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Average"/>
      <p:regular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83654C-1A49-40A0-8C11-94AF8728E105}">
  <a:tblStyle styleId="{EC83654C-1A49-40A0-8C11-94AF8728E10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verage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Oswald-bold.fntdata"/><Relationship Id="rId10" Type="http://schemas.openxmlformats.org/officeDocument/2006/relationships/slide" Target="slides/slide4.xml"/><Relationship Id="rId32" Type="http://schemas.openxmlformats.org/officeDocument/2006/relationships/font" Target="fonts/Oswald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76eadb4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76eadb4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7d116bb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7d116bb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7d116bb1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7d116bb1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7d116bb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7d116bb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47dbaa7d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47dbaa7d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47dbaa7d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e47dbaa7d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47dbaa7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e47dbaa7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47dbaa7d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e47dbaa7d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47dbaa7d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e47dbaa7d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79b0d7d8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79b0d7d8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7c5d4b2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7c5d4b2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579a2da81e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579a2da81e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7c5d4b2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7c5d4b2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76eadb4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76eadb4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76eadb4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76eadb4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79a2da81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79a2da81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79a2da81e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79a2da81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79a2da81e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79a2da81e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79a2da81e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79a2da81e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47d1d86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47d1d86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75" y="189425"/>
            <a:ext cx="8388800" cy="47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Cleanup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Accuracy for precision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Initial clean up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Missing Data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Criteria and Limitation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Checks (Plots &amp; Info)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Encoding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Technologies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Sklearn, Matplotlib, Numpy, Panda, Streamlit, Pickle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Mean Absolute Error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and </a:t>
            </a:r>
            <a:r>
              <a:rPr lang="en"/>
              <a:t>Results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Understanding	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Unique Values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Correlation to target variable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Supervised Learning models versus Neural Network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 evaluation metrics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Mean Absolute Error vs Mean Squared Error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Loss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Understanding</a:t>
            </a:r>
            <a:endParaRPr/>
          </a:p>
        </p:txBody>
      </p:sp>
      <p:graphicFrame>
        <p:nvGraphicFramePr>
          <p:cNvPr id="134" name="Google Shape;134;p25"/>
          <p:cNvGraphicFramePr/>
          <p:nvPr/>
        </p:nvGraphicFramePr>
        <p:xfrm>
          <a:off x="1237775" y="11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{EC83654C-1A49-40A0-8C11-94AF8728E105}</a:tableStyleId>
              </a:tblPr>
              <a:tblGrid>
                <a:gridCol w="1562100"/>
                <a:gridCol w="1171575"/>
                <a:gridCol w="809625"/>
                <a:gridCol w="1638300"/>
                <a:gridCol w="1209675"/>
              </a:tblGrid>
              <a:tr h="2000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 Importance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 Correlation to Target Variable (salary_in_usd)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employee_residence_US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0.377367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employee_residence_US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0.483816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job_title_Data Analyst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0.084665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company_location_US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0.466103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work_year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0.045695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experience_level_SE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0.3499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experience_level_SE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0.045121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work_year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0.22829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experience_level_EN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0.042843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company_size_M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0.20183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***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***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***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***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employee_residence_SK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job_title_Data Analyst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-0.201951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job_title_Compliance Data Analyst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company_location_IN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-0.213313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job_title_Power BI Developer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employee_residence_IN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-0.22317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job_title_Principal Data Architect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experience_level_MI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-0.273791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company_location_AL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 anchor="b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experience_level_EN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-0.285743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Absolute Error for Supervised Learning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Loss for Neural Network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with All Features</a:t>
            </a:r>
            <a:endParaRPr/>
          </a:p>
        </p:txBody>
      </p:sp>
      <p:graphicFrame>
        <p:nvGraphicFramePr>
          <p:cNvPr id="146" name="Google Shape;146;p27"/>
          <p:cNvGraphicFramePr/>
          <p:nvPr/>
        </p:nvGraphicFramePr>
        <p:xfrm>
          <a:off x="1376363" y="143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{EC83654C-1A49-40A0-8C11-94AF8728E105}</a:tableStyleId>
              </a:tblPr>
              <a:tblGrid>
                <a:gridCol w="1590675"/>
                <a:gridCol w="1200150"/>
                <a:gridCol w="1200150"/>
                <a:gridCol w="1200150"/>
                <a:gridCol w="1200150"/>
              </a:tblGrid>
              <a:tr h="238125"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Metrics with Unmodified Features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RMSE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R2 Score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3.60E+04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2.46E+09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4.96E+04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3.99E-01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Gradient Boosting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3.67E+04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2.44E+09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4.94E+04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4.05E-01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Decision Tree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3.75E+04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2.66E+09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5.16E+04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3.51E-01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KNN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4.10E+04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3.11E+09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5.58E+04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2.42E-01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Gaussian Process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4.34E+04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3.72E+09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6.10E+04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9.25E-02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 Vector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4.92E+04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4.10E+09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6.40E+04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-2.34E-04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Linear Regression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8.75E+16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1.04E+36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1.02E+18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-2.55E+26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After Feature Modification</a:t>
            </a:r>
            <a:endParaRPr/>
          </a:p>
        </p:txBody>
      </p:sp>
      <p:graphicFrame>
        <p:nvGraphicFramePr>
          <p:cNvPr id="152" name="Google Shape;152;p28"/>
          <p:cNvGraphicFramePr/>
          <p:nvPr/>
        </p:nvGraphicFramePr>
        <p:xfrm>
          <a:off x="1407850" y="143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{EC83654C-1A49-40A0-8C11-94AF8728E105}</a:tableStyleId>
              </a:tblPr>
              <a:tblGrid>
                <a:gridCol w="1590675"/>
                <a:gridCol w="1209675"/>
                <a:gridCol w="1200150"/>
                <a:gridCol w="1209675"/>
                <a:gridCol w="1200150"/>
              </a:tblGrid>
              <a:tr h="238125"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Metrics after Modifying the Features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RMSE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R2 Score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24471.55638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9.45E+08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30745.94613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0.297735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Gradient Boosting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24475.83967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9.12E+08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30203.07189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0.322315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Linear Regression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24568.16496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9.41E+08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30679.42407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0.30077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KNN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25272.63733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9.94E+08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31531.03079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0.261413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Decision Tree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25520.41757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1.05E+09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32364.8469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0.221834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Gaussian Process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27420.23331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1.24E+09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35200.41995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0.079506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 Vector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30962.48642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1.36E+09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36931.47326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-0.013255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graphicFrame>
        <p:nvGraphicFramePr>
          <p:cNvPr id="158" name="Google Shape;158;p29"/>
          <p:cNvGraphicFramePr/>
          <p:nvPr/>
        </p:nvGraphicFramePr>
        <p:xfrm>
          <a:off x="2990850" y="152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{EC83654C-1A49-40A0-8C11-94AF8728E105}</a:tableStyleId>
              </a:tblPr>
              <a:tblGrid>
                <a:gridCol w="1581150"/>
                <a:gridCol w="1581150"/>
              </a:tblGrid>
              <a:tr h="2381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Neural Network Model Metrics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35974.87891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2478224128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35611.73828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2433414144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35678.05469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2422271232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38254.86719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2796239872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59" name="Google Shape;159;p29"/>
          <p:cNvSpPr txBox="1"/>
          <p:nvPr/>
        </p:nvSpPr>
        <p:spPr>
          <a:xfrm>
            <a:off x="775200" y="4125775"/>
            <a:ext cx="7593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Unsuccessful attempts at minimizing the loss function even after adjusting the NN parameters.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93150" y="2023750"/>
            <a:ext cx="8357700" cy="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Demo</a:t>
            </a:r>
            <a:endParaRPr sz="4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428625"/>
            <a:ext cx="7620000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428625"/>
            <a:ext cx="7620000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475" y="180825"/>
            <a:ext cx="8495950" cy="477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475" y="180825"/>
            <a:ext cx="8495946" cy="47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0" y="1227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science is a field that combines various techniques, algorithms, and tools to extract meaningful insights and knowledge from structured and unstructured data.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Data science typically involves the following key components: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Collection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Cleaning and Preparation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Exploratory Data Analysis (EDA)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Statistical Analysis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Machine Learning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Visualization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Interpretation and Communication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salaries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5"/>
              <a:t>Data science salaries can vary widely depending on several factors such as location, level of experience, industry, company size, and education.</a:t>
            </a:r>
            <a:endParaRPr sz="240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5"/>
              <a:t>Entry-level Data Scientist:</a:t>
            </a:r>
            <a:endParaRPr sz="240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5"/>
              <a:t>United States: $60,000 - $90,000 per year</a:t>
            </a:r>
            <a:endParaRPr sz="240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5"/>
              <a:t>Mid-level Data Scientist:</a:t>
            </a:r>
            <a:endParaRPr sz="240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5"/>
              <a:t>United States: $90,000 - $130,000 per year</a:t>
            </a:r>
            <a:endParaRPr sz="240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5"/>
              <a:t>Senior Data Scientist:</a:t>
            </a:r>
            <a:endParaRPr sz="240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5"/>
              <a:t>United States: $130,000 - $200,000+ per year</a:t>
            </a:r>
            <a:endParaRPr sz="240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428625"/>
            <a:ext cx="7620000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400" y="206675"/>
            <a:ext cx="8419426" cy="47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428625"/>
            <a:ext cx="7620000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400" y="206675"/>
            <a:ext cx="8404100" cy="47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428625"/>
            <a:ext cx="7620000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900" y="238250"/>
            <a:ext cx="8549526" cy="46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428625"/>
            <a:ext cx="7620000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428625"/>
            <a:ext cx="7620000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350" y="219575"/>
            <a:ext cx="8342874" cy="46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Approach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Approach to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Best practices for best results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Application built with the user in mind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