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6b866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6b866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00464e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00464e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00464e9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00464e9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6b866d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6b866d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10a674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10a674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10a674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10a674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10a674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10a674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i"/>
              <a:t>Data Clumps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400" y="3555425"/>
            <a:ext cx="1171701" cy="14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Merkit ja oireet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0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>
                <a:solidFill>
                  <a:srgbClr val="000000"/>
                </a:solidFill>
              </a:rPr>
              <a:t>Koodin eri osat sisältävät identtisiä muuttujien ryhmiä.</a:t>
            </a:r>
            <a:endParaRPr>
              <a:solidFill>
                <a:srgbClr val="000000"/>
              </a:solidFill>
            </a:endParaRPr>
          </a:p>
          <a:p>
            <a:pPr indent="-342900" lvl="0" marL="457200" marR="180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>
                <a:solidFill>
                  <a:srgbClr val="000000"/>
                </a:solidFill>
              </a:rPr>
              <a:t>Muuttujien joukko, joka kulkee aina yhdessä.</a:t>
            </a:r>
            <a:endParaRPr>
              <a:solidFill>
                <a:srgbClr val="000000"/>
              </a:solidFill>
            </a:endParaRPr>
          </a:p>
          <a:p>
            <a:pPr indent="-342900" lvl="0" marL="457200" marR="180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>
                <a:solidFill>
                  <a:srgbClr val="000000"/>
                </a:solidFill>
              </a:rPr>
              <a:t>Niitä nähdään aina yhdessä metodien parametreina.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5427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54278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475" y="2149725"/>
            <a:ext cx="2286000" cy="290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75" y="3026326"/>
            <a:ext cx="1744300" cy="20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175" y="119250"/>
            <a:ext cx="1171701" cy="14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150" y="71872"/>
            <a:ext cx="916878" cy="11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25" y="2749537"/>
            <a:ext cx="1744300" cy="221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09875" y="2496538"/>
            <a:ext cx="735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/>
              <a:t>Ongelman syyt</a:t>
            </a:r>
            <a:endParaRPr sz="2800"/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3246900"/>
            <a:ext cx="73368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 sz="1800">
                <a:highlight>
                  <a:srgbClr val="FFFFFF"/>
                </a:highlight>
              </a:rPr>
              <a:t>Copypasta programming.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i" sz="1800">
                <a:highlight>
                  <a:srgbClr val="FFFFFF"/>
                </a:highlight>
              </a:rPr>
              <a:t>Luokka vastaa monista eri asiasta, ei toteutta SRP</a:t>
            </a:r>
            <a:r>
              <a:rPr lang="fi" sz="180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6900" y="206400"/>
            <a:ext cx="9144000" cy="4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fi" sz="2400">
                <a:solidFill>
                  <a:srgbClr val="000000"/>
                </a:solidFill>
              </a:rPr>
              <a:t>Luodaan Extract Class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fi" sz="2400">
                <a:solidFill>
                  <a:srgbClr val="000000"/>
                </a:solidFill>
              </a:rPr>
              <a:t>Esitetään</a:t>
            </a:r>
            <a:r>
              <a:rPr lang="fi" sz="2400">
                <a:solidFill>
                  <a:srgbClr val="000000"/>
                </a:solidFill>
              </a:rPr>
              <a:t> metodien parametrit objektina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fi" sz="2400">
                <a:solidFill>
                  <a:srgbClr val="000000"/>
                </a:solidFill>
              </a:rPr>
              <a:t>Kutsutaan parametrit objektina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600" y="575895"/>
            <a:ext cx="3200400" cy="16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92475"/>
            <a:ext cx="3965375" cy="13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850" y="611525"/>
            <a:ext cx="2062857" cy="16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691025" y="1210588"/>
            <a:ext cx="660600" cy="40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875" y="3018438"/>
            <a:ext cx="3741200" cy="3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4063" y="3018438"/>
            <a:ext cx="3741200" cy="3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4234763" y="2974800"/>
            <a:ext cx="660600" cy="40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965375" y="4305550"/>
            <a:ext cx="660600" cy="40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14650" y="2974800"/>
            <a:ext cx="307800" cy="4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830075" y="4142650"/>
            <a:ext cx="4228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800">
                <a:solidFill>
                  <a:schemeClr val="dk1"/>
                </a:solidFill>
              </a:rPr>
              <a:t>=plan.withinRange(</a:t>
            </a:r>
            <a:r>
              <a:rPr b="1" lang="fi" sz="1800">
                <a:solidFill>
                  <a:schemeClr val="dk1"/>
                </a:solidFill>
              </a:rPr>
              <a:t>daysTempRange</a:t>
            </a:r>
            <a:r>
              <a:rPr lang="fi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650" y="4494050"/>
            <a:ext cx="3043625" cy="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13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Extract class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5" y="51300"/>
            <a:ext cx="3836275" cy="3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885" y="51300"/>
            <a:ext cx="3719165" cy="3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100" y="3839925"/>
            <a:ext cx="5885376" cy="10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0300" y="4016300"/>
            <a:ext cx="3915099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265475" y="920850"/>
            <a:ext cx="2157000" cy="86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cxnSp>
        <p:nvCxnSpPr>
          <p:cNvPr id="96" name="Google Shape;96;p16"/>
          <p:cNvCxnSpPr>
            <a:stCxn id="95" idx="3"/>
          </p:cNvCxnSpPr>
          <p:nvPr/>
        </p:nvCxnSpPr>
        <p:spPr>
          <a:xfrm flipH="1" rot="10800000">
            <a:off x="2422475" y="995550"/>
            <a:ext cx="2513700" cy="35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/>
          <p:nvPr/>
        </p:nvSpPr>
        <p:spPr>
          <a:xfrm>
            <a:off x="4944400" y="879375"/>
            <a:ext cx="3119400" cy="21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40125" y="2024225"/>
            <a:ext cx="2870400" cy="172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52700" y="1319050"/>
            <a:ext cx="3218700" cy="52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>
            <a:stCxn id="98" idx="3"/>
            <a:endCxn id="99" idx="1"/>
          </p:cNvCxnSpPr>
          <p:nvPr/>
        </p:nvCxnSpPr>
        <p:spPr>
          <a:xfrm flipH="1" rot="10800000">
            <a:off x="3210525" y="1580225"/>
            <a:ext cx="1742100" cy="1307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423100" y="3989775"/>
            <a:ext cx="4447200" cy="7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035650" y="3989775"/>
            <a:ext cx="3368100" cy="64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6"/>
          <p:cNvCxnSpPr>
            <a:stCxn id="101" idx="0"/>
            <a:endCxn id="102" idx="0"/>
          </p:cNvCxnSpPr>
          <p:nvPr/>
        </p:nvCxnSpPr>
        <p:spPr>
          <a:xfrm flipH="1" rot="-5400000">
            <a:off x="4682950" y="1953525"/>
            <a:ext cx="600" cy="40731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17372">
            <a:off x="2806529" y="983579"/>
            <a:ext cx="1654268" cy="32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57965">
            <a:off x="3321666" y="2054443"/>
            <a:ext cx="1469942" cy="3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3">
            <a:off x="3617379" y="3550079"/>
            <a:ext cx="1654268" cy="32384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3617375" y="312675"/>
            <a:ext cx="7965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60600" y="2260538"/>
            <a:ext cx="1171701" cy="14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3700" y="2260550"/>
            <a:ext cx="1171701" cy="14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3700" y="2220163"/>
            <a:ext cx="1171701" cy="14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3700" y="2183738"/>
            <a:ext cx="1171701" cy="14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2100" y="2066163"/>
            <a:ext cx="1742101" cy="17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5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Projekti esimerkki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650" y="387488"/>
            <a:ext cx="1714500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50" y="1551749"/>
            <a:ext cx="6527600" cy="33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66850"/>
            <a:ext cx="61281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i"/>
              <a:t>Text kenttä esiintyy aina TextField kentän kanssa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 Clump ongelmat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152475"/>
            <a:ext cx="85206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Kentät aiheuttavat päänvaivaa muualla projektissa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Kenttiä käsitellessä pitää muistaa sekä Text että TextField kentän nimi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8525"/>
            <a:ext cx="4139074" cy="24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Refaktorointi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i"/>
              <a:t>Toistuville elementeille luodaan oma luokkansa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1325"/>
            <a:ext cx="5702825" cy="38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Ennen 		 								Jälkeen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0" y="3420874"/>
            <a:ext cx="2815150" cy="16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450" y="3448850"/>
            <a:ext cx="3999700" cy="16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00" y="928620"/>
            <a:ext cx="4346700" cy="225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928625"/>
            <a:ext cx="4520100" cy="10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3436200" y="528475"/>
            <a:ext cx="1135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