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564c73f3e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64c73f3e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57cfbcd84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7cfbcd84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57cfbcd84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7cfbcd84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57cfbcd84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7cfbcd84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57cfbcd8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7cfbcd8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57cfbcd8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7cfbcd8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57cfbcd84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7cfbcd84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57cfbcd84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7cfbcd84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57cfbcd84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7cfbcd84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canva.com/photo-editor/ap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i"/>
              <a:t>Web valokuvaeditori</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i"/>
              <a:t>Vadim &amp; Hannu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301650"/>
            <a:ext cx="1325100" cy="1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i"/>
              <a:t> </a:t>
            </a:r>
            <a:endParaRPr/>
          </a:p>
        </p:txBody>
      </p:sp>
      <p:sp>
        <p:nvSpPr>
          <p:cNvPr id="335" name="Google Shape;335;p22"/>
          <p:cNvSpPr txBox="1"/>
          <p:nvPr>
            <p:ph idx="1" type="body"/>
          </p:nvPr>
        </p:nvSpPr>
        <p:spPr>
          <a:xfrm>
            <a:off x="1303800" y="495150"/>
            <a:ext cx="7030500" cy="46485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rPr lang="fi" sz="1700">
                <a:latin typeface="Arial"/>
                <a:ea typeface="Arial"/>
                <a:cs typeface="Arial"/>
                <a:sym typeface="Arial"/>
              </a:rPr>
              <a:t>·       Web-palvelun korttilajittelun eriryhmillä mahdollisti selvittämään minkälainen informaatioarkkitekturi on optimaalinen käyttäjän mentaalisen mallin kannalta.</a:t>
            </a:r>
            <a:endParaRPr sz="1700">
              <a:latin typeface="Arial"/>
              <a:ea typeface="Arial"/>
              <a:cs typeface="Arial"/>
              <a:sym typeface="Arial"/>
            </a:endParaRPr>
          </a:p>
          <a:p>
            <a:pPr indent="-336550" lvl="0" marL="457200" rtl="0" algn="l">
              <a:lnSpc>
                <a:spcPct val="100000"/>
              </a:lnSpc>
              <a:spcBef>
                <a:spcPts val="0"/>
              </a:spcBef>
              <a:spcAft>
                <a:spcPts val="0"/>
              </a:spcAft>
              <a:buSzPts val="1700"/>
              <a:buChar char="●"/>
            </a:pPr>
            <a:r>
              <a:rPr lang="fi" sz="1700">
                <a:latin typeface="Arial"/>
                <a:ea typeface="Arial"/>
                <a:cs typeface="Arial"/>
                <a:sym typeface="Arial"/>
              </a:rPr>
              <a:t>·       Vaikka kortit oli jaettu usealla tavalla, kaikissa tapauksissa on havaittu paljon samanlaista periaatetta, esim. suurin piirtein eri osan jäsenien joukkue säilyy ennallaan ja niiden otsikot kuvittelevat sisältökohteiden saman tarkoituksen. Eli sen tiedon nojalla kehittäjä voi suunnitella tulevan tuotteen informaatioarkkitehtuuria.</a:t>
            </a:r>
            <a:endParaRPr sz="1700">
              <a:latin typeface="Arial"/>
              <a:ea typeface="Arial"/>
              <a:cs typeface="Arial"/>
              <a:sym typeface="Arial"/>
            </a:endParaRPr>
          </a:p>
          <a:p>
            <a:pPr indent="-336550" lvl="0" marL="457200" rtl="0" algn="l">
              <a:lnSpc>
                <a:spcPct val="100000"/>
              </a:lnSpc>
              <a:spcBef>
                <a:spcPts val="0"/>
              </a:spcBef>
              <a:spcAft>
                <a:spcPts val="0"/>
              </a:spcAft>
              <a:buSzPts val="1700"/>
              <a:buChar char="●"/>
            </a:pPr>
            <a:r>
              <a:rPr lang="fi" sz="1700">
                <a:latin typeface="Arial"/>
                <a:ea typeface="Arial"/>
                <a:cs typeface="Arial"/>
                <a:sym typeface="Arial"/>
              </a:rPr>
              <a:t>·       Mietittäväksi jää ryhmien keskeinen yhdistäminen. Ryhmän 2 jakelu sisältää sama määrä osaa kuin muillakin, se tarjoaa niiden yhdistämisen yläosiksi. Toiselta se auttaisi käyttäjälle helpommin löytää tarvittavan kohden, eli parantaisi hakutoiminnallisuuden ja toiselta pidentäisi toimintojen määrän. </a:t>
            </a:r>
            <a:endParaRPr sz="1700">
              <a:latin typeface="Arial"/>
              <a:ea typeface="Arial"/>
              <a:cs typeface="Arial"/>
              <a:sym typeface="Arial"/>
            </a:endParaRPr>
          </a:p>
          <a:p>
            <a:pPr indent="-336550" lvl="0" marL="457200" rtl="0" algn="l">
              <a:lnSpc>
                <a:spcPct val="100000"/>
              </a:lnSpc>
              <a:spcBef>
                <a:spcPts val="0"/>
              </a:spcBef>
              <a:spcAft>
                <a:spcPts val="0"/>
              </a:spcAft>
              <a:buSzPts val="1700"/>
              <a:buChar char="●"/>
            </a:pPr>
            <a:r>
              <a:rPr lang="fi" sz="1700">
                <a:latin typeface="Arial"/>
                <a:ea typeface="Arial"/>
                <a:cs typeface="Arial"/>
                <a:sym typeface="Arial"/>
              </a:rPr>
              <a:t>·       Mikä vaihtoehto on optimaalinen, riippuu tulevan projektin sisältökohteiden määrästä. Meidän tapauksessa on käytössä 35 kohteita ja sisältävä niitä 10 osaa, joista 3 on laitettu aliryhmisksi. </a:t>
            </a:r>
            <a:endParaRPr sz="1700">
              <a:latin typeface="Arial"/>
              <a:ea typeface="Arial"/>
              <a:cs typeface="Arial"/>
              <a:sym typeface="Arial"/>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282" name="Shape 282"/>
        <p:cNvGrpSpPr/>
        <p:nvPr/>
      </p:nvGrpSpPr>
      <p:grpSpPr>
        <a:xfrm>
          <a:off x="0" y="0"/>
          <a:ext cx="0" cy="0"/>
          <a:chOff x="0" y="0"/>
          <a:chExt cx="0" cy="0"/>
        </a:xfrm>
      </p:grpSpPr>
      <p:pic>
        <p:nvPicPr>
          <p:cNvPr id="283" name="Google Shape;283;p14"/>
          <p:cNvPicPr preferRelativeResize="0"/>
          <p:nvPr/>
        </p:nvPicPr>
        <p:blipFill>
          <a:blip r:embed="rId3">
            <a:alphaModFix/>
          </a:blip>
          <a:stretch>
            <a:fillRect/>
          </a:stretch>
        </p:blipFill>
        <p:spPr>
          <a:xfrm>
            <a:off x="0" y="331475"/>
            <a:ext cx="9144000" cy="44805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287" name="Shape 287"/>
        <p:cNvGrpSpPr/>
        <p:nvPr/>
      </p:nvGrpSpPr>
      <p:grpSpPr>
        <a:xfrm>
          <a:off x="0" y="0"/>
          <a:ext cx="0" cy="0"/>
          <a:chOff x="0" y="0"/>
          <a:chExt cx="0" cy="0"/>
        </a:xfrm>
      </p:grpSpPr>
      <p:sp>
        <p:nvSpPr>
          <p:cNvPr id="288" name="Google Shape;288;p15"/>
          <p:cNvSpPr txBox="1"/>
          <p:nvPr>
            <p:ph type="title"/>
          </p:nvPr>
        </p:nvSpPr>
        <p:spPr>
          <a:xfrm>
            <a:off x="386100" y="1554450"/>
            <a:ext cx="837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i"/>
              <a:t>Canva - Web valokuvaeditori</a:t>
            </a:r>
            <a:endParaRPr/>
          </a:p>
        </p:txBody>
      </p:sp>
      <p:sp>
        <p:nvSpPr>
          <p:cNvPr id="289" name="Google Shape;289;p15"/>
          <p:cNvSpPr txBox="1"/>
          <p:nvPr>
            <p:ph idx="1" type="body"/>
          </p:nvPr>
        </p:nvSpPr>
        <p:spPr>
          <a:xfrm>
            <a:off x="386100" y="2412900"/>
            <a:ext cx="81672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rial"/>
              <a:buChar char="●"/>
            </a:pPr>
            <a:r>
              <a:rPr lang="fi" sz="2400" u="sng">
                <a:solidFill>
                  <a:schemeClr val="hlink"/>
                </a:solidFill>
                <a:latin typeface="Arial"/>
                <a:ea typeface="Arial"/>
                <a:cs typeface="Arial"/>
                <a:sym typeface="Arial"/>
                <a:hlinkClick r:id="rId3"/>
              </a:rPr>
              <a:t>https://www.canva.com/photo-editor/app/</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fi" sz="2400">
                <a:latin typeface="Arial"/>
                <a:ea typeface="Arial"/>
                <a:cs typeface="Arial"/>
                <a:sym typeface="Arial"/>
              </a:rPr>
              <a:t>Yksinkertaiset sivut</a:t>
            </a:r>
            <a:endParaRPr sz="2400">
              <a:latin typeface="Arial"/>
              <a:ea typeface="Arial"/>
              <a:cs typeface="Arial"/>
              <a:sym typeface="Arial"/>
            </a:endParaRPr>
          </a:p>
          <a:p>
            <a:pPr indent="-381000" lvl="1" marL="914400" rtl="0" algn="l">
              <a:spcBef>
                <a:spcPts val="0"/>
              </a:spcBef>
              <a:spcAft>
                <a:spcPts val="0"/>
              </a:spcAft>
              <a:buSzPts val="2400"/>
              <a:buFont typeface="Arial"/>
              <a:buChar char="○"/>
            </a:pPr>
            <a:r>
              <a:rPr lang="fi" sz="2400">
                <a:latin typeface="Arial"/>
                <a:ea typeface="Arial"/>
                <a:cs typeface="Arial"/>
                <a:sym typeface="Arial"/>
              </a:rPr>
              <a:t>Sisältökohteet oli kuvattu lyhyesti tai kuvalla</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293" name="Shape 293"/>
        <p:cNvGrpSpPr/>
        <p:nvPr/>
      </p:nvGrpSpPr>
      <p:grpSpPr>
        <a:xfrm>
          <a:off x="0" y="0"/>
          <a:ext cx="0" cy="0"/>
          <a:chOff x="0" y="0"/>
          <a:chExt cx="0" cy="0"/>
        </a:xfrm>
      </p:grpSpPr>
      <p:sp>
        <p:nvSpPr>
          <p:cNvPr id="294" name="Google Shape;294;p16"/>
          <p:cNvSpPr txBox="1"/>
          <p:nvPr>
            <p:ph idx="1" type="body"/>
          </p:nvPr>
        </p:nvSpPr>
        <p:spPr>
          <a:xfrm>
            <a:off x="249600" y="1476600"/>
            <a:ext cx="19062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fi" sz="3000"/>
              <a:t>Oman kortti-</a:t>
            </a:r>
            <a:endParaRPr sz="3000"/>
          </a:p>
          <a:p>
            <a:pPr indent="0" lvl="0" marL="0" rtl="0" algn="l">
              <a:lnSpc>
                <a:spcPct val="100000"/>
              </a:lnSpc>
              <a:spcBef>
                <a:spcPts val="0"/>
              </a:spcBef>
              <a:spcAft>
                <a:spcPts val="0"/>
              </a:spcAft>
              <a:buClr>
                <a:schemeClr val="dk1"/>
              </a:buClr>
              <a:buSzPts val="1100"/>
              <a:buFont typeface="Arial"/>
              <a:buNone/>
            </a:pPr>
            <a:r>
              <a:rPr lang="fi" sz="3000"/>
              <a:t>lajittelu</a:t>
            </a:r>
            <a:endParaRPr sz="3000"/>
          </a:p>
        </p:txBody>
      </p:sp>
      <p:pic>
        <p:nvPicPr>
          <p:cNvPr id="295" name="Google Shape;295;p16"/>
          <p:cNvPicPr preferRelativeResize="0"/>
          <p:nvPr/>
        </p:nvPicPr>
        <p:blipFill>
          <a:blip r:embed="rId3">
            <a:alphaModFix/>
          </a:blip>
          <a:stretch>
            <a:fillRect/>
          </a:stretch>
        </p:blipFill>
        <p:spPr>
          <a:xfrm>
            <a:off x="2557800" y="152400"/>
            <a:ext cx="6433797" cy="48253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299" name="Shape 299"/>
        <p:cNvGrpSpPr/>
        <p:nvPr/>
      </p:nvGrpSpPr>
      <p:grpSpPr>
        <a:xfrm>
          <a:off x="0" y="0"/>
          <a:ext cx="0" cy="0"/>
          <a:chOff x="0" y="0"/>
          <a:chExt cx="0" cy="0"/>
        </a:xfrm>
      </p:grpSpPr>
      <p:sp>
        <p:nvSpPr>
          <p:cNvPr id="300" name="Google Shape;300;p17"/>
          <p:cNvSpPr txBox="1"/>
          <p:nvPr>
            <p:ph type="title"/>
          </p:nvPr>
        </p:nvSpPr>
        <p:spPr>
          <a:xfrm>
            <a:off x="217950" y="13986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i"/>
              <a:t>Ryhmä 1</a:t>
            </a:r>
            <a:endParaRPr/>
          </a:p>
        </p:txBody>
      </p:sp>
      <p:sp>
        <p:nvSpPr>
          <p:cNvPr id="301" name="Google Shape;301;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2" name="Google Shape;302;p17"/>
          <p:cNvPicPr preferRelativeResize="0"/>
          <p:nvPr/>
        </p:nvPicPr>
        <p:blipFill>
          <a:blip r:embed="rId3">
            <a:alphaModFix/>
          </a:blip>
          <a:stretch>
            <a:fillRect/>
          </a:stretch>
        </p:blipFill>
        <p:spPr>
          <a:xfrm rot="-5400000">
            <a:off x="3133611" y="-797133"/>
            <a:ext cx="5053326" cy="67377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306" name="Shape 306"/>
        <p:cNvGrpSpPr/>
        <p:nvPr/>
      </p:nvGrpSpPr>
      <p:grpSpPr>
        <a:xfrm>
          <a:off x="0" y="0"/>
          <a:ext cx="0" cy="0"/>
          <a:chOff x="0" y="0"/>
          <a:chExt cx="0" cy="0"/>
        </a:xfrm>
      </p:grpSpPr>
      <p:sp>
        <p:nvSpPr>
          <p:cNvPr id="307" name="Google Shape;307;p18"/>
          <p:cNvSpPr txBox="1"/>
          <p:nvPr>
            <p:ph type="title"/>
          </p:nvPr>
        </p:nvSpPr>
        <p:spPr>
          <a:xfrm>
            <a:off x="217950" y="15724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i"/>
              <a:t>Ryhmä 2</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9" name="Google Shape;309;p18"/>
          <p:cNvPicPr preferRelativeResize="0"/>
          <p:nvPr/>
        </p:nvPicPr>
        <p:blipFill>
          <a:blip r:embed="rId3">
            <a:alphaModFix/>
          </a:blip>
          <a:stretch>
            <a:fillRect/>
          </a:stretch>
        </p:blipFill>
        <p:spPr>
          <a:xfrm>
            <a:off x="2286750" y="48825"/>
            <a:ext cx="6727800" cy="5045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i"/>
              <a:t>Säännönmukaisuudet</a:t>
            </a:r>
            <a:endParaRPr/>
          </a:p>
        </p:txBody>
      </p:sp>
      <p:sp>
        <p:nvSpPr>
          <p:cNvPr id="315" name="Google Shape;315;p19"/>
          <p:cNvSpPr txBox="1"/>
          <p:nvPr>
            <p:ph idx="1" type="body"/>
          </p:nvPr>
        </p:nvSpPr>
        <p:spPr>
          <a:xfrm>
            <a:off x="311700" y="1152475"/>
            <a:ext cx="6384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Arial"/>
              <a:buChar char="●"/>
            </a:pPr>
            <a:r>
              <a:rPr lang="fi" sz="2400">
                <a:latin typeface="Arial"/>
                <a:ea typeface="Arial"/>
                <a:cs typeface="Arial"/>
                <a:sym typeface="Arial"/>
              </a:rPr>
              <a:t>Ryhmät jakoivat kortit melkein samanlaisiin ryhmiin</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fi" sz="2400">
                <a:latin typeface="Arial"/>
                <a:ea typeface="Arial"/>
                <a:cs typeface="Arial"/>
                <a:sym typeface="Arial"/>
              </a:rPr>
              <a:t>Kortit on jaettu loogisesti niin, että sisältökohteet yhdistetty niiden tarkoituksen mukaisesti ryhmiksi.</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fi" sz="2400">
                <a:latin typeface="Arial"/>
                <a:ea typeface="Arial"/>
                <a:cs typeface="Arial"/>
                <a:sym typeface="Arial"/>
              </a:rPr>
              <a:t>Itse ryhmät on yhdistetty yliryhmiin, jos niiden tarkoituksen alue on samanlainen. </a:t>
            </a:r>
            <a:endParaRPr sz="2400">
              <a:latin typeface="Arial"/>
              <a:ea typeface="Arial"/>
              <a:cs typeface="Arial"/>
              <a:sym typeface="Arial"/>
            </a:endParaRPr>
          </a:p>
          <a:p>
            <a:pPr indent="0" lvl="0" marL="457200" rtl="0" algn="l">
              <a:spcBef>
                <a:spcPts val="1600"/>
              </a:spcBef>
              <a:spcAft>
                <a:spcPts val="1600"/>
              </a:spcAft>
              <a:buNone/>
            </a:pPr>
            <a:r>
              <a:t/>
            </a:r>
            <a:endParaRPr/>
          </a:p>
        </p:txBody>
      </p:sp>
      <p:pic>
        <p:nvPicPr>
          <p:cNvPr id="316" name="Google Shape;316;p19"/>
          <p:cNvPicPr preferRelativeResize="0"/>
          <p:nvPr/>
        </p:nvPicPr>
        <p:blipFill>
          <a:blip r:embed="rId3">
            <a:alphaModFix/>
          </a:blip>
          <a:stretch>
            <a:fillRect/>
          </a:stretch>
        </p:blipFill>
        <p:spPr>
          <a:xfrm>
            <a:off x="6996921" y="1047063"/>
            <a:ext cx="917525" cy="3594850"/>
          </a:xfrm>
          <a:prstGeom prst="rect">
            <a:avLst/>
          </a:prstGeom>
          <a:noFill/>
          <a:ln>
            <a:noFill/>
          </a:ln>
        </p:spPr>
      </p:pic>
      <p:pic>
        <p:nvPicPr>
          <p:cNvPr id="317" name="Google Shape;317;p19"/>
          <p:cNvPicPr preferRelativeResize="0"/>
          <p:nvPr/>
        </p:nvPicPr>
        <p:blipFill>
          <a:blip r:embed="rId4">
            <a:alphaModFix/>
          </a:blip>
          <a:stretch>
            <a:fillRect/>
          </a:stretch>
        </p:blipFill>
        <p:spPr>
          <a:xfrm>
            <a:off x="7976178" y="1331425"/>
            <a:ext cx="1098575" cy="334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i"/>
              <a:t>Erot</a:t>
            </a:r>
            <a:endParaRPr/>
          </a:p>
        </p:txBody>
      </p:sp>
      <p:sp>
        <p:nvSpPr>
          <p:cNvPr id="323" name="Google Shape;323;p20"/>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i" sz="1800">
                <a:latin typeface="Arial"/>
                <a:ea typeface="Arial"/>
                <a:cs typeface="Arial"/>
                <a:sym typeface="Arial"/>
              </a:rPr>
              <a:t>Ryhmät jäsentelivät kortit erilaisiin ryhmiin</a:t>
            </a:r>
            <a:endParaRPr sz="1800">
              <a:latin typeface="Arial"/>
              <a:ea typeface="Arial"/>
              <a:cs typeface="Arial"/>
              <a:sym typeface="Arial"/>
            </a:endParaRPr>
          </a:p>
          <a:p>
            <a:pPr indent="-342900" lvl="0" marL="457200" rtl="0" algn="l">
              <a:spcBef>
                <a:spcPts val="1600"/>
              </a:spcBef>
              <a:spcAft>
                <a:spcPts val="0"/>
              </a:spcAft>
              <a:buSzPts val="1800"/>
              <a:buFont typeface="Arial"/>
              <a:buChar char="●"/>
            </a:pPr>
            <a:r>
              <a:rPr lang="fi" sz="1800">
                <a:latin typeface="Arial"/>
                <a:ea typeface="Arial"/>
                <a:cs typeface="Arial"/>
                <a:sym typeface="Arial"/>
              </a:rPr>
              <a:t>Ryhmä 1 </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fi" sz="1800">
                <a:latin typeface="Arial"/>
                <a:ea typeface="Arial"/>
                <a:cs typeface="Arial"/>
                <a:sym typeface="Arial"/>
              </a:rPr>
              <a:t>asetteli kortit 11 ryhmään</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fi" sz="1800">
                <a:latin typeface="Arial"/>
                <a:ea typeface="Arial"/>
                <a:cs typeface="Arial"/>
                <a:sym typeface="Arial"/>
              </a:rPr>
              <a:t>ryhmiä oli tehty paljon</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fi" sz="1800">
                <a:latin typeface="Arial"/>
                <a:ea typeface="Arial"/>
                <a:cs typeface="Arial"/>
                <a:sym typeface="Arial"/>
              </a:rPr>
              <a:t>Ryhmä 2 </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fi" sz="1800">
                <a:latin typeface="Arial"/>
                <a:ea typeface="Arial"/>
                <a:cs typeface="Arial"/>
                <a:sym typeface="Arial"/>
              </a:rPr>
              <a:t>asetteli kortit 8 ryhmään ja 3 yliryhmään </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fi" sz="1800">
                <a:latin typeface="Arial"/>
                <a:ea typeface="Arial"/>
                <a:cs typeface="Arial"/>
                <a:sym typeface="Arial"/>
              </a:rPr>
              <a:t>ryhmät oli tehty sen mukaan millaisiin verkkosivu objekteihin ne menisivät</a:t>
            </a:r>
            <a:endParaRPr sz="18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i"/>
              <a:t>Tulokset</a:t>
            </a:r>
            <a:endParaRPr/>
          </a:p>
        </p:txBody>
      </p:sp>
      <p:sp>
        <p:nvSpPr>
          <p:cNvPr id="329" name="Google Shape;329;p21"/>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fi" sz="1800">
                <a:latin typeface="Arial"/>
                <a:ea typeface="Arial"/>
                <a:cs typeface="Arial"/>
                <a:sym typeface="Arial"/>
              </a:rPr>
              <a:t>Molemmat ryhmät asettelivat kuvaeditorin sisältökohteet onnistuneesti</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fi" sz="1800">
                <a:latin typeface="Arial"/>
                <a:ea typeface="Arial"/>
                <a:cs typeface="Arial"/>
                <a:sym typeface="Arial"/>
              </a:rPr>
              <a:t>Tuloksiin vaikutti se että olimme kirjoittaneet kortteihin enemmän tekstiä kuin tehtävänannossa pyydetty</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fi" sz="1800">
                <a:latin typeface="Arial"/>
                <a:ea typeface="Arial"/>
                <a:cs typeface="Arial"/>
                <a:sym typeface="Arial"/>
              </a:rPr>
              <a:t>Esim. Leveyden muuttaminen ”Adjust width” oli alun perin vain “W”</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fi" sz="1800">
                <a:latin typeface="Arial"/>
                <a:ea typeface="Arial"/>
                <a:cs typeface="Arial"/>
                <a:sym typeface="Arial"/>
              </a:rPr>
              <a:t>Kuvaeditorin välilehdet olivat alun perin kuvia mutta selitimme ne tekstinä</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fi" sz="1800">
                <a:latin typeface="Arial"/>
                <a:ea typeface="Arial"/>
                <a:cs typeface="Arial"/>
                <a:sym typeface="Arial"/>
              </a:rPr>
              <a:t>Samat kortit voi jakaa usealla tavalla</a:t>
            </a:r>
            <a:endParaRPr sz="1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