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matic SC"/>
      <p:regular r:id="rId17"/>
      <p:bold r:id="rId18"/>
    </p:embeddedFont>
    <p:embeddedFont>
      <p:font typeface="Source Code Pr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.fntdata"/><Relationship Id="rId11" Type="http://schemas.openxmlformats.org/officeDocument/2006/relationships/slide" Target="slides/slide6.xml"/><Relationship Id="rId22" Type="http://schemas.openxmlformats.org/officeDocument/2006/relationships/font" Target="fonts/SourceCodePro-boldItalic.fntdata"/><Relationship Id="rId10" Type="http://schemas.openxmlformats.org/officeDocument/2006/relationships/slide" Target="slides/slide5.xml"/><Relationship Id="rId21" Type="http://schemas.openxmlformats.org/officeDocument/2006/relationships/font" Target="fonts/SourceCodePr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maticSC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regular.fntdata"/><Relationship Id="rId6" Type="http://schemas.openxmlformats.org/officeDocument/2006/relationships/slide" Target="slides/slide1.xml"/><Relationship Id="rId18" Type="http://schemas.openxmlformats.org/officeDocument/2006/relationships/font" Target="fonts/AmaticS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5a98153c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5a98153c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5a98153c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5a98153c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5a98153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5a98153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61e7d975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61e7d975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5a98153c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5a98153c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5a98153cb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5a98153c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5a98153c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5a98153c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5a98153cb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5a98153cb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5a98153c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5a98153c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5a98153c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5a98153c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poliisi.fi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w3.org/Translations/WCAG20-fi/#text-altde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checker.ca/checker/suggestion.php?id=301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Saavutettavuus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i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https://www.poliisi.fi/</a:t>
            </a:r>
            <a:endParaRPr sz="1800"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450" y="-3"/>
            <a:ext cx="2360375" cy="111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i" sz="1800">
                <a:solidFill>
                  <a:schemeClr val="dk2"/>
                </a:solidFill>
              </a:rPr>
              <a:t>3. Mitkä ovat kriittisimmät löytämäsi seikat, joilla sivuston saavutettavuutta voitaisiin parantaa.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2316350" y="1228675"/>
            <a:ext cx="65160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Etusivu tarvitsee tekstivaihtoehdon sisällön valitsemiselle.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i"/>
              <a:t>Tämä on valmis kaikilla muilla sivuilla 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898598"/>
            <a:ext cx="1945250" cy="41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 sz="2400">
                <a:solidFill>
                  <a:schemeClr val="dk2"/>
                </a:solidFill>
              </a:rPr>
              <a:t>4. Täyttääkö sivu tason AA-vaatimukset?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72650"/>
            <a:ext cx="8520600" cy="3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Sivun saavutettavuuden tarkistuksen jälkeen oli havaittu, että se ei toteuttaa WCAG 2.0-ohjeiston 1.1.1(A), 1.3.1(A), 2.4.4(A), 3.3.2(A), sekä </a:t>
            </a:r>
            <a:r>
              <a:rPr lang="fi"/>
              <a:t>1.4.3(AA) </a:t>
            </a:r>
            <a:r>
              <a:rPr lang="fi"/>
              <a:t>kohteita: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i">
                <a:solidFill>
                  <a:srgbClr val="666666"/>
                </a:solidFill>
              </a:rPr>
              <a:t>Ja kun </a:t>
            </a:r>
            <a:r>
              <a:rPr lang="fi">
                <a:solidFill>
                  <a:srgbClr val="666666"/>
                </a:solidFill>
              </a:rPr>
              <a:t>AA-tasolla ohjeidenmukainen verkkosivu täytettävä kaikki A-tason ja AA-tason onnistumiskriteerit, voidaan päätellä, että www.poliisi.fi sivu ei täyttää AA-vaatimukset.</a:t>
            </a:r>
            <a:endParaRPr sz="14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4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292875"/>
            <a:ext cx="85206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fi" sz="2400">
                <a:solidFill>
                  <a:srgbClr val="000000"/>
                </a:solidFill>
              </a:rPr>
              <a:t>tarkistustyökaluja</a:t>
            </a:r>
            <a:r>
              <a:rPr b="0" lang="fi" sz="2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fi" sz="2400"/>
              <a:t>AChecker</a:t>
            </a:r>
            <a:r>
              <a:rPr lang="fi" sz="1800"/>
              <a:t> </a:t>
            </a:r>
            <a:endParaRPr sz="1800"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705975"/>
            <a:ext cx="8520600" cy="4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i">
                <a:solidFill>
                  <a:srgbClr val="000000"/>
                </a:solidFill>
              </a:rPr>
              <a:t>1.1.1 Ei-tekstuaalinen sisältö: </a:t>
            </a:r>
            <a:r>
              <a:rPr lang="fi">
                <a:solidFill>
                  <a:srgbClr val="000000"/>
                </a:solidFill>
              </a:rPr>
              <a:t>esitetyt kuvat eivät varustettu </a:t>
            </a:r>
            <a:r>
              <a:rPr lang="fi">
                <a:solidFill>
                  <a:srgbClr val="000000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tekstivastineella</a:t>
            </a:r>
            <a:r>
              <a:rPr lang="fi">
                <a:solidFill>
                  <a:srgbClr val="000000"/>
                </a:solidFill>
              </a:rPr>
              <a:t>, eli käyttäjällä ei ole mahdollisuutta tutustua kuvan sisältöön muilla tavoilla paitsi visuaalista.  (Taso A)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i">
                <a:solidFill>
                  <a:srgbClr val="000000"/>
                </a:solidFill>
              </a:rPr>
              <a:t>1.3.1 Informaatio ja suhteet: </a:t>
            </a:r>
            <a:r>
              <a:rPr b="1" lang="fi">
                <a:solidFill>
                  <a:srgbClr val="000000"/>
                </a:solidFill>
              </a:rPr>
              <a:t>”</a:t>
            </a:r>
            <a:r>
              <a:rPr lang="fi">
                <a:solidFill>
                  <a:srgbClr val="000000"/>
                </a:solidFill>
              </a:rPr>
              <a:t>input</a:t>
            </a:r>
            <a:r>
              <a:rPr lang="fi">
                <a:solidFill>
                  <a:srgbClr val="000000"/>
                </a:solidFill>
              </a:rPr>
              <a:t> elemen</a:t>
            </a:r>
            <a:r>
              <a:rPr lang="fi">
                <a:solidFill>
                  <a:srgbClr val="000000"/>
                </a:solidFill>
              </a:rPr>
              <a:t>t,</a:t>
            </a:r>
            <a:r>
              <a:rPr lang="fi">
                <a:solidFill>
                  <a:srgbClr val="000000"/>
                </a:solidFill>
              </a:rPr>
              <a:t> type of </a:t>
            </a:r>
            <a:r>
              <a:rPr lang="fi">
                <a:solidFill>
                  <a:srgbClr val="000000"/>
                </a:solidFill>
              </a:rPr>
              <a:t>"</a:t>
            </a:r>
            <a:r>
              <a:rPr lang="fi">
                <a:solidFill>
                  <a:srgbClr val="000000"/>
                </a:solidFill>
              </a:rPr>
              <a:t>text</a:t>
            </a:r>
            <a:r>
              <a:rPr lang="fi">
                <a:solidFill>
                  <a:srgbClr val="000000"/>
                </a:solidFill>
              </a:rPr>
              <a:t>"</a:t>
            </a:r>
            <a:r>
              <a:rPr lang="fi">
                <a:solidFill>
                  <a:srgbClr val="000000"/>
                </a:solidFill>
              </a:rPr>
              <a:t>, missing an associated label.”  </a:t>
            </a:r>
            <a:r>
              <a:rPr lang="fi">
                <a:solidFill>
                  <a:srgbClr val="000000"/>
                </a:solidFill>
                <a:highlight>
                  <a:srgbClr val="FFFFFF"/>
                </a:highlight>
              </a:rPr>
              <a:t>Käyttäjällä ei ole mahdollisuutta käyttää ruudunlukijaa, eikä braille-näppäimistöä.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i">
                <a:solidFill>
                  <a:srgbClr val="000000"/>
                </a:solidFill>
              </a:rPr>
              <a:t>1.4.3 Kontrasti (minimi): </a:t>
            </a:r>
            <a:r>
              <a:rPr lang="fi">
                <a:solidFill>
                  <a:srgbClr val="000000"/>
                </a:solidFill>
              </a:rPr>
              <a:t>Tekstin värin ja sen taustan välinen kontrasti </a:t>
            </a:r>
            <a:r>
              <a:rPr lang="fi">
                <a:solidFill>
                  <a:srgbClr val="000000"/>
                </a:solidFill>
                <a:highlight>
                  <a:srgbClr val="FFFFFF"/>
                </a:highlight>
              </a:rPr>
              <a:t>on vähempi kuin </a:t>
            </a:r>
            <a:r>
              <a:rPr lang="fi">
                <a:solidFill>
                  <a:srgbClr val="000000"/>
                </a:solidFill>
              </a:rPr>
              <a:t>4,</a:t>
            </a:r>
            <a:r>
              <a:rPr lang="fi">
                <a:solidFill>
                  <a:srgbClr val="000000"/>
                </a:solidFill>
                <a:highlight>
                  <a:srgbClr val="FFFFFF"/>
                </a:highlight>
              </a:rPr>
              <a:t>5:1 , mikä tekee tekstistä</a:t>
            </a:r>
            <a:r>
              <a:rPr lang="fi">
                <a:solidFill>
                  <a:srgbClr val="000000"/>
                </a:solidFill>
              </a:rPr>
              <a:t> huonosti luett</a:t>
            </a:r>
            <a:r>
              <a:rPr lang="fi">
                <a:solidFill>
                  <a:srgbClr val="000000"/>
                </a:solidFill>
              </a:rPr>
              <a:t>avamma</a:t>
            </a:r>
            <a:r>
              <a:rPr lang="fi">
                <a:solidFill>
                  <a:srgbClr val="000000"/>
                </a:solidFill>
              </a:rPr>
              <a:t>ksi henkilölle, joka ei näe koko värivalikoimaa. </a:t>
            </a:r>
            <a:r>
              <a:rPr lang="fi">
                <a:solidFill>
                  <a:srgbClr val="000000"/>
                </a:solidFill>
                <a:highlight>
                  <a:srgbClr val="FFFFFF"/>
                </a:highlight>
              </a:rPr>
              <a:t>(Taso AA)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fi" sz="2400">
                <a:solidFill>
                  <a:srgbClr val="000000"/>
                </a:solidFill>
              </a:rPr>
              <a:t>tarkistustyökaluja</a:t>
            </a:r>
            <a:r>
              <a:rPr b="0" lang="fi" sz="2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fi" sz="2400"/>
              <a:t>AChecker</a:t>
            </a:r>
            <a:r>
              <a:rPr lang="fi" sz="1800"/>
              <a:t> </a:t>
            </a:r>
            <a:endParaRPr sz="2400"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i">
                <a:solidFill>
                  <a:srgbClr val="000000"/>
                </a:solidFill>
              </a:rPr>
              <a:t>2.4.4 Linkin tarkoitus (kontekstissa):  </a:t>
            </a:r>
            <a:r>
              <a:rPr lang="fi">
                <a:solidFill>
                  <a:srgbClr val="000000"/>
                </a:solidFill>
                <a:highlight>
                  <a:srgbClr val="FFFFFF"/>
                </a:highlight>
              </a:rPr>
              <a:t>Ankkuri</a:t>
            </a:r>
            <a:r>
              <a:rPr lang="fi">
                <a:solidFill>
                  <a:srgbClr val="000000"/>
                </a:solidFill>
              </a:rPr>
              <a:t> elementtejä eivät sisältää tekstiä, mitä tekee mahdotonta käyttäjälle, joilla on liikehäiriö, ohittaa linkit, välttää viitearvoihin tarvittavia näppäinpainalluksia.</a:t>
            </a:r>
            <a:r>
              <a:rPr lang="fi">
                <a:solidFill>
                  <a:srgbClr val="000000"/>
                </a:solidFill>
                <a:highlight>
                  <a:srgbClr val="FFFFFF"/>
                </a:highlight>
              </a:rPr>
              <a:t>(Taso A)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i">
                <a:solidFill>
                  <a:srgbClr val="000000"/>
                </a:solidFill>
              </a:rPr>
              <a:t>3.3.2 Nimilaput tai ohjeet:</a:t>
            </a:r>
            <a:r>
              <a:rPr lang="fi">
                <a:solidFill>
                  <a:srgbClr val="000000"/>
                </a:solidFill>
                <a:highlight>
                  <a:srgbClr val="FFFFFF"/>
                </a:highlight>
              </a:rPr>
              <a:t> “Label must contain some text.” </a:t>
            </a:r>
            <a:r>
              <a:rPr lang="fi">
                <a:solidFill>
                  <a:srgbClr val="000000"/>
                </a:solidFill>
              </a:rPr>
              <a:t>sisältö, joka edellyttää käyttäjän syötettä</a:t>
            </a:r>
            <a:r>
              <a:rPr lang="fi">
                <a:solidFill>
                  <a:srgbClr val="000000"/>
                </a:solidFill>
                <a:highlight>
                  <a:srgbClr val="FFFFFF"/>
                </a:highlight>
              </a:rPr>
              <a:t> ei tarjoile </a:t>
            </a:r>
            <a:r>
              <a:rPr lang="fi">
                <a:solidFill>
                  <a:srgbClr val="000000"/>
                </a:solidFill>
              </a:rPr>
              <a:t>nimilappuja tai ohjeita.</a:t>
            </a:r>
            <a:r>
              <a:rPr lang="fi">
                <a:solidFill>
                  <a:srgbClr val="000000"/>
                </a:solidFill>
                <a:highlight>
                  <a:srgbClr val="FFFFFF"/>
                </a:highlight>
              </a:rPr>
              <a:t> (Taso A)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95300" lvl="0" marL="457200" rtl="0" algn="l">
              <a:spcBef>
                <a:spcPts val="0"/>
              </a:spcBef>
              <a:spcAft>
                <a:spcPts val="0"/>
              </a:spcAft>
              <a:buSzPts val="4200"/>
              <a:buAutoNum type="arabicPeriod"/>
            </a:pPr>
            <a:r>
              <a:rPr lang="fi"/>
              <a:t>Havaittava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i"/>
              <a:t>Kaikelle sisällölle tarjotaan tekstivaihtoehdot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i" sz="1200"/>
              <a:t>	</a:t>
            </a:r>
            <a:endParaRPr b="1" sz="12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91500"/>
            <a:ext cx="8684700" cy="27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95300" lvl="0" marL="457200" rtl="0" algn="l">
              <a:spcBef>
                <a:spcPts val="0"/>
              </a:spcBef>
              <a:spcAft>
                <a:spcPts val="0"/>
              </a:spcAft>
              <a:buSzPts val="4200"/>
              <a:buAutoNum type="arabicPeriod"/>
            </a:pPr>
            <a:r>
              <a:rPr lang="fi"/>
              <a:t>Havaittava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2. Sisältö on erotettava helposti taustasta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fi" sz="1100">
                <a:solidFill>
                  <a:srgbClr val="000000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Check 301: </a:t>
            </a:r>
            <a:r>
              <a:rPr b="1" lang="fi" sz="1100" u="sng">
                <a:solidFill>
                  <a:srgbClr val="1A4A72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The contrast between the colour of text and its background for the element is not sufficient to meet WCAG2.0 Level AA.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7000" y="3118050"/>
            <a:ext cx="1703675" cy="1395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650" y="3683038"/>
            <a:ext cx="3562350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2. Hallittava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fi" sz="1400"/>
              <a:t>Kaikki toiminnallisuus on saavutettava näppäimistöllä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i" sz="1400"/>
              <a:t>TAB liikkumalla ei pääse kaikille etusivun objekteille</a:t>
            </a:r>
            <a:endParaRPr b="1"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i" sz="1400"/>
              <a:t>TAB liikkuminen sivulla häiriintyy some ikkunoiden takia</a:t>
            </a:r>
            <a:endParaRPr b="1" sz="14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53075"/>
            <a:ext cx="6498650" cy="269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2. Hallittava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fi" sz="1400"/>
              <a:t>Tarjottava riittävä navigointitoiminnallisuus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i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2.4.8 Sijainti: </a:t>
            </a:r>
            <a:endParaRPr b="1"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i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Leivänmurut</a:t>
            </a:r>
            <a:endParaRPr b="1"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i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Haku sivustolta</a:t>
            </a:r>
            <a:endParaRPr b="1"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fi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Sijainnin määrittämineni</a:t>
            </a:r>
            <a:endParaRPr b="1"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8775" y="2011800"/>
            <a:ext cx="5420675" cy="50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8763" y="2905763"/>
            <a:ext cx="2962275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48775" y="2514750"/>
            <a:ext cx="1881280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3. Ymmärrettävä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 sz="1200"/>
              <a:t>3. </a:t>
            </a:r>
            <a:r>
              <a:rPr lang="fi" sz="1200"/>
              <a:t>Käyttäjää on avustettava virheiden välttämisessä ja korjaamisessa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i" sz="1200"/>
              <a:t>	</a:t>
            </a:r>
            <a:r>
              <a:rPr b="1" lang="fi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3.3.1 Virheen tunnistaminen</a:t>
            </a:r>
            <a:endParaRPr b="1"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075" y="2020988"/>
            <a:ext cx="4191000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292850"/>
            <a:ext cx="85206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i" sz="1800">
                <a:solidFill>
                  <a:schemeClr val="dk2"/>
                </a:solidFill>
              </a:rPr>
              <a:t>2. Anna esimerkkejä siitä, minkälaisin tavoin ja tekniikoin saavutettavuutta on huomioitu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952500"/>
            <a:ext cx="8520600" cy="40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i" sz="1400">
                <a:solidFill>
                  <a:srgbClr val="666666"/>
                </a:solidFill>
              </a:rPr>
              <a:t>Työkaluja AChecker mahdollisti nopeasti löyttää tarkat ongelmat.</a:t>
            </a:r>
            <a:r>
              <a:rPr lang="fi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i" sz="1400">
                <a:solidFill>
                  <a:srgbClr val="666666"/>
                </a:solidFill>
              </a:rPr>
              <a:t>2.	Käyttäen Windowsin mukana toimiva MS Narratorilla tarkistettiin ovatko kaikki sivun visuaaliset kohdet saa </a:t>
            </a:r>
            <a:r>
              <a:rPr lang="fi" sz="1400">
                <a:solidFill>
                  <a:srgbClr val="666666"/>
                </a:solidFill>
                <a:highlight>
                  <a:srgbClr val="FFFFFF"/>
                </a:highlight>
              </a:rPr>
              <a:t>kuunella synteettisella puheella</a:t>
            </a:r>
            <a:r>
              <a:rPr lang="fi" sz="1400">
                <a:solidFill>
                  <a:srgbClr val="666666"/>
                </a:solidFill>
              </a:rPr>
              <a:t>.  </a:t>
            </a:r>
            <a:endParaRPr sz="14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i" sz="1400">
                <a:solidFill>
                  <a:srgbClr val="666666"/>
                </a:solidFill>
              </a:rPr>
              <a:t>3. Ruudunsuurennin avulla todettiin, että sivua voi käyttää ihmiset, joilla on heikkonäköisyys.</a:t>
            </a:r>
            <a:endParaRPr sz="14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i" sz="1400">
                <a:solidFill>
                  <a:srgbClr val="666666"/>
                </a:solidFill>
              </a:rPr>
              <a:t>4. </a:t>
            </a:r>
            <a:r>
              <a:rPr lang="fi" sz="1400">
                <a:solidFill>
                  <a:srgbClr val="666666"/>
                </a:solidFill>
                <a:highlight>
                  <a:srgbClr val="FFFFFF"/>
                </a:highlight>
              </a:rPr>
              <a:t>Puheentunnistusohjelmalla</a:t>
            </a:r>
            <a:r>
              <a:rPr lang="fi" sz="1400">
                <a:solidFill>
                  <a:srgbClr val="666666"/>
                </a:solidFill>
              </a:rPr>
              <a:t> tarkistettiin, että tekstien kirjoittaminen on mahdollista toteuttaa myös puhumalla.</a:t>
            </a:r>
            <a:endParaRPr sz="14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150" y="1445550"/>
            <a:ext cx="5131300" cy="134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