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9.xml" ContentType="application/vnd.openxmlformats-officedocument.presentationml.slide+xml"/>
  <Override PartName="/ppt/slides/slide77.xml" ContentType="application/vnd.openxmlformats-officedocument.presentationml.slide+xml"/>
  <Override PartName="/ppt/slides/slide75.xml" ContentType="application/vnd.openxmlformats-officedocument.presentationml.slide+xml"/>
  <Override PartName="/ppt/slides/slide72.xml" ContentType="application/vnd.openxmlformats-officedocument.presentationml.slide+xml"/>
  <Override PartName="/ppt/slides/slide71.xml" ContentType="application/vnd.openxmlformats-officedocument.presentationml.slide+xml"/>
  <Override PartName="/ppt/slides/slide70.xml" ContentType="application/vnd.openxmlformats-officedocument.presentationml.slide+xml"/>
  <Override PartName="/ppt/slides/slide67.xml" ContentType="application/vnd.openxmlformats-officedocument.presentationml.slide+xml"/>
  <Override PartName="/ppt/slides/slide66.xml" ContentType="application/vnd.openxmlformats-officedocument.presentationml.slide+xml"/>
  <Override PartName="/ppt/slides/slide65.xml" ContentType="application/vnd.openxmlformats-officedocument.presentationml.slide+xml"/>
  <Override PartName="/ppt/slides/slide68.xml" ContentType="application/vnd.openxmlformats-officedocument.presentationml.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61.xml" ContentType="application/vnd.openxmlformats-officedocument.presentationml.slide+xml"/>
  <Override PartName="/ppt/slides/slide59.xml" ContentType="application/vnd.openxmlformats-officedocument.presentationml.slide+xml"/>
  <Override PartName="/ppt/slides/slide56.xml" ContentType="application/vnd.openxmlformats-officedocument.presentationml.slide+xml"/>
  <Override PartName="/ppt/slides/slide74.xml" ContentType="application/vnd.openxmlformats-officedocument.presentationml.slide+xml"/>
  <Override PartName="/ppt/slides/slide55.xml" ContentType="application/vnd.openxmlformats-officedocument.presentationml.slide+xml"/>
  <Override PartName="/ppt/slides/slide52.xml" ContentType="application/vnd.openxmlformats-officedocument.presentationml.slide+xml"/>
  <Override PartName="/ppt/slides/slide50.xml" ContentType="application/vnd.openxmlformats-officedocument.presentationml.slide+xml"/>
  <Override PartName="/ppt/slides/slide45.xml" ContentType="application/vnd.openxmlformats-officedocument.presentationml.slide+xml"/>
  <Override PartName="/ppt/slides/slide43.xml" ContentType="application/vnd.openxmlformats-officedocument.presentationml.slide+xml"/>
  <Override PartName="/ppt/slides/slide46.xml" ContentType="application/vnd.openxmlformats-officedocument.presentationml.slide+xml"/>
  <Override PartName="/ppt/slides/slide37.xml" ContentType="application/vnd.openxmlformats-officedocument.presentationml.slide+xml"/>
  <Override PartName="/ppt/slides/slide51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62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78.xml" ContentType="application/vnd.openxmlformats-officedocument.presentationml.slide+xml"/>
  <Override PartName="/ppt/slides/slide73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47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7.xml" ContentType="application/vnd.openxmlformats-officedocument.presentationml.slide+xml"/>
  <Override PartName="/ppt/slides/slide42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57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s/slide4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76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6.xml" ContentType="application/vnd.openxmlformats-officedocument.presentationml.slide+xml"/>
  <Override PartName="/docProps/custom.xml" ContentType="application/vnd.openxmlformats-officedocument.custom-properties+xml"/>
  <Override PartName="/ppt/slides/slide44.xml" ContentType="application/vnd.openxmlformats-officedocument.presentationml.slide+xml"/>
  <Override PartName="/ppt/tableStyles.xml" ContentType="application/vnd.openxmlformats-officedocument.presentationml.tableStyles+xml"/>
  <Override PartName="/ppt/slides/slide39.xml" ContentType="application/vnd.openxmlformats-officedocument.presentationml.slide+xml"/>
  <Override PartName="/ppt/slides/slide58.xml" ContentType="application/vnd.openxmlformats-officedocument.presentationml.slide+xml"/>
  <Override PartName="/ppt/viewProps.xml" ContentType="application/vnd.openxmlformats-officedocument.presentationml.viewProps+xml"/>
  <Override PartName="/ppt/slides/slide60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41.xml" ContentType="application/vnd.openxmlformats-officedocument.presentationml.slide+xml"/>
  <Override PartName="/ppt/slides/slide16.xml" ContentType="application/vnd.openxmlformats-officedocument.presentationml.slide+xml"/>
  <Override PartName="/ppt/slides/slide53.xml" ContentType="application/vnd.openxmlformats-officedocument.presentationml.slide+xml"/>
  <Override PartName="/ppt/theme/theme1.xml" ContentType="application/vnd.openxmlformats-officedocument.theme+xml"/>
  <Override PartName="/ppt/slides/slide28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s/slide38.xml" ContentType="application/vnd.openxmlformats-officedocument.presentationml.slide+xml"/>
  <Override PartName="/ppt/slides/slide49.xml" ContentType="application/vnd.openxmlformats-officedocument.presentationml.slide+xml"/>
  <Override PartName="/ppt/slides/slide34.xml" ContentType="application/vnd.openxmlformats-officedocument.presentationml.slide+xml"/>
  <Override PartName="/ppt/slides/slide54.xml" ContentType="application/vnd.openxmlformats-officedocument.presentationml.slide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</p:sldIdLst>
  <p:sldSz cx="9144000" cy="5143500"/>
  <p:notesSz cx="9144000" cy="5143500"/>
  <p:defaultTextStyle>
    <a:defPPr>
      <a:defRPr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2D5ABB26-0587-4C30-8999-92F81FD0307C}">
  <a:tblStyle styleId="{2D5ABB26-0587-4C30-8999-92F81FD0307C}" styleName="No Style, No Grid">
    <a:wholeTbl>
      <a:tcTxStyle>
        <a:fontRef idx="minor">
          <a:srgbClr val="000000"/>
        </a:fontRef>
        <a:schemeClr val="tx1"/>
      </a:tcTxStyle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  <a:fill>
          <a:noFill/>
        </a:fill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78" d="100"/>
          <a:sy n="78" d="100"/>
        </p:scale>
        <p:origin x="-1536" y="-84"/>
      </p:cViewPr>
      <p:guideLst>
        <p:guide pos="2880" orient="horz"/>
        <p:guide pos="2160"/>
      </p:guideLst>
    </p:cSldViewPr>
  </p:slideViewPr>
  <p:gridSpacing cx="78028800" cy="780288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82" Type="http://schemas.openxmlformats.org/officeDocument/2006/relationships/presProps" Target="presProps.xml" /><Relationship Id="rId83" Type="http://schemas.openxmlformats.org/officeDocument/2006/relationships/tableStyles" Target="tableStyles.xml" /><Relationship Id="rId8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 bwMode="auto">
          <a:xfrm>
            <a:off x="384725" y="505244"/>
            <a:ext cx="5711825" cy="409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 bwMode="auto">
          <a:xfrm>
            <a:off x="384725" y="2741874"/>
            <a:ext cx="7762875" cy="6565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/>
            </a:fld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 bwMode="auto"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 bwMode="auto"/>
        <p:txBody>
          <a:bodyPr lIns="0" tIns="0" rIns="0" bIns="0"/>
          <a:lstStyle>
            <a:lvl1pPr>
              <a:defRPr sz="18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/>
            </a:fld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 bwMode="auto"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 bwMode="auto">
          <a:xfrm>
            <a:off x="366295" y="1186383"/>
            <a:ext cx="3632835" cy="2724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 u="sng">
                <a:solidFill>
                  <a:srgbClr val="0096A6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 bwMode="auto"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/>
            </a:fld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 bwMode="auto"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/>
            </a:fld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/>
            </a:fld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 bwMode="auto">
          <a:xfrm>
            <a:off x="384725" y="505244"/>
            <a:ext cx="8084820" cy="409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 bwMode="auto">
          <a:xfrm>
            <a:off x="384725" y="1216354"/>
            <a:ext cx="8268334" cy="2813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/>
            </a:fld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/Relationships>
</file>

<file path=ppt/slides/_rels/slide7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/Relationships>
</file>

<file path=ppt/slides/_rels/slide7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
</file>

<file path=ppt/slides/_rels/slide7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
</file>

<file path=ppt/slides/_rels/slide7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
</file>

<file path=ppt/slides/_rels/slide7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
</file>

<file path=ppt/slides/_rels/slide7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
</file>

<file path=ppt/slides/_rels/slide7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 bwMode="auto">
          <a:xfrm>
            <a:off x="1866221" y="1169136"/>
            <a:ext cx="540766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00"/>
              </a:spcBef>
              <a:defRPr/>
            </a:pPr>
            <a:r>
              <a:rPr sz="3600" spc="-20">
                <a:latin typeface="Arial"/>
                <a:cs typeface="Arial"/>
              </a:rPr>
              <a:t>SVG.</a:t>
            </a:r>
            <a:endParaRPr sz="3600">
              <a:latin typeface="Arial"/>
              <a:cs typeface="Arial"/>
            </a:endParaRPr>
          </a:p>
          <a:p>
            <a:pPr marL="12700" marR="5080" indent="1905" algn="ctr">
              <a:lnSpc>
                <a:spcPct val="100000"/>
              </a:lnSpc>
              <a:defRPr/>
            </a:pPr>
            <a:r>
              <a:rPr sz="3600">
                <a:latin typeface="Arial"/>
                <a:cs typeface="Arial"/>
              </a:rPr>
              <a:t>Accessibility</a:t>
            </a:r>
            <a:r>
              <a:rPr sz="3600" spc="-25">
                <a:latin typeface="Arial"/>
                <a:cs typeface="Arial"/>
              </a:rPr>
              <a:t> </a:t>
            </a:r>
            <a:r>
              <a:rPr sz="3600">
                <a:latin typeface="Arial"/>
                <a:cs typeface="Arial"/>
              </a:rPr>
              <a:t>/</a:t>
            </a:r>
            <a:r>
              <a:rPr sz="3600" spc="-204">
                <a:latin typeface="Arial"/>
                <a:cs typeface="Arial"/>
              </a:rPr>
              <a:t> </a:t>
            </a:r>
            <a:r>
              <a:rPr sz="3600" spc="-10">
                <a:latin typeface="Arial"/>
                <a:cs typeface="Arial"/>
              </a:rPr>
              <a:t>A11Y. </a:t>
            </a:r>
            <a:r>
              <a:rPr sz="3600">
                <a:latin typeface="Arial"/>
                <a:cs typeface="Arial"/>
              </a:rPr>
              <a:t>Critical</a:t>
            </a:r>
            <a:r>
              <a:rPr sz="3600" spc="-50">
                <a:latin typeface="Arial"/>
                <a:cs typeface="Arial"/>
              </a:rPr>
              <a:t> </a:t>
            </a:r>
            <a:r>
              <a:rPr sz="3600">
                <a:latin typeface="Arial"/>
                <a:cs typeface="Arial"/>
              </a:rPr>
              <a:t>/</a:t>
            </a:r>
            <a:r>
              <a:rPr sz="3600" spc="-50">
                <a:latin typeface="Arial"/>
                <a:cs typeface="Arial"/>
              </a:rPr>
              <a:t> </a:t>
            </a:r>
            <a:r>
              <a:rPr sz="3600">
                <a:latin typeface="Arial"/>
                <a:cs typeface="Arial"/>
              </a:rPr>
              <a:t>Progressive</a:t>
            </a:r>
            <a:r>
              <a:rPr sz="3600" spc="-50">
                <a:latin typeface="Arial"/>
                <a:cs typeface="Arial"/>
              </a:rPr>
              <a:t> </a:t>
            </a:r>
            <a:r>
              <a:rPr sz="3600" spc="-20">
                <a:latin typeface="Arial"/>
                <a:cs typeface="Arial"/>
              </a:rPr>
              <a:t>CSS. </a:t>
            </a:r>
            <a:r>
              <a:rPr sz="3600" spc="-10">
                <a:latin typeface="Arial"/>
                <a:cs typeface="Arial"/>
              </a:rPr>
              <a:t>DevTools.</a:t>
            </a:r>
            <a:endParaRPr sz="3600">
              <a:latin typeface="Arial"/>
              <a:cs typeface="Arial"/>
            </a:endParaRPr>
          </a:p>
          <a:p>
            <a:pPr marL="2540" algn="ctr">
              <a:lnSpc>
                <a:spcPct val="100000"/>
              </a:lnSpc>
              <a:defRPr/>
            </a:pPr>
            <a:r>
              <a:rPr sz="3600">
                <a:latin typeface="Arial"/>
                <a:cs typeface="Arial"/>
              </a:rPr>
              <a:t>Project</a:t>
            </a:r>
            <a:r>
              <a:rPr sz="3600" spc="-15">
                <a:latin typeface="Arial"/>
                <a:cs typeface="Arial"/>
              </a:rPr>
              <a:t> </a:t>
            </a:r>
            <a:r>
              <a:rPr sz="3600" spc="-10">
                <a:latin typeface="Arial"/>
                <a:cs typeface="Arial"/>
              </a:rPr>
              <a:t>optimization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defRPr/>
            </a:pPr>
            <a:r>
              <a:rPr/>
              <a:t>Способи</a:t>
            </a:r>
            <a:r>
              <a:rPr spc="5"/>
              <a:t> </a:t>
            </a:r>
            <a:r>
              <a:rPr/>
              <a:t>вставки</a:t>
            </a:r>
            <a:r>
              <a:rPr spc="5"/>
              <a:t> </a:t>
            </a:r>
            <a:r>
              <a:rPr/>
              <a:t>SVG</a:t>
            </a:r>
            <a:r>
              <a:rPr spc="5"/>
              <a:t> </a:t>
            </a:r>
            <a:r>
              <a:rPr/>
              <a:t>в</a:t>
            </a:r>
            <a:r>
              <a:rPr spc="10"/>
              <a:t> </a:t>
            </a:r>
            <a:r>
              <a:rPr/>
              <a:t>HTML</a:t>
            </a:r>
            <a:r>
              <a:rPr spc="-90"/>
              <a:t> </a:t>
            </a:r>
            <a:r>
              <a:rPr/>
              <a:t>та</a:t>
            </a:r>
            <a:r>
              <a:rPr spc="5"/>
              <a:t> </a:t>
            </a:r>
            <a:r>
              <a:rPr spc="-25"/>
              <a:t>CSS</a:t>
            </a:r>
            <a:endParaRPr/>
          </a:p>
        </p:txBody>
      </p:sp>
      <p:sp>
        <p:nvSpPr>
          <p:cNvPr id="3" name="object 3" descr=""/>
          <p:cNvSpPr txBox="1"/>
          <p:nvPr/>
        </p:nvSpPr>
        <p:spPr bwMode="auto">
          <a:xfrm>
            <a:off x="384725" y="1684223"/>
            <a:ext cx="6527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SVG-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графіку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можна</a:t>
            </a:r>
            <a:r>
              <a:rPr sz="1800" spc="-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>
                <a:solidFill>
                  <a:srgbClr val="595959"/>
                </a:solidFill>
                <a:latin typeface="Arial"/>
                <a:cs typeface="Arial"/>
              </a:rPr>
              <a:t>вбудовувати</a:t>
            </a:r>
            <a:r>
              <a:rPr sz="1800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в</a:t>
            </a:r>
            <a:r>
              <a:rPr sz="1800" spc="-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HTML</a:t>
            </a:r>
            <a:r>
              <a:rPr sz="1800" spc="-9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різними</a:t>
            </a:r>
            <a:r>
              <a:rPr sz="1800" spc="-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способами: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 bwMode="auto">
          <a:xfrm>
            <a:off x="2022297" y="2173935"/>
            <a:ext cx="686435" cy="274320"/>
          </a:xfrm>
          <a:custGeom>
            <a:avLst/>
            <a:gdLst/>
            <a:ahLst/>
            <a:cxnLst/>
            <a:rect l="l" t="t" r="r" b="b"/>
            <a:pathLst>
              <a:path w="686435" h="274319" fill="norm" stroke="1" extrusionOk="0">
                <a:moveTo>
                  <a:pt x="685914" y="0"/>
                </a:moveTo>
                <a:lnTo>
                  <a:pt x="0" y="0"/>
                </a:lnTo>
                <a:lnTo>
                  <a:pt x="0" y="274320"/>
                </a:lnTo>
                <a:lnTo>
                  <a:pt x="685914" y="274320"/>
                </a:lnTo>
                <a:lnTo>
                  <a:pt x="685914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object 5" descr=""/>
          <p:cNvSpPr/>
          <p:nvPr/>
        </p:nvSpPr>
        <p:spPr bwMode="auto">
          <a:xfrm>
            <a:off x="2835224" y="2173935"/>
            <a:ext cx="1097915" cy="274320"/>
          </a:xfrm>
          <a:custGeom>
            <a:avLst/>
            <a:gdLst/>
            <a:ahLst/>
            <a:cxnLst/>
            <a:rect l="l" t="t" r="r" b="b"/>
            <a:pathLst>
              <a:path w="1097914" h="274319" fill="norm" stroke="1" extrusionOk="0">
                <a:moveTo>
                  <a:pt x="1097470" y="0"/>
                </a:moveTo>
                <a:lnTo>
                  <a:pt x="0" y="0"/>
                </a:lnTo>
                <a:lnTo>
                  <a:pt x="0" y="274320"/>
                </a:lnTo>
                <a:lnTo>
                  <a:pt x="1097470" y="274320"/>
                </a:lnTo>
                <a:lnTo>
                  <a:pt x="109747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6" name="object 6" descr=""/>
          <p:cNvSpPr txBox="1"/>
          <p:nvPr/>
        </p:nvSpPr>
        <p:spPr bwMode="auto">
          <a:xfrm>
            <a:off x="4059720" y="2173935"/>
            <a:ext cx="96075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  <a:defRPr/>
            </a:pP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embed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 descr=""/>
          <p:cNvSpPr txBox="1"/>
          <p:nvPr/>
        </p:nvSpPr>
        <p:spPr bwMode="auto">
          <a:xfrm>
            <a:off x="2646591" y="2489403"/>
            <a:ext cx="68643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  <a:defRPr/>
            </a:pP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svg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 descr=""/>
          <p:cNvSpPr txBox="1"/>
          <p:nvPr/>
        </p:nvSpPr>
        <p:spPr bwMode="auto">
          <a:xfrm>
            <a:off x="422676" y="2110943"/>
            <a:ext cx="3586479" cy="972185"/>
          </a:xfrm>
          <a:prstGeom prst="rect">
            <a:avLst/>
          </a:prstGeom>
        </p:spPr>
        <p:txBody>
          <a:bodyPr vert="horz" wrap="square" lIns="0" tIns="53974" rIns="0" bIns="0" rtlCol="0">
            <a:spAutoFit/>
          </a:bodyPr>
          <a:lstStyle/>
          <a:p>
            <a:pPr marL="431799" indent="-419100">
              <a:lnSpc>
                <a:spcPct val="100000"/>
              </a:lnSpc>
              <a:spcBef>
                <a:spcPts val="425"/>
              </a:spcBef>
              <a:buAutoNum type="arabicPeriod"/>
              <a:tabLst>
                <a:tab pos="431799" algn="l"/>
              </a:tabLst>
              <a:defRPr/>
            </a:pP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через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теги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>
                <a:solidFill>
                  <a:srgbClr val="E45549"/>
                </a:solidFill>
                <a:latin typeface="Courier New"/>
                <a:cs typeface="Courier New"/>
              </a:rPr>
              <a:t>img</a:t>
            </a: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,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object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 marL="431799" indent="-419100">
              <a:lnSpc>
                <a:spcPct val="100000"/>
              </a:lnSpc>
              <a:spcBef>
                <a:spcPts val="320"/>
              </a:spcBef>
              <a:buAutoNum type="arabicPeriod"/>
              <a:tabLst>
                <a:tab pos="431799" algn="l"/>
              </a:tabLst>
              <a:defRPr/>
            </a:pP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інлайново</a:t>
            </a:r>
            <a:r>
              <a:rPr sz="1800" spc="-7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через</a:t>
            </a:r>
            <a:endParaRPr sz="1800">
              <a:latin typeface="Arial"/>
              <a:cs typeface="Arial"/>
            </a:endParaRPr>
          </a:p>
          <a:p>
            <a:pPr marL="431799" indent="-419100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431799" algn="l"/>
              </a:tabLst>
              <a:defRPr/>
            </a:pP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як</a:t>
            </a:r>
            <a:r>
              <a:rPr sz="1800" spc="-2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>
                <a:solidFill>
                  <a:srgbClr val="595959"/>
                </a:solidFill>
                <a:latin typeface="Arial"/>
                <a:cs typeface="Arial"/>
              </a:rPr>
              <a:t>фон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defRPr/>
            </a:pPr>
            <a:r>
              <a:rPr/>
              <a:t>Повторне</a:t>
            </a:r>
            <a:r>
              <a:rPr spc="5"/>
              <a:t> </a:t>
            </a:r>
            <a:r>
              <a:rPr/>
              <a:t>використання</a:t>
            </a:r>
            <a:r>
              <a:rPr spc="5"/>
              <a:t> </a:t>
            </a:r>
            <a:r>
              <a:rPr spc="-10"/>
              <a:t>зображень</a:t>
            </a:r>
            <a:endParaRPr/>
          </a:p>
        </p:txBody>
      </p:sp>
      <p:sp>
        <p:nvSpPr>
          <p:cNvPr id="3" name="object 3" descr=""/>
          <p:cNvSpPr txBox="1"/>
          <p:nvPr/>
        </p:nvSpPr>
        <p:spPr bwMode="auto">
          <a:xfrm>
            <a:off x="384725" y="1216354"/>
            <a:ext cx="7948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Для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повторного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використання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SVG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зображень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у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наших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проектах,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ми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часто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 bwMode="auto">
          <a:xfrm>
            <a:off x="4452391" y="1553667"/>
            <a:ext cx="686435" cy="274320"/>
          </a:xfrm>
          <a:custGeom>
            <a:avLst/>
            <a:gdLst/>
            <a:ahLst/>
            <a:cxnLst/>
            <a:rect l="l" t="t" r="r" b="b"/>
            <a:pathLst>
              <a:path w="686435" h="274319" fill="norm" stroke="1" extrusionOk="0">
                <a:moveTo>
                  <a:pt x="685914" y="0"/>
                </a:moveTo>
                <a:lnTo>
                  <a:pt x="0" y="0"/>
                </a:lnTo>
                <a:lnTo>
                  <a:pt x="0" y="274320"/>
                </a:lnTo>
                <a:lnTo>
                  <a:pt x="685914" y="274320"/>
                </a:lnTo>
                <a:lnTo>
                  <a:pt x="685914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object 5" descr=""/>
          <p:cNvSpPr txBox="1"/>
          <p:nvPr/>
        </p:nvSpPr>
        <p:spPr bwMode="auto">
          <a:xfrm>
            <a:off x="384725" y="1531823"/>
            <a:ext cx="2564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застосовуємо</a:t>
            </a:r>
            <a:r>
              <a:rPr sz="1800" spc="-8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елементи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 bwMode="auto">
          <a:xfrm>
            <a:off x="2998647" y="1553667"/>
            <a:ext cx="109791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  <a:defRPr/>
            </a:pP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symbol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 descr=""/>
          <p:cNvSpPr txBox="1"/>
          <p:nvPr/>
        </p:nvSpPr>
        <p:spPr bwMode="auto">
          <a:xfrm>
            <a:off x="4146727" y="1531823"/>
            <a:ext cx="1068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та</a:t>
            </a:r>
            <a:r>
              <a:rPr sz="1800" spc="-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use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 bwMode="auto">
          <a:xfrm>
            <a:off x="1389176" y="2021535"/>
            <a:ext cx="109791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  <a:defRPr/>
            </a:pP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symbol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 descr=""/>
          <p:cNvSpPr txBox="1"/>
          <p:nvPr/>
        </p:nvSpPr>
        <p:spPr bwMode="auto">
          <a:xfrm>
            <a:off x="384725" y="1999691"/>
            <a:ext cx="8248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64715" algn="l"/>
              </a:tabLst>
              <a:defRPr/>
            </a:pP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Елемент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використовується</a:t>
            </a:r>
            <a:r>
              <a:rPr sz="1800" spc="-2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для</a:t>
            </a:r>
            <a:r>
              <a:rPr sz="1800" spc="-2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оголошення</a:t>
            </a:r>
            <a:r>
              <a:rPr sz="1800" spc="-2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графічних</a:t>
            </a:r>
            <a:r>
              <a:rPr sz="1800" spc="-2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об'єктів,</a:t>
            </a:r>
            <a:r>
              <a:rPr sz="1800" spc="-25">
                <a:solidFill>
                  <a:srgbClr val="595959"/>
                </a:solidFill>
                <a:latin typeface="Arial"/>
                <a:cs typeface="Arial"/>
              </a:rPr>
              <a:t> які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 bwMode="auto">
          <a:xfrm>
            <a:off x="384721" y="2315156"/>
            <a:ext cx="8047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можна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повторно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використовувати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в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SVG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документі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за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допомогою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елемента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 descr=""/>
          <p:cNvSpPr/>
          <p:nvPr/>
        </p:nvSpPr>
        <p:spPr bwMode="auto">
          <a:xfrm>
            <a:off x="397426" y="2652471"/>
            <a:ext cx="686435" cy="274320"/>
          </a:xfrm>
          <a:custGeom>
            <a:avLst/>
            <a:gdLst/>
            <a:ahLst/>
            <a:cxnLst/>
            <a:rect l="l" t="t" r="r" b="b"/>
            <a:pathLst>
              <a:path w="686435" h="274319" fill="norm" stroke="1" extrusionOk="0">
                <a:moveTo>
                  <a:pt x="685909" y="0"/>
                </a:moveTo>
                <a:lnTo>
                  <a:pt x="0" y="0"/>
                </a:lnTo>
                <a:lnTo>
                  <a:pt x="0" y="274320"/>
                </a:lnTo>
                <a:lnTo>
                  <a:pt x="685909" y="274320"/>
                </a:lnTo>
                <a:lnTo>
                  <a:pt x="685909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2" name="object 12" descr=""/>
          <p:cNvSpPr txBox="1"/>
          <p:nvPr/>
        </p:nvSpPr>
        <p:spPr bwMode="auto">
          <a:xfrm>
            <a:off x="2329814" y="2652471"/>
            <a:ext cx="109791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  <a:defRPr/>
            </a:pP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symbol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 descr=""/>
          <p:cNvSpPr txBox="1"/>
          <p:nvPr/>
        </p:nvSpPr>
        <p:spPr bwMode="auto">
          <a:xfrm>
            <a:off x="384725" y="2630627"/>
            <a:ext cx="81540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05785" algn="l"/>
              </a:tabLst>
              <a:defRPr/>
            </a:pP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>
                <a:solidFill>
                  <a:srgbClr val="E45549"/>
                </a:solidFill>
                <a:latin typeface="Courier New"/>
                <a:cs typeface="Courier New"/>
              </a:rPr>
              <a:t>use</a:t>
            </a: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.</a:t>
            </a:r>
            <a:r>
              <a:rPr sz="18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Елементи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	не</a:t>
            </a:r>
            <a:r>
              <a:rPr sz="1800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відображаються</a:t>
            </a:r>
            <a:r>
              <a:rPr sz="1800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в</a:t>
            </a:r>
            <a:r>
              <a:rPr sz="1800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документі</a:t>
            </a:r>
            <a:r>
              <a:rPr sz="1800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до</a:t>
            </a:r>
            <a:r>
              <a:rPr sz="1800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тих</a:t>
            </a:r>
            <a:r>
              <a:rPr sz="1800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пір,</a:t>
            </a:r>
            <a:r>
              <a:rPr sz="1800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>
                <a:solidFill>
                  <a:srgbClr val="595959"/>
                </a:solidFill>
                <a:latin typeface="Arial"/>
                <a:cs typeface="Arial"/>
              </a:rPr>
              <a:t>поки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 descr=""/>
          <p:cNvSpPr/>
          <p:nvPr/>
        </p:nvSpPr>
        <p:spPr bwMode="auto">
          <a:xfrm>
            <a:off x="3231261" y="2967939"/>
            <a:ext cx="686435" cy="274320"/>
          </a:xfrm>
          <a:custGeom>
            <a:avLst/>
            <a:gdLst/>
            <a:ahLst/>
            <a:cxnLst/>
            <a:rect l="l" t="t" r="r" b="b"/>
            <a:pathLst>
              <a:path w="686435" h="274319" fill="norm" stroke="1" extrusionOk="0">
                <a:moveTo>
                  <a:pt x="685914" y="0"/>
                </a:moveTo>
                <a:lnTo>
                  <a:pt x="0" y="0"/>
                </a:lnTo>
                <a:lnTo>
                  <a:pt x="0" y="274320"/>
                </a:lnTo>
                <a:lnTo>
                  <a:pt x="685914" y="274320"/>
                </a:lnTo>
                <a:lnTo>
                  <a:pt x="685914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5" name="object 15" descr=""/>
          <p:cNvSpPr txBox="1"/>
          <p:nvPr/>
        </p:nvSpPr>
        <p:spPr bwMode="auto">
          <a:xfrm>
            <a:off x="384725" y="2946095"/>
            <a:ext cx="36087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не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будуть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викликані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через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use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 bwMode="auto">
          <a:xfrm>
            <a:off x="1389176" y="3435807"/>
            <a:ext cx="68643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  <a:defRPr/>
            </a:pP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use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7" name="object 17" descr=""/>
          <p:cNvSpPr txBox="1"/>
          <p:nvPr/>
        </p:nvSpPr>
        <p:spPr bwMode="auto">
          <a:xfrm>
            <a:off x="384725" y="3413963"/>
            <a:ext cx="7938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53235" algn="l"/>
              </a:tabLst>
              <a:defRPr/>
            </a:pP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Елемент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використовується</a:t>
            </a:r>
            <a:r>
              <a:rPr sz="1800" spc="-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для</a:t>
            </a:r>
            <a:r>
              <a:rPr sz="1800" spc="-2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створення</a:t>
            </a:r>
            <a:r>
              <a:rPr sz="1800" spc="-2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копій</a:t>
            </a:r>
            <a:r>
              <a:rPr sz="1800" spc="-2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SVG</a:t>
            </a:r>
            <a:r>
              <a:rPr sz="1800" spc="-2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елементів,</a:t>
            </a:r>
            <a:r>
              <a:rPr sz="1800" spc="-25">
                <a:solidFill>
                  <a:srgbClr val="595959"/>
                </a:solidFill>
                <a:latin typeface="Arial"/>
                <a:cs typeface="Arial"/>
              </a:rPr>
              <a:t> які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 descr=""/>
          <p:cNvSpPr/>
          <p:nvPr/>
        </p:nvSpPr>
        <p:spPr bwMode="auto">
          <a:xfrm>
            <a:off x="7844218" y="3751275"/>
            <a:ext cx="686435" cy="274320"/>
          </a:xfrm>
          <a:custGeom>
            <a:avLst/>
            <a:gdLst/>
            <a:ahLst/>
            <a:cxnLst/>
            <a:rect l="l" t="t" r="r" b="b"/>
            <a:pathLst>
              <a:path w="686434" h="274320" fill="norm" stroke="1" extrusionOk="0">
                <a:moveTo>
                  <a:pt x="685914" y="0"/>
                </a:moveTo>
                <a:lnTo>
                  <a:pt x="0" y="0"/>
                </a:lnTo>
                <a:lnTo>
                  <a:pt x="0" y="274322"/>
                </a:lnTo>
                <a:lnTo>
                  <a:pt x="685914" y="274322"/>
                </a:lnTo>
                <a:lnTo>
                  <a:pt x="685914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9" name="object 19" descr=""/>
          <p:cNvSpPr txBox="1"/>
          <p:nvPr/>
        </p:nvSpPr>
        <p:spPr bwMode="auto">
          <a:xfrm>
            <a:off x="384725" y="3729433"/>
            <a:ext cx="394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були</a:t>
            </a:r>
            <a:r>
              <a:rPr sz="1800" spc="-6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визначені</a:t>
            </a:r>
            <a:r>
              <a:rPr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раніше</a:t>
            </a:r>
            <a:r>
              <a:rPr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за</a:t>
            </a:r>
            <a:r>
              <a:rPr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допомогою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 descr=""/>
          <p:cNvSpPr txBox="1"/>
          <p:nvPr/>
        </p:nvSpPr>
        <p:spPr bwMode="auto">
          <a:xfrm>
            <a:off x="4383303" y="3751275"/>
            <a:ext cx="109791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  <a:defRPr/>
            </a:pP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symbol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1" name="object 21" descr=""/>
          <p:cNvSpPr txBox="1"/>
          <p:nvPr/>
        </p:nvSpPr>
        <p:spPr bwMode="auto">
          <a:xfrm>
            <a:off x="5531383" y="3729433"/>
            <a:ext cx="3075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або</a:t>
            </a:r>
            <a:r>
              <a:rPr sz="1800" spc="-2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безпосередньо</a:t>
            </a:r>
            <a:r>
              <a:rPr sz="1800" spc="-2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в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use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defRPr/>
            </a:pPr>
            <a:r>
              <a:rPr/>
              <a:t>SVG</a:t>
            </a:r>
            <a:r>
              <a:rPr spc="20"/>
              <a:t> </a:t>
            </a:r>
            <a:r>
              <a:rPr spc="-10"/>
              <a:t>спрайти</a:t>
            </a:r>
            <a:endParaRPr/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 bwMode="auto"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b="1">
                <a:latin typeface="Arial"/>
                <a:cs typeface="Arial"/>
              </a:rPr>
              <a:t>SVG</a:t>
            </a:r>
            <a:r>
              <a:rPr b="1" spc="-25">
                <a:latin typeface="Arial"/>
                <a:cs typeface="Arial"/>
              </a:rPr>
              <a:t> </a:t>
            </a:r>
            <a:r>
              <a:rPr b="1">
                <a:latin typeface="Arial"/>
                <a:cs typeface="Arial"/>
              </a:rPr>
              <a:t>спрайт</a:t>
            </a:r>
            <a:r>
              <a:rPr b="1" spc="-20">
                <a:latin typeface="Arial"/>
                <a:cs typeface="Arial"/>
              </a:rPr>
              <a:t> </a:t>
            </a:r>
            <a:r>
              <a:rPr/>
              <a:t>-</a:t>
            </a:r>
            <a:r>
              <a:rPr spc="-25"/>
              <a:t> </a:t>
            </a:r>
            <a:r>
              <a:rPr/>
              <a:t>це</a:t>
            </a:r>
            <a:r>
              <a:rPr spc="-20"/>
              <a:t> </a:t>
            </a:r>
            <a:r>
              <a:rPr/>
              <a:t>збірка</a:t>
            </a:r>
            <a:r>
              <a:rPr spc="-25"/>
              <a:t> </a:t>
            </a:r>
            <a:r>
              <a:rPr spc="-10"/>
              <a:t>SVG-</a:t>
            </a:r>
            <a:r>
              <a:rPr/>
              <a:t>іконок</a:t>
            </a:r>
            <a:r>
              <a:rPr spc="-25"/>
              <a:t> </a:t>
            </a:r>
            <a:r>
              <a:rPr/>
              <a:t>у</a:t>
            </a:r>
            <a:r>
              <a:rPr spc="-25"/>
              <a:t> </a:t>
            </a:r>
            <a:r>
              <a:rPr/>
              <a:t>одному</a:t>
            </a:r>
            <a:r>
              <a:rPr spc="-25"/>
              <a:t> </a:t>
            </a:r>
            <a:r>
              <a:rPr spc="-10"/>
              <a:t>файлі.</a:t>
            </a:r>
            <a:endParaRPr/>
          </a:p>
          <a:p>
            <a:pPr marL="12700" marR="5080">
              <a:lnSpc>
                <a:spcPct val="114999"/>
              </a:lnSpc>
              <a:spcBef>
                <a:spcPts val="1200"/>
              </a:spcBef>
              <a:defRPr/>
            </a:pPr>
            <a:r>
              <a:rPr/>
              <a:t>Ми</a:t>
            </a:r>
            <a:r>
              <a:rPr spc="-15"/>
              <a:t> </a:t>
            </a:r>
            <a:r>
              <a:rPr spc="-10"/>
              <a:t>використовуємо </a:t>
            </a:r>
            <a:r>
              <a:rPr/>
              <a:t>SVG</a:t>
            </a:r>
            <a:r>
              <a:rPr spc="-10"/>
              <a:t> </a:t>
            </a:r>
            <a:r>
              <a:rPr/>
              <a:t>спрайти</a:t>
            </a:r>
            <a:r>
              <a:rPr spc="-15"/>
              <a:t> </a:t>
            </a:r>
            <a:r>
              <a:rPr/>
              <a:t>для</a:t>
            </a:r>
            <a:r>
              <a:rPr spc="-10"/>
              <a:t> </a:t>
            </a:r>
            <a:r>
              <a:rPr/>
              <a:t>оптимізації</a:t>
            </a:r>
            <a:r>
              <a:rPr spc="-15"/>
              <a:t> </a:t>
            </a:r>
            <a:r>
              <a:rPr spc="-10"/>
              <a:t>завантаження </a:t>
            </a:r>
            <a:r>
              <a:rPr spc="-25"/>
              <a:t>веб-</a:t>
            </a:r>
            <a:r>
              <a:rPr spc="-10"/>
              <a:t>сторінок, </a:t>
            </a:r>
            <a:r>
              <a:rPr/>
              <a:t>адже</a:t>
            </a:r>
            <a:r>
              <a:rPr spc="-60"/>
              <a:t> </a:t>
            </a:r>
            <a:r>
              <a:rPr spc="-10"/>
              <a:t>завантаження</a:t>
            </a:r>
            <a:r>
              <a:rPr spc="-55"/>
              <a:t> </a:t>
            </a:r>
            <a:r>
              <a:rPr/>
              <a:t>одного</a:t>
            </a:r>
            <a:r>
              <a:rPr spc="-55"/>
              <a:t> </a:t>
            </a:r>
            <a:r>
              <a:rPr/>
              <a:t>файлу</a:t>
            </a:r>
            <a:r>
              <a:rPr spc="-55"/>
              <a:t> </a:t>
            </a:r>
            <a:r>
              <a:rPr/>
              <a:t>ефективніше,</a:t>
            </a:r>
            <a:r>
              <a:rPr spc="-55"/>
              <a:t> </a:t>
            </a:r>
            <a:r>
              <a:rPr/>
              <a:t>ніж</a:t>
            </a:r>
            <a:r>
              <a:rPr spc="-55"/>
              <a:t> </a:t>
            </a:r>
            <a:r>
              <a:rPr spc="-10"/>
              <a:t>багатьох</a:t>
            </a:r>
            <a:r>
              <a:rPr spc="-55"/>
              <a:t> </a:t>
            </a:r>
            <a:r>
              <a:rPr spc="-10"/>
              <a:t>маленьких зображень.</a:t>
            </a:r>
            <a:endParaRPr/>
          </a:p>
          <a:p>
            <a:pPr marL="12700" marR="829944">
              <a:lnSpc>
                <a:spcPct val="114999"/>
              </a:lnSpc>
              <a:spcBef>
                <a:spcPts val="1200"/>
              </a:spcBef>
              <a:defRPr/>
            </a:pPr>
            <a:r>
              <a:rPr/>
              <a:t>Вони</a:t>
            </a:r>
            <a:r>
              <a:rPr spc="-60"/>
              <a:t> </a:t>
            </a:r>
            <a:r>
              <a:rPr spc="-10"/>
              <a:t>дозволяють</a:t>
            </a:r>
            <a:r>
              <a:rPr spc="-60"/>
              <a:t> </a:t>
            </a:r>
            <a:r>
              <a:rPr/>
              <a:t>нам</a:t>
            </a:r>
            <a:r>
              <a:rPr spc="-55"/>
              <a:t> </a:t>
            </a:r>
            <a:r>
              <a:rPr spc="-10"/>
              <a:t>використовувати</a:t>
            </a:r>
            <a:r>
              <a:rPr spc="-60"/>
              <a:t> </a:t>
            </a:r>
            <a:r>
              <a:rPr spc="-10"/>
              <a:t>багато</a:t>
            </a:r>
            <a:r>
              <a:rPr spc="-55"/>
              <a:t> </a:t>
            </a:r>
            <a:r>
              <a:rPr/>
              <a:t>іконок</a:t>
            </a:r>
            <a:r>
              <a:rPr spc="-60"/>
              <a:t> </a:t>
            </a:r>
            <a:r>
              <a:rPr/>
              <a:t>без</a:t>
            </a:r>
            <a:r>
              <a:rPr spc="-60"/>
              <a:t> </a:t>
            </a:r>
            <a:r>
              <a:rPr spc="-10"/>
              <a:t>необхідності </a:t>
            </a:r>
            <a:r>
              <a:rPr/>
              <a:t>збільшення</a:t>
            </a:r>
            <a:r>
              <a:rPr spc="-55"/>
              <a:t> </a:t>
            </a:r>
            <a:r>
              <a:rPr/>
              <a:t>кількості</a:t>
            </a:r>
            <a:r>
              <a:rPr spc="-50"/>
              <a:t> </a:t>
            </a:r>
            <a:r>
              <a:rPr spc="-10"/>
              <a:t>HTTP-</a:t>
            </a:r>
            <a:r>
              <a:rPr/>
              <a:t>запитів.</a:t>
            </a:r>
            <a:r>
              <a:rPr spc="-55"/>
              <a:t> </a:t>
            </a:r>
            <a:r>
              <a:rPr/>
              <a:t>Також</a:t>
            </a:r>
            <a:r>
              <a:rPr spc="-50"/>
              <a:t> </a:t>
            </a:r>
            <a:r>
              <a:rPr/>
              <a:t>SVG</a:t>
            </a:r>
            <a:r>
              <a:rPr spc="-50"/>
              <a:t> </a:t>
            </a:r>
            <a:r>
              <a:rPr/>
              <a:t>спрайти</a:t>
            </a:r>
            <a:r>
              <a:rPr spc="-55"/>
              <a:t> </a:t>
            </a:r>
            <a:r>
              <a:rPr spc="-10"/>
              <a:t>підтримують масштабування</a:t>
            </a:r>
            <a:r>
              <a:rPr spc="-50"/>
              <a:t> </a:t>
            </a:r>
            <a:r>
              <a:rPr/>
              <a:t>без</a:t>
            </a:r>
            <a:r>
              <a:rPr spc="-50"/>
              <a:t> </a:t>
            </a:r>
            <a:r>
              <a:rPr/>
              <a:t>втрати</a:t>
            </a:r>
            <a:r>
              <a:rPr spc="-45"/>
              <a:t> </a:t>
            </a:r>
            <a:r>
              <a:rPr/>
              <a:t>якості</a:t>
            </a:r>
            <a:r>
              <a:rPr spc="-50"/>
              <a:t> </a:t>
            </a:r>
            <a:r>
              <a:rPr/>
              <a:t>та</a:t>
            </a:r>
            <a:r>
              <a:rPr spc="-45"/>
              <a:t> </a:t>
            </a:r>
            <a:r>
              <a:rPr/>
              <a:t>можуть</a:t>
            </a:r>
            <a:r>
              <a:rPr spc="-50"/>
              <a:t> </a:t>
            </a:r>
            <a:r>
              <a:rPr/>
              <a:t>бути</a:t>
            </a:r>
            <a:r>
              <a:rPr spc="-45"/>
              <a:t> </a:t>
            </a:r>
            <a:r>
              <a:rPr/>
              <a:t>легко</a:t>
            </a:r>
            <a:r>
              <a:rPr spc="-50"/>
              <a:t> </a:t>
            </a:r>
            <a:r>
              <a:rPr spc="-10"/>
              <a:t>стилізовані</a:t>
            </a:r>
            <a:r>
              <a:rPr spc="-50"/>
              <a:t> </a:t>
            </a:r>
            <a:r>
              <a:rPr spc="-25"/>
              <a:t>за </a:t>
            </a:r>
            <a:r>
              <a:rPr/>
              <a:t>допомогою</a:t>
            </a:r>
            <a:r>
              <a:rPr spc="-75"/>
              <a:t> </a:t>
            </a:r>
            <a:r>
              <a:rPr spc="-20"/>
              <a:t>CSS.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 bwMode="auto">
          <a:xfrm>
            <a:off x="397426" y="259968"/>
            <a:ext cx="3041015" cy="213360"/>
          </a:xfrm>
          <a:custGeom>
            <a:avLst/>
            <a:gdLst/>
            <a:ahLst/>
            <a:cxnLst/>
            <a:rect l="l" t="t" r="r" b="b"/>
            <a:pathLst>
              <a:path w="3041015" h="213359" fill="norm" stroke="1" extrusionOk="0">
                <a:moveTo>
                  <a:pt x="3040870" y="0"/>
                </a:moveTo>
                <a:lnTo>
                  <a:pt x="0" y="0"/>
                </a:lnTo>
                <a:lnTo>
                  <a:pt x="0" y="213360"/>
                </a:lnTo>
                <a:lnTo>
                  <a:pt x="3040870" y="213360"/>
                </a:lnTo>
                <a:lnTo>
                  <a:pt x="304087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grpSp>
        <p:nvGrpSpPr>
          <p:cNvPr id="3" name="object 3" descr=""/>
          <p:cNvGrpSpPr/>
          <p:nvPr/>
        </p:nvGrpSpPr>
        <p:grpSpPr bwMode="auto">
          <a:xfrm>
            <a:off x="397426" y="545718"/>
            <a:ext cx="4996180" cy="213360"/>
            <a:chOff x="397426" y="545718"/>
            <a:chExt cx="4996180" cy="213360"/>
          </a:xfrm>
        </p:grpSpPr>
        <p:sp>
          <p:nvSpPr>
            <p:cNvPr id="4" name="object 4" descr=""/>
            <p:cNvSpPr/>
            <p:nvPr/>
          </p:nvSpPr>
          <p:spPr bwMode="auto">
            <a:xfrm>
              <a:off x="397426" y="545718"/>
              <a:ext cx="326390" cy="213360"/>
            </a:xfrm>
            <a:custGeom>
              <a:avLst/>
              <a:gdLst/>
              <a:ahLst/>
              <a:cxnLst/>
              <a:rect l="l" t="t" r="r" b="b"/>
              <a:pathLst>
                <a:path w="326390" h="213359" fill="norm" stroke="1" extrusionOk="0">
                  <a:moveTo>
                    <a:pt x="325809" y="0"/>
                  </a:moveTo>
                  <a:lnTo>
                    <a:pt x="0" y="0"/>
                  </a:lnTo>
                  <a:lnTo>
                    <a:pt x="0" y="213360"/>
                  </a:lnTo>
                  <a:lnTo>
                    <a:pt x="325809" y="213360"/>
                  </a:lnTo>
                  <a:lnTo>
                    <a:pt x="325809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sp>
          <p:nvSpPr>
            <p:cNvPr id="5" name="object 5" descr=""/>
            <p:cNvSpPr/>
            <p:nvPr/>
          </p:nvSpPr>
          <p:spPr bwMode="auto">
            <a:xfrm>
              <a:off x="723235" y="545718"/>
              <a:ext cx="2389505" cy="213360"/>
            </a:xfrm>
            <a:custGeom>
              <a:avLst/>
              <a:gdLst/>
              <a:ahLst/>
              <a:cxnLst/>
              <a:rect l="l" t="t" r="r" b="b"/>
              <a:pathLst>
                <a:path w="2389505" h="213359" fill="norm" stroke="1" extrusionOk="0">
                  <a:moveTo>
                    <a:pt x="2389254" y="0"/>
                  </a:moveTo>
                  <a:lnTo>
                    <a:pt x="0" y="0"/>
                  </a:lnTo>
                  <a:lnTo>
                    <a:pt x="0" y="213360"/>
                  </a:lnTo>
                  <a:lnTo>
                    <a:pt x="2389254" y="213360"/>
                  </a:lnTo>
                  <a:lnTo>
                    <a:pt x="238925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sp>
          <p:nvSpPr>
            <p:cNvPr id="6" name="object 6" descr=""/>
            <p:cNvSpPr/>
            <p:nvPr/>
          </p:nvSpPr>
          <p:spPr bwMode="auto">
            <a:xfrm>
              <a:off x="3112490" y="545718"/>
              <a:ext cx="2280920" cy="213360"/>
            </a:xfrm>
            <a:custGeom>
              <a:avLst/>
              <a:gdLst/>
              <a:ahLst/>
              <a:cxnLst/>
              <a:rect l="l" t="t" r="r" b="b"/>
              <a:pathLst>
                <a:path w="2280920" h="213359" fill="norm" stroke="1" extrusionOk="0">
                  <a:moveTo>
                    <a:pt x="2280653" y="0"/>
                  </a:moveTo>
                  <a:lnTo>
                    <a:pt x="0" y="0"/>
                  </a:lnTo>
                  <a:lnTo>
                    <a:pt x="0" y="213360"/>
                  </a:lnTo>
                  <a:lnTo>
                    <a:pt x="2280653" y="213360"/>
                  </a:lnTo>
                  <a:lnTo>
                    <a:pt x="2280653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</p:grpSp>
      <p:sp>
        <p:nvSpPr>
          <p:cNvPr id="7" name="object 7" descr=""/>
          <p:cNvSpPr/>
          <p:nvPr/>
        </p:nvSpPr>
        <p:spPr bwMode="auto">
          <a:xfrm>
            <a:off x="397426" y="831468"/>
            <a:ext cx="7602220" cy="213360"/>
          </a:xfrm>
          <a:custGeom>
            <a:avLst/>
            <a:gdLst/>
            <a:ahLst/>
            <a:cxnLst/>
            <a:rect l="l" t="t" r="r" b="b"/>
            <a:pathLst>
              <a:path w="7602220" h="213359" fill="norm" stroke="1" extrusionOk="0">
                <a:moveTo>
                  <a:pt x="7602189" y="0"/>
                </a:moveTo>
                <a:lnTo>
                  <a:pt x="0" y="0"/>
                </a:lnTo>
                <a:lnTo>
                  <a:pt x="0" y="213360"/>
                </a:lnTo>
                <a:lnTo>
                  <a:pt x="7602189" y="213360"/>
                </a:lnTo>
                <a:lnTo>
                  <a:pt x="7602189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object 8" descr=""/>
          <p:cNvSpPr/>
          <p:nvPr/>
        </p:nvSpPr>
        <p:spPr bwMode="auto">
          <a:xfrm>
            <a:off x="397426" y="1117218"/>
            <a:ext cx="7928609" cy="213360"/>
          </a:xfrm>
          <a:custGeom>
            <a:avLst/>
            <a:gdLst/>
            <a:ahLst/>
            <a:cxnLst/>
            <a:rect l="l" t="t" r="r" b="b"/>
            <a:pathLst>
              <a:path w="7928609" h="213359" fill="norm" stroke="1" extrusionOk="0">
                <a:moveTo>
                  <a:pt x="7927995" y="0"/>
                </a:moveTo>
                <a:lnTo>
                  <a:pt x="0" y="0"/>
                </a:lnTo>
                <a:lnTo>
                  <a:pt x="0" y="213360"/>
                </a:lnTo>
                <a:lnTo>
                  <a:pt x="7927995" y="213360"/>
                </a:lnTo>
                <a:lnTo>
                  <a:pt x="7927995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object 9" descr=""/>
          <p:cNvSpPr/>
          <p:nvPr/>
        </p:nvSpPr>
        <p:spPr bwMode="auto">
          <a:xfrm>
            <a:off x="397426" y="1402968"/>
            <a:ext cx="8254365" cy="213360"/>
          </a:xfrm>
          <a:custGeom>
            <a:avLst/>
            <a:gdLst/>
            <a:ahLst/>
            <a:cxnLst/>
            <a:rect l="l" t="t" r="r" b="b"/>
            <a:pathLst>
              <a:path w="8254365" h="213359" fill="norm" stroke="1" extrusionOk="0">
                <a:moveTo>
                  <a:pt x="8253801" y="0"/>
                </a:moveTo>
                <a:lnTo>
                  <a:pt x="0" y="0"/>
                </a:lnTo>
                <a:lnTo>
                  <a:pt x="0" y="213360"/>
                </a:lnTo>
                <a:lnTo>
                  <a:pt x="8253801" y="213360"/>
                </a:lnTo>
                <a:lnTo>
                  <a:pt x="8253801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0" name="object 10" descr=""/>
          <p:cNvSpPr/>
          <p:nvPr/>
        </p:nvSpPr>
        <p:spPr bwMode="auto">
          <a:xfrm>
            <a:off x="397426" y="1688718"/>
            <a:ext cx="5864860" cy="213360"/>
          </a:xfrm>
          <a:custGeom>
            <a:avLst/>
            <a:gdLst/>
            <a:ahLst/>
            <a:cxnLst/>
            <a:rect l="l" t="t" r="r" b="b"/>
            <a:pathLst>
              <a:path w="5864860" h="213360" fill="norm" stroke="1" extrusionOk="0">
                <a:moveTo>
                  <a:pt x="5864537" y="0"/>
                </a:moveTo>
                <a:lnTo>
                  <a:pt x="0" y="0"/>
                </a:lnTo>
                <a:lnTo>
                  <a:pt x="0" y="213360"/>
                </a:lnTo>
                <a:lnTo>
                  <a:pt x="5864537" y="213360"/>
                </a:lnTo>
                <a:lnTo>
                  <a:pt x="5864537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1" name="object 11" descr=""/>
          <p:cNvSpPr/>
          <p:nvPr/>
        </p:nvSpPr>
        <p:spPr bwMode="auto">
          <a:xfrm>
            <a:off x="397426" y="1974468"/>
            <a:ext cx="1195070" cy="213360"/>
          </a:xfrm>
          <a:custGeom>
            <a:avLst/>
            <a:gdLst/>
            <a:ahLst/>
            <a:cxnLst/>
            <a:rect l="l" t="t" r="r" b="b"/>
            <a:pathLst>
              <a:path w="1195070" h="213360" fill="norm" stroke="1" extrusionOk="0">
                <a:moveTo>
                  <a:pt x="1194633" y="0"/>
                </a:moveTo>
                <a:lnTo>
                  <a:pt x="0" y="0"/>
                </a:lnTo>
                <a:lnTo>
                  <a:pt x="0" y="213360"/>
                </a:lnTo>
                <a:lnTo>
                  <a:pt x="1194633" y="213360"/>
                </a:lnTo>
                <a:lnTo>
                  <a:pt x="1194633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grpSp>
        <p:nvGrpSpPr>
          <p:cNvPr id="12" name="object 12" descr=""/>
          <p:cNvGrpSpPr/>
          <p:nvPr/>
        </p:nvGrpSpPr>
        <p:grpSpPr bwMode="auto">
          <a:xfrm>
            <a:off x="397426" y="2260219"/>
            <a:ext cx="4996180" cy="213360"/>
            <a:chOff x="397426" y="2260219"/>
            <a:chExt cx="4996180" cy="213360"/>
          </a:xfrm>
        </p:grpSpPr>
        <p:sp>
          <p:nvSpPr>
            <p:cNvPr id="13" name="object 13" descr=""/>
            <p:cNvSpPr/>
            <p:nvPr/>
          </p:nvSpPr>
          <p:spPr bwMode="auto">
            <a:xfrm>
              <a:off x="397426" y="2260219"/>
              <a:ext cx="326390" cy="213360"/>
            </a:xfrm>
            <a:custGeom>
              <a:avLst/>
              <a:gdLst/>
              <a:ahLst/>
              <a:cxnLst/>
              <a:rect l="l" t="t" r="r" b="b"/>
              <a:pathLst>
                <a:path w="326390" h="213360" fill="norm" stroke="1" extrusionOk="0">
                  <a:moveTo>
                    <a:pt x="325809" y="0"/>
                  </a:moveTo>
                  <a:lnTo>
                    <a:pt x="0" y="0"/>
                  </a:lnTo>
                  <a:lnTo>
                    <a:pt x="0" y="213360"/>
                  </a:lnTo>
                  <a:lnTo>
                    <a:pt x="325809" y="213360"/>
                  </a:lnTo>
                  <a:lnTo>
                    <a:pt x="325809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sp>
          <p:nvSpPr>
            <p:cNvPr id="14" name="object 14" descr=""/>
            <p:cNvSpPr/>
            <p:nvPr/>
          </p:nvSpPr>
          <p:spPr bwMode="auto">
            <a:xfrm>
              <a:off x="723235" y="2260219"/>
              <a:ext cx="2389505" cy="213360"/>
            </a:xfrm>
            <a:custGeom>
              <a:avLst/>
              <a:gdLst/>
              <a:ahLst/>
              <a:cxnLst/>
              <a:rect l="l" t="t" r="r" b="b"/>
              <a:pathLst>
                <a:path w="2389505" h="213360" fill="norm" stroke="1" extrusionOk="0">
                  <a:moveTo>
                    <a:pt x="2389254" y="0"/>
                  </a:moveTo>
                  <a:lnTo>
                    <a:pt x="0" y="0"/>
                  </a:lnTo>
                  <a:lnTo>
                    <a:pt x="0" y="213360"/>
                  </a:lnTo>
                  <a:lnTo>
                    <a:pt x="2389254" y="213360"/>
                  </a:lnTo>
                  <a:lnTo>
                    <a:pt x="2389254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sp>
          <p:nvSpPr>
            <p:cNvPr id="15" name="object 15" descr=""/>
            <p:cNvSpPr/>
            <p:nvPr/>
          </p:nvSpPr>
          <p:spPr bwMode="auto">
            <a:xfrm>
              <a:off x="3112490" y="2260219"/>
              <a:ext cx="2280920" cy="213360"/>
            </a:xfrm>
            <a:custGeom>
              <a:avLst/>
              <a:gdLst/>
              <a:ahLst/>
              <a:cxnLst/>
              <a:rect l="l" t="t" r="r" b="b"/>
              <a:pathLst>
                <a:path w="2280920" h="213360" fill="norm" stroke="1" extrusionOk="0">
                  <a:moveTo>
                    <a:pt x="2280653" y="0"/>
                  </a:moveTo>
                  <a:lnTo>
                    <a:pt x="0" y="0"/>
                  </a:lnTo>
                  <a:lnTo>
                    <a:pt x="0" y="213360"/>
                  </a:lnTo>
                  <a:lnTo>
                    <a:pt x="2280653" y="213360"/>
                  </a:lnTo>
                  <a:lnTo>
                    <a:pt x="2280653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</p:grpSp>
      <p:sp>
        <p:nvSpPr>
          <p:cNvPr id="16" name="object 16" descr=""/>
          <p:cNvSpPr/>
          <p:nvPr/>
        </p:nvSpPr>
        <p:spPr bwMode="auto">
          <a:xfrm>
            <a:off x="397426" y="2545981"/>
            <a:ext cx="7276465" cy="213360"/>
          </a:xfrm>
          <a:custGeom>
            <a:avLst/>
            <a:gdLst/>
            <a:ahLst/>
            <a:cxnLst/>
            <a:rect l="l" t="t" r="r" b="b"/>
            <a:pathLst>
              <a:path w="7276465" h="213360" fill="norm" stroke="1" extrusionOk="0">
                <a:moveTo>
                  <a:pt x="7276383" y="0"/>
                </a:moveTo>
                <a:lnTo>
                  <a:pt x="0" y="0"/>
                </a:lnTo>
                <a:lnTo>
                  <a:pt x="0" y="213360"/>
                </a:lnTo>
                <a:lnTo>
                  <a:pt x="7276383" y="213360"/>
                </a:lnTo>
                <a:lnTo>
                  <a:pt x="7276383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7" name="object 17" descr=""/>
          <p:cNvSpPr/>
          <p:nvPr/>
        </p:nvSpPr>
        <p:spPr bwMode="auto">
          <a:xfrm>
            <a:off x="397426" y="2831731"/>
            <a:ext cx="6082030" cy="213360"/>
          </a:xfrm>
          <a:custGeom>
            <a:avLst/>
            <a:gdLst/>
            <a:ahLst/>
            <a:cxnLst/>
            <a:rect l="l" t="t" r="r" b="b"/>
            <a:pathLst>
              <a:path w="6082030" h="213360" fill="norm" stroke="1" extrusionOk="0">
                <a:moveTo>
                  <a:pt x="6081745" y="0"/>
                </a:moveTo>
                <a:lnTo>
                  <a:pt x="0" y="0"/>
                </a:lnTo>
                <a:lnTo>
                  <a:pt x="0" y="213360"/>
                </a:lnTo>
                <a:lnTo>
                  <a:pt x="6081745" y="213360"/>
                </a:lnTo>
                <a:lnTo>
                  <a:pt x="6081745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8" name="object 18" descr=""/>
          <p:cNvSpPr/>
          <p:nvPr/>
        </p:nvSpPr>
        <p:spPr bwMode="auto">
          <a:xfrm>
            <a:off x="397426" y="3117481"/>
            <a:ext cx="1195070" cy="213360"/>
          </a:xfrm>
          <a:custGeom>
            <a:avLst/>
            <a:gdLst/>
            <a:ahLst/>
            <a:cxnLst/>
            <a:rect l="l" t="t" r="r" b="b"/>
            <a:pathLst>
              <a:path w="1195070" h="213360" fill="norm" stroke="1" extrusionOk="0">
                <a:moveTo>
                  <a:pt x="1194633" y="0"/>
                </a:moveTo>
                <a:lnTo>
                  <a:pt x="0" y="0"/>
                </a:lnTo>
                <a:lnTo>
                  <a:pt x="0" y="213360"/>
                </a:lnTo>
                <a:lnTo>
                  <a:pt x="1194633" y="213360"/>
                </a:lnTo>
                <a:lnTo>
                  <a:pt x="1194633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9" name="object 19" descr=""/>
          <p:cNvSpPr/>
          <p:nvPr/>
        </p:nvSpPr>
        <p:spPr bwMode="auto">
          <a:xfrm>
            <a:off x="397426" y="3403231"/>
            <a:ext cx="2990215" cy="213360"/>
          </a:xfrm>
          <a:custGeom>
            <a:avLst/>
            <a:gdLst/>
            <a:ahLst/>
            <a:cxnLst/>
            <a:rect l="l" t="t" r="r" b="b"/>
            <a:pathLst>
              <a:path w="2990215" h="213360" fill="norm" stroke="1" extrusionOk="0">
                <a:moveTo>
                  <a:pt x="2989790" y="0"/>
                </a:moveTo>
                <a:lnTo>
                  <a:pt x="0" y="0"/>
                </a:lnTo>
                <a:lnTo>
                  <a:pt x="0" y="213360"/>
                </a:lnTo>
                <a:lnTo>
                  <a:pt x="2989790" y="213360"/>
                </a:lnTo>
                <a:lnTo>
                  <a:pt x="298979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0" name="object 20" descr=""/>
          <p:cNvSpPr/>
          <p:nvPr/>
        </p:nvSpPr>
        <p:spPr bwMode="auto">
          <a:xfrm>
            <a:off x="397426" y="3688981"/>
            <a:ext cx="652145" cy="213360"/>
          </a:xfrm>
          <a:custGeom>
            <a:avLst/>
            <a:gdLst/>
            <a:ahLst/>
            <a:cxnLst/>
            <a:rect l="l" t="t" r="r" b="b"/>
            <a:pathLst>
              <a:path w="652144" h="213360" fill="norm" stroke="1" extrusionOk="0">
                <a:moveTo>
                  <a:pt x="651614" y="0"/>
                </a:moveTo>
                <a:lnTo>
                  <a:pt x="0" y="0"/>
                </a:lnTo>
                <a:lnTo>
                  <a:pt x="0" y="213356"/>
                </a:lnTo>
                <a:lnTo>
                  <a:pt x="651614" y="213356"/>
                </a:lnTo>
                <a:lnTo>
                  <a:pt x="651614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1" name="object 21" descr=""/>
          <p:cNvSpPr txBox="1"/>
          <p:nvPr/>
        </p:nvSpPr>
        <p:spPr bwMode="auto">
          <a:xfrm>
            <a:off x="384725" y="167779"/>
            <a:ext cx="8133080" cy="3740149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  <a:defRPr/>
            </a:pPr>
            <a:r>
              <a:rPr sz="140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400">
                <a:solidFill>
                  <a:srgbClr val="E45549"/>
                </a:solidFill>
                <a:latin typeface="Courier New"/>
                <a:cs typeface="Courier New"/>
              </a:rPr>
              <a:t>svg</a:t>
            </a:r>
            <a:r>
              <a:rPr sz="1400" spc="80">
                <a:solidFill>
                  <a:srgbClr val="E45549"/>
                </a:solidFill>
                <a:latin typeface="Courier New"/>
                <a:cs typeface="Courier New"/>
              </a:rPr>
              <a:t> </a:t>
            </a:r>
            <a:r>
              <a:rPr sz="1400">
                <a:solidFill>
                  <a:srgbClr val="976800"/>
                </a:solidFill>
                <a:latin typeface="Courier New"/>
                <a:cs typeface="Courier New"/>
              </a:rPr>
              <a:t>style</a:t>
            </a:r>
            <a:r>
              <a:rPr sz="1400">
                <a:solidFill>
                  <a:srgbClr val="383A41"/>
                </a:solidFill>
                <a:latin typeface="Courier New"/>
                <a:cs typeface="Courier New"/>
              </a:rPr>
              <a:t>=</a:t>
            </a:r>
            <a:r>
              <a:rPr sz="1400">
                <a:solidFill>
                  <a:srgbClr val="4FA04F"/>
                </a:solidFill>
                <a:latin typeface="Courier New"/>
                <a:cs typeface="Courier New"/>
              </a:rPr>
              <a:t>"display:</a:t>
            </a:r>
            <a:r>
              <a:rPr sz="1400" spc="25">
                <a:solidFill>
                  <a:srgbClr val="4FA04F"/>
                </a:solidFill>
                <a:latin typeface="Courier New"/>
                <a:cs typeface="Courier New"/>
              </a:rPr>
              <a:t> </a:t>
            </a:r>
            <a:r>
              <a:rPr sz="1400" spc="-10">
                <a:solidFill>
                  <a:srgbClr val="4FA04F"/>
                </a:solidFill>
                <a:latin typeface="Courier New"/>
                <a:cs typeface="Courier New"/>
              </a:rPr>
              <a:t>none;"</a:t>
            </a:r>
            <a:r>
              <a:rPr sz="1400" spc="-590">
                <a:solidFill>
                  <a:srgbClr val="4FA04F"/>
                </a:solidFill>
                <a:latin typeface="Courier New"/>
                <a:cs typeface="Courier New"/>
              </a:rPr>
              <a:t> </a:t>
            </a:r>
            <a:r>
              <a:rPr sz="1400" spc="-5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  <a:p>
            <a:pPr marL="226060">
              <a:lnSpc>
                <a:spcPct val="100000"/>
              </a:lnSpc>
              <a:spcBef>
                <a:spcPts val="570"/>
              </a:spcBef>
              <a:defRPr/>
            </a:pPr>
            <a:r>
              <a:rPr sz="140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400">
                <a:solidFill>
                  <a:srgbClr val="E45549"/>
                </a:solidFill>
                <a:latin typeface="Courier New"/>
                <a:cs typeface="Courier New"/>
              </a:rPr>
              <a:t>symbol</a:t>
            </a:r>
            <a:r>
              <a:rPr sz="1400" spc="125">
                <a:solidFill>
                  <a:srgbClr val="E45549"/>
                </a:solidFill>
                <a:latin typeface="Courier New"/>
                <a:cs typeface="Courier New"/>
              </a:rPr>
              <a:t> </a:t>
            </a:r>
            <a:r>
              <a:rPr sz="1400">
                <a:solidFill>
                  <a:srgbClr val="976800"/>
                </a:solidFill>
                <a:latin typeface="Courier New"/>
                <a:cs typeface="Courier New"/>
              </a:rPr>
              <a:t>id</a:t>
            </a:r>
            <a:r>
              <a:rPr sz="1400">
                <a:solidFill>
                  <a:srgbClr val="383A41"/>
                </a:solidFill>
                <a:latin typeface="Courier New"/>
                <a:cs typeface="Courier New"/>
              </a:rPr>
              <a:t>=</a:t>
            </a:r>
            <a:r>
              <a:rPr sz="1400">
                <a:solidFill>
                  <a:srgbClr val="4FA04F"/>
                </a:solidFill>
                <a:latin typeface="Courier New"/>
                <a:cs typeface="Courier New"/>
              </a:rPr>
              <a:t>"icon-phone"</a:t>
            </a:r>
            <a:r>
              <a:rPr sz="1400" spc="215">
                <a:solidFill>
                  <a:srgbClr val="4FA04F"/>
                </a:solidFill>
                <a:latin typeface="Courier New"/>
                <a:cs typeface="Courier New"/>
              </a:rPr>
              <a:t> </a:t>
            </a:r>
            <a:r>
              <a:rPr sz="1400">
                <a:solidFill>
                  <a:srgbClr val="976800"/>
                </a:solidFill>
                <a:latin typeface="Courier New"/>
                <a:cs typeface="Courier New"/>
              </a:rPr>
              <a:t>viewBox</a:t>
            </a:r>
            <a:r>
              <a:rPr sz="1400">
                <a:solidFill>
                  <a:srgbClr val="383A41"/>
                </a:solidFill>
                <a:latin typeface="Courier New"/>
                <a:cs typeface="Courier New"/>
              </a:rPr>
              <a:t>=</a:t>
            </a:r>
            <a:r>
              <a:rPr sz="1400">
                <a:solidFill>
                  <a:srgbClr val="4FA04F"/>
                </a:solidFill>
                <a:latin typeface="Courier New"/>
                <a:cs typeface="Courier New"/>
              </a:rPr>
              <a:t>"0</a:t>
            </a:r>
            <a:r>
              <a:rPr sz="1400" spc="15">
                <a:solidFill>
                  <a:srgbClr val="4FA04F"/>
                </a:solidFill>
                <a:latin typeface="Courier New"/>
                <a:cs typeface="Courier New"/>
              </a:rPr>
              <a:t> </a:t>
            </a:r>
            <a:r>
              <a:rPr sz="1400">
                <a:solidFill>
                  <a:srgbClr val="4FA04F"/>
                </a:solidFill>
                <a:latin typeface="Courier New"/>
                <a:cs typeface="Courier New"/>
              </a:rPr>
              <a:t>0</a:t>
            </a:r>
            <a:r>
              <a:rPr sz="1400" spc="15">
                <a:solidFill>
                  <a:srgbClr val="4FA04F"/>
                </a:solidFill>
                <a:latin typeface="Courier New"/>
                <a:cs typeface="Courier New"/>
              </a:rPr>
              <a:t> </a:t>
            </a:r>
            <a:r>
              <a:rPr sz="1400">
                <a:solidFill>
                  <a:srgbClr val="4FA04F"/>
                </a:solidFill>
                <a:latin typeface="Courier New"/>
                <a:cs typeface="Courier New"/>
              </a:rPr>
              <a:t>24</a:t>
            </a:r>
            <a:r>
              <a:rPr sz="1400" spc="15">
                <a:solidFill>
                  <a:srgbClr val="4FA04F"/>
                </a:solidFill>
                <a:latin typeface="Courier New"/>
                <a:cs typeface="Courier New"/>
              </a:rPr>
              <a:t> </a:t>
            </a:r>
            <a:r>
              <a:rPr sz="1400" spc="-10">
                <a:solidFill>
                  <a:srgbClr val="4FA04F"/>
                </a:solidFill>
                <a:latin typeface="Courier New"/>
                <a:cs typeface="Courier New"/>
              </a:rPr>
              <a:t>24"</a:t>
            </a:r>
            <a:r>
              <a:rPr sz="1400" spc="-670">
                <a:solidFill>
                  <a:srgbClr val="4FA04F"/>
                </a:solidFill>
                <a:latin typeface="Courier New"/>
                <a:cs typeface="Courier New"/>
              </a:rPr>
              <a:t> </a:t>
            </a:r>
            <a:r>
              <a:rPr sz="1400" spc="-5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  <a:p>
            <a:pPr marL="439420">
              <a:lnSpc>
                <a:spcPct val="100000"/>
              </a:lnSpc>
              <a:spcBef>
                <a:spcPts val="570"/>
              </a:spcBef>
              <a:defRPr/>
            </a:pPr>
            <a:r>
              <a:rPr sz="140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400">
                <a:solidFill>
                  <a:srgbClr val="E45549"/>
                </a:solidFill>
                <a:latin typeface="Courier New"/>
                <a:cs typeface="Courier New"/>
              </a:rPr>
              <a:t>path</a:t>
            </a:r>
            <a:r>
              <a:rPr sz="1400" spc="70">
                <a:solidFill>
                  <a:srgbClr val="E45549"/>
                </a:solidFill>
                <a:latin typeface="Courier New"/>
                <a:cs typeface="Courier New"/>
              </a:rPr>
              <a:t> </a:t>
            </a:r>
            <a:r>
              <a:rPr sz="1400">
                <a:solidFill>
                  <a:srgbClr val="976800"/>
                </a:solidFill>
                <a:latin typeface="Courier New"/>
                <a:cs typeface="Courier New"/>
              </a:rPr>
              <a:t>d</a:t>
            </a:r>
            <a:r>
              <a:rPr sz="1400">
                <a:solidFill>
                  <a:srgbClr val="383A41"/>
                </a:solidFill>
                <a:latin typeface="Courier New"/>
                <a:cs typeface="Courier New"/>
              </a:rPr>
              <a:t>=</a:t>
            </a:r>
            <a:r>
              <a:rPr sz="1400">
                <a:solidFill>
                  <a:srgbClr val="4FA04F"/>
                </a:solidFill>
                <a:latin typeface="Courier New"/>
                <a:cs typeface="Courier New"/>
              </a:rPr>
              <a:t>"M6.62</a:t>
            </a:r>
            <a:r>
              <a:rPr sz="1400" spc="-10">
                <a:solidFill>
                  <a:srgbClr val="4FA04F"/>
                </a:solidFill>
                <a:latin typeface="Courier New"/>
                <a:cs typeface="Courier New"/>
              </a:rPr>
              <a:t> </a:t>
            </a:r>
            <a:r>
              <a:rPr sz="1400">
                <a:solidFill>
                  <a:srgbClr val="4FA04F"/>
                </a:solidFill>
                <a:latin typeface="Courier New"/>
                <a:cs typeface="Courier New"/>
              </a:rPr>
              <a:t>10.79a15.053</a:t>
            </a:r>
            <a:r>
              <a:rPr sz="1400" spc="-10">
                <a:solidFill>
                  <a:srgbClr val="4FA04F"/>
                </a:solidFill>
                <a:latin typeface="Courier New"/>
                <a:cs typeface="Courier New"/>
              </a:rPr>
              <a:t> </a:t>
            </a:r>
            <a:r>
              <a:rPr sz="1400">
                <a:solidFill>
                  <a:srgbClr val="4FA04F"/>
                </a:solidFill>
                <a:latin typeface="Courier New"/>
                <a:cs typeface="Courier New"/>
              </a:rPr>
              <a:t>15.053</a:t>
            </a:r>
            <a:r>
              <a:rPr sz="1400" spc="-10">
                <a:solidFill>
                  <a:srgbClr val="4FA04F"/>
                </a:solidFill>
                <a:latin typeface="Courier New"/>
                <a:cs typeface="Courier New"/>
              </a:rPr>
              <a:t> </a:t>
            </a:r>
            <a:r>
              <a:rPr sz="1400">
                <a:solidFill>
                  <a:srgbClr val="4FA04F"/>
                </a:solidFill>
                <a:latin typeface="Courier New"/>
                <a:cs typeface="Courier New"/>
              </a:rPr>
              <a:t>0</a:t>
            </a:r>
            <a:r>
              <a:rPr sz="1400" spc="-10">
                <a:solidFill>
                  <a:srgbClr val="4FA04F"/>
                </a:solidFill>
                <a:latin typeface="Courier New"/>
                <a:cs typeface="Courier New"/>
              </a:rPr>
              <a:t> </a:t>
            </a:r>
            <a:r>
              <a:rPr sz="1400">
                <a:solidFill>
                  <a:srgbClr val="4FA04F"/>
                </a:solidFill>
                <a:latin typeface="Courier New"/>
                <a:cs typeface="Courier New"/>
              </a:rPr>
              <a:t>006.59</a:t>
            </a:r>
            <a:r>
              <a:rPr sz="1400" spc="-10">
                <a:solidFill>
                  <a:srgbClr val="4FA04F"/>
                </a:solidFill>
                <a:latin typeface="Courier New"/>
                <a:cs typeface="Courier New"/>
              </a:rPr>
              <a:t> 6.59l2.2-</a:t>
            </a:r>
            <a:r>
              <a:rPr sz="1400">
                <a:solidFill>
                  <a:srgbClr val="4FA04F"/>
                </a:solidFill>
                <a:latin typeface="Courier New"/>
                <a:cs typeface="Courier New"/>
              </a:rPr>
              <a:t>2.2a1.5</a:t>
            </a:r>
            <a:r>
              <a:rPr sz="1400" spc="-10">
                <a:solidFill>
                  <a:srgbClr val="4FA04F"/>
                </a:solidFill>
                <a:latin typeface="Courier New"/>
                <a:cs typeface="Courier New"/>
              </a:rPr>
              <a:t> </a:t>
            </a:r>
            <a:r>
              <a:rPr sz="1400">
                <a:solidFill>
                  <a:srgbClr val="4FA04F"/>
                </a:solidFill>
                <a:latin typeface="Courier New"/>
                <a:cs typeface="Courier New"/>
              </a:rPr>
              <a:t>1.5</a:t>
            </a:r>
            <a:r>
              <a:rPr sz="1400" spc="-5">
                <a:solidFill>
                  <a:srgbClr val="4FA04F"/>
                </a:solidFill>
                <a:latin typeface="Courier New"/>
                <a:cs typeface="Courier New"/>
              </a:rPr>
              <a:t> </a:t>
            </a:r>
            <a:r>
              <a:rPr sz="1400" spc="-50">
                <a:solidFill>
                  <a:srgbClr val="4FA04F"/>
                </a:solidFill>
                <a:latin typeface="Courier New"/>
                <a:cs typeface="Courier New"/>
              </a:rPr>
              <a:t>0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  <a:defRPr/>
            </a:pPr>
            <a:r>
              <a:rPr sz="1400" spc="-10">
                <a:solidFill>
                  <a:srgbClr val="4FA04F"/>
                </a:solidFill>
                <a:latin typeface="Courier New"/>
                <a:cs typeface="Courier New"/>
              </a:rPr>
              <a:t>011.68-</a:t>
            </a:r>
            <a:r>
              <a:rPr sz="1400">
                <a:solidFill>
                  <a:srgbClr val="4FA04F"/>
                </a:solidFill>
                <a:latin typeface="Courier New"/>
                <a:cs typeface="Courier New"/>
              </a:rPr>
              <a:t>.27c.75.3</a:t>
            </a:r>
            <a:r>
              <a:rPr sz="1400" spc="-20">
                <a:solidFill>
                  <a:srgbClr val="4FA04F"/>
                </a:solidFill>
                <a:latin typeface="Courier New"/>
                <a:cs typeface="Courier New"/>
              </a:rPr>
              <a:t> </a:t>
            </a:r>
            <a:r>
              <a:rPr sz="1400">
                <a:solidFill>
                  <a:srgbClr val="4FA04F"/>
                </a:solidFill>
                <a:latin typeface="Courier New"/>
                <a:cs typeface="Courier New"/>
              </a:rPr>
              <a:t>1.56.46</a:t>
            </a:r>
            <a:r>
              <a:rPr sz="1400" spc="-20">
                <a:solidFill>
                  <a:srgbClr val="4FA04F"/>
                </a:solidFill>
                <a:latin typeface="Courier New"/>
                <a:cs typeface="Courier New"/>
              </a:rPr>
              <a:t> </a:t>
            </a:r>
            <a:r>
              <a:rPr sz="1400">
                <a:solidFill>
                  <a:srgbClr val="4FA04F"/>
                </a:solidFill>
                <a:latin typeface="Courier New"/>
                <a:cs typeface="Courier New"/>
              </a:rPr>
              <a:t>2.4.46.83</a:t>
            </a:r>
            <a:r>
              <a:rPr sz="1400" spc="-20">
                <a:solidFill>
                  <a:srgbClr val="4FA04F"/>
                </a:solidFill>
                <a:latin typeface="Courier New"/>
                <a:cs typeface="Courier New"/>
              </a:rPr>
              <a:t> </a:t>
            </a:r>
            <a:r>
              <a:rPr sz="1400">
                <a:solidFill>
                  <a:srgbClr val="4FA04F"/>
                </a:solidFill>
                <a:latin typeface="Courier New"/>
                <a:cs typeface="Courier New"/>
              </a:rPr>
              <a:t>0</a:t>
            </a:r>
            <a:r>
              <a:rPr sz="1400" spc="-20">
                <a:solidFill>
                  <a:srgbClr val="4FA04F"/>
                </a:solidFill>
                <a:latin typeface="Courier New"/>
                <a:cs typeface="Courier New"/>
              </a:rPr>
              <a:t> </a:t>
            </a:r>
            <a:r>
              <a:rPr sz="1400">
                <a:solidFill>
                  <a:srgbClr val="4FA04F"/>
                </a:solidFill>
                <a:latin typeface="Courier New"/>
                <a:cs typeface="Courier New"/>
              </a:rPr>
              <a:t>1.5.67</a:t>
            </a:r>
            <a:r>
              <a:rPr sz="1400" spc="-20">
                <a:solidFill>
                  <a:srgbClr val="4FA04F"/>
                </a:solidFill>
                <a:latin typeface="Courier New"/>
                <a:cs typeface="Courier New"/>
              </a:rPr>
              <a:t> </a:t>
            </a:r>
            <a:r>
              <a:rPr sz="1400">
                <a:solidFill>
                  <a:srgbClr val="4FA04F"/>
                </a:solidFill>
                <a:latin typeface="Courier New"/>
                <a:cs typeface="Courier New"/>
              </a:rPr>
              <a:t>1.5</a:t>
            </a:r>
            <a:r>
              <a:rPr sz="1400" spc="-20">
                <a:solidFill>
                  <a:srgbClr val="4FA04F"/>
                </a:solidFill>
                <a:latin typeface="Courier New"/>
                <a:cs typeface="Courier New"/>
              </a:rPr>
              <a:t> </a:t>
            </a:r>
            <a:r>
              <a:rPr sz="1400">
                <a:solidFill>
                  <a:srgbClr val="4FA04F"/>
                </a:solidFill>
                <a:latin typeface="Courier New"/>
                <a:cs typeface="Courier New"/>
              </a:rPr>
              <a:t>1.5v3.5c0</a:t>
            </a:r>
            <a:r>
              <a:rPr sz="1400" spc="-20">
                <a:solidFill>
                  <a:srgbClr val="4FA04F"/>
                </a:solidFill>
                <a:latin typeface="Courier New"/>
                <a:cs typeface="Courier New"/>
              </a:rPr>
              <a:t> </a:t>
            </a:r>
            <a:r>
              <a:rPr sz="1400" spc="-10">
                <a:solidFill>
                  <a:srgbClr val="4FA04F"/>
                </a:solidFill>
                <a:latin typeface="Courier New"/>
                <a:cs typeface="Courier New"/>
              </a:rPr>
              <a:t>.83-</a:t>
            </a:r>
            <a:r>
              <a:rPr sz="1400">
                <a:solidFill>
                  <a:srgbClr val="4FA04F"/>
                </a:solidFill>
                <a:latin typeface="Courier New"/>
                <a:cs typeface="Courier New"/>
              </a:rPr>
              <a:t>.67</a:t>
            </a:r>
            <a:r>
              <a:rPr sz="1400" spc="-20">
                <a:solidFill>
                  <a:srgbClr val="4FA04F"/>
                </a:solidFill>
                <a:latin typeface="Courier New"/>
                <a:cs typeface="Courier New"/>
              </a:rPr>
              <a:t> </a:t>
            </a:r>
            <a:r>
              <a:rPr sz="1400" spc="-10">
                <a:solidFill>
                  <a:srgbClr val="4FA04F"/>
                </a:solidFill>
                <a:latin typeface="Courier New"/>
                <a:cs typeface="Courier New"/>
              </a:rPr>
              <a:t>1.5-</a:t>
            </a:r>
            <a:r>
              <a:rPr sz="1400" spc="-25">
                <a:solidFill>
                  <a:srgbClr val="4FA04F"/>
                </a:solidFill>
                <a:latin typeface="Courier New"/>
                <a:cs typeface="Courier New"/>
              </a:rPr>
              <a:t>1.5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  <a:defRPr/>
            </a:pPr>
            <a:r>
              <a:rPr sz="1400">
                <a:solidFill>
                  <a:srgbClr val="4FA04F"/>
                </a:solidFill>
                <a:latin typeface="Courier New"/>
                <a:cs typeface="Courier New"/>
              </a:rPr>
              <a:t>1.5A18</a:t>
            </a:r>
            <a:r>
              <a:rPr sz="1400" spc="-20">
                <a:solidFill>
                  <a:srgbClr val="4FA04F"/>
                </a:solidFill>
                <a:latin typeface="Courier New"/>
                <a:cs typeface="Courier New"/>
              </a:rPr>
              <a:t> </a:t>
            </a:r>
            <a:r>
              <a:rPr sz="1400">
                <a:solidFill>
                  <a:srgbClr val="4FA04F"/>
                </a:solidFill>
                <a:latin typeface="Courier New"/>
                <a:cs typeface="Courier New"/>
              </a:rPr>
              <a:t>18</a:t>
            </a:r>
            <a:r>
              <a:rPr sz="1400" spc="-15">
                <a:solidFill>
                  <a:srgbClr val="4FA04F"/>
                </a:solidFill>
                <a:latin typeface="Courier New"/>
                <a:cs typeface="Courier New"/>
              </a:rPr>
              <a:t> </a:t>
            </a:r>
            <a:r>
              <a:rPr sz="1400">
                <a:solidFill>
                  <a:srgbClr val="4FA04F"/>
                </a:solidFill>
                <a:latin typeface="Courier New"/>
                <a:cs typeface="Courier New"/>
              </a:rPr>
              <a:t>0</a:t>
            </a:r>
            <a:r>
              <a:rPr sz="1400" spc="-15">
                <a:solidFill>
                  <a:srgbClr val="4FA04F"/>
                </a:solidFill>
                <a:latin typeface="Courier New"/>
                <a:cs typeface="Courier New"/>
              </a:rPr>
              <a:t> </a:t>
            </a:r>
            <a:r>
              <a:rPr sz="1400">
                <a:solidFill>
                  <a:srgbClr val="4FA04F"/>
                </a:solidFill>
                <a:latin typeface="Courier New"/>
                <a:cs typeface="Courier New"/>
              </a:rPr>
              <a:t>013</a:t>
            </a:r>
            <a:r>
              <a:rPr sz="1400" spc="-20">
                <a:solidFill>
                  <a:srgbClr val="4FA04F"/>
                </a:solidFill>
                <a:latin typeface="Courier New"/>
                <a:cs typeface="Courier New"/>
              </a:rPr>
              <a:t> </a:t>
            </a:r>
            <a:r>
              <a:rPr sz="1400">
                <a:solidFill>
                  <a:srgbClr val="4FA04F"/>
                </a:solidFill>
                <a:latin typeface="Courier New"/>
                <a:cs typeface="Courier New"/>
              </a:rPr>
              <a:t>3C3</a:t>
            </a:r>
            <a:r>
              <a:rPr sz="1400" spc="-15">
                <a:solidFill>
                  <a:srgbClr val="4FA04F"/>
                </a:solidFill>
                <a:latin typeface="Courier New"/>
                <a:cs typeface="Courier New"/>
              </a:rPr>
              <a:t> </a:t>
            </a:r>
            <a:r>
              <a:rPr sz="1400">
                <a:solidFill>
                  <a:srgbClr val="4FA04F"/>
                </a:solidFill>
                <a:latin typeface="Courier New"/>
                <a:cs typeface="Courier New"/>
              </a:rPr>
              <a:t>2.17</a:t>
            </a:r>
            <a:r>
              <a:rPr sz="1400" spc="-15">
                <a:solidFill>
                  <a:srgbClr val="4FA04F"/>
                </a:solidFill>
                <a:latin typeface="Courier New"/>
                <a:cs typeface="Courier New"/>
              </a:rPr>
              <a:t> </a:t>
            </a:r>
            <a:r>
              <a:rPr sz="1400">
                <a:solidFill>
                  <a:srgbClr val="4FA04F"/>
                </a:solidFill>
                <a:latin typeface="Courier New"/>
                <a:cs typeface="Courier New"/>
              </a:rPr>
              <a:t>3.67</a:t>
            </a:r>
            <a:r>
              <a:rPr sz="1400" spc="-20">
                <a:solidFill>
                  <a:srgbClr val="4FA04F"/>
                </a:solidFill>
                <a:latin typeface="Courier New"/>
                <a:cs typeface="Courier New"/>
              </a:rPr>
              <a:t> </a:t>
            </a:r>
            <a:r>
              <a:rPr sz="1400">
                <a:solidFill>
                  <a:srgbClr val="4FA04F"/>
                </a:solidFill>
                <a:latin typeface="Courier New"/>
                <a:cs typeface="Courier New"/>
              </a:rPr>
              <a:t>1.5</a:t>
            </a:r>
            <a:r>
              <a:rPr sz="1400" spc="-15">
                <a:solidFill>
                  <a:srgbClr val="4FA04F"/>
                </a:solidFill>
                <a:latin typeface="Courier New"/>
                <a:cs typeface="Courier New"/>
              </a:rPr>
              <a:t> </a:t>
            </a:r>
            <a:r>
              <a:rPr sz="1400">
                <a:solidFill>
                  <a:srgbClr val="4FA04F"/>
                </a:solidFill>
                <a:latin typeface="Courier New"/>
                <a:cs typeface="Courier New"/>
              </a:rPr>
              <a:t>4.5</a:t>
            </a:r>
            <a:r>
              <a:rPr sz="1400" spc="-15">
                <a:solidFill>
                  <a:srgbClr val="4FA04F"/>
                </a:solidFill>
                <a:latin typeface="Courier New"/>
                <a:cs typeface="Courier New"/>
              </a:rPr>
              <a:t> </a:t>
            </a:r>
            <a:r>
              <a:rPr sz="1400">
                <a:solidFill>
                  <a:srgbClr val="4FA04F"/>
                </a:solidFill>
                <a:latin typeface="Courier New"/>
                <a:cs typeface="Courier New"/>
              </a:rPr>
              <a:t>1.5h3.5c.83</a:t>
            </a:r>
            <a:r>
              <a:rPr sz="1400" spc="-20">
                <a:solidFill>
                  <a:srgbClr val="4FA04F"/>
                </a:solidFill>
                <a:latin typeface="Courier New"/>
                <a:cs typeface="Courier New"/>
              </a:rPr>
              <a:t> </a:t>
            </a:r>
            <a:r>
              <a:rPr sz="1400">
                <a:solidFill>
                  <a:srgbClr val="4FA04F"/>
                </a:solidFill>
                <a:latin typeface="Courier New"/>
                <a:cs typeface="Courier New"/>
              </a:rPr>
              <a:t>0</a:t>
            </a:r>
            <a:r>
              <a:rPr sz="1400" spc="-15">
                <a:solidFill>
                  <a:srgbClr val="4FA04F"/>
                </a:solidFill>
                <a:latin typeface="Courier New"/>
                <a:cs typeface="Courier New"/>
              </a:rPr>
              <a:t> </a:t>
            </a:r>
            <a:r>
              <a:rPr sz="1400">
                <a:solidFill>
                  <a:srgbClr val="4FA04F"/>
                </a:solidFill>
                <a:latin typeface="Courier New"/>
                <a:cs typeface="Courier New"/>
              </a:rPr>
              <a:t>1.5.67</a:t>
            </a:r>
            <a:r>
              <a:rPr sz="1400" spc="-15">
                <a:solidFill>
                  <a:srgbClr val="4FA04F"/>
                </a:solidFill>
                <a:latin typeface="Courier New"/>
                <a:cs typeface="Courier New"/>
              </a:rPr>
              <a:t> </a:t>
            </a:r>
            <a:r>
              <a:rPr sz="1400">
                <a:solidFill>
                  <a:srgbClr val="4FA04F"/>
                </a:solidFill>
                <a:latin typeface="Courier New"/>
                <a:cs typeface="Courier New"/>
              </a:rPr>
              <a:t>1.5</a:t>
            </a:r>
            <a:r>
              <a:rPr sz="1400" spc="-20">
                <a:solidFill>
                  <a:srgbClr val="4FA04F"/>
                </a:solidFill>
                <a:latin typeface="Courier New"/>
                <a:cs typeface="Courier New"/>
              </a:rPr>
              <a:t> </a:t>
            </a:r>
            <a:r>
              <a:rPr sz="1400">
                <a:solidFill>
                  <a:srgbClr val="4FA04F"/>
                </a:solidFill>
                <a:latin typeface="Courier New"/>
                <a:cs typeface="Courier New"/>
              </a:rPr>
              <a:t>1.5</a:t>
            </a:r>
            <a:r>
              <a:rPr sz="1400" spc="-15">
                <a:solidFill>
                  <a:srgbClr val="4FA04F"/>
                </a:solidFill>
                <a:latin typeface="Courier New"/>
                <a:cs typeface="Courier New"/>
              </a:rPr>
              <a:t> </a:t>
            </a:r>
            <a:r>
              <a:rPr sz="1400">
                <a:solidFill>
                  <a:srgbClr val="4FA04F"/>
                </a:solidFill>
                <a:latin typeface="Courier New"/>
                <a:cs typeface="Courier New"/>
              </a:rPr>
              <a:t>0</a:t>
            </a:r>
            <a:r>
              <a:rPr sz="1400" spc="-15">
                <a:solidFill>
                  <a:srgbClr val="4FA04F"/>
                </a:solidFill>
                <a:latin typeface="Courier New"/>
                <a:cs typeface="Courier New"/>
              </a:rPr>
              <a:t> </a:t>
            </a:r>
            <a:r>
              <a:rPr sz="1400" spc="-10">
                <a:solidFill>
                  <a:srgbClr val="4FA04F"/>
                </a:solidFill>
                <a:latin typeface="Courier New"/>
                <a:cs typeface="Courier New"/>
              </a:rPr>
              <a:t>.84-</a:t>
            </a:r>
            <a:r>
              <a:rPr sz="1400" spc="-25">
                <a:solidFill>
                  <a:srgbClr val="4FA04F"/>
                </a:solidFill>
                <a:latin typeface="Courier New"/>
                <a:cs typeface="Courier New"/>
              </a:rPr>
              <a:t>.16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  <a:defRPr/>
            </a:pPr>
            <a:r>
              <a:rPr sz="1400" spc="-10">
                <a:solidFill>
                  <a:srgbClr val="4FA04F"/>
                </a:solidFill>
                <a:latin typeface="Courier New"/>
                <a:cs typeface="Courier New"/>
              </a:rPr>
              <a:t>1.65-</a:t>
            </a:r>
            <a:r>
              <a:rPr sz="1400">
                <a:solidFill>
                  <a:srgbClr val="4FA04F"/>
                </a:solidFill>
                <a:latin typeface="Courier New"/>
                <a:cs typeface="Courier New"/>
              </a:rPr>
              <a:t>.46</a:t>
            </a:r>
            <a:r>
              <a:rPr sz="1400" spc="-20">
                <a:solidFill>
                  <a:srgbClr val="4FA04F"/>
                </a:solidFill>
                <a:latin typeface="Courier New"/>
                <a:cs typeface="Courier New"/>
              </a:rPr>
              <a:t> </a:t>
            </a:r>
            <a:r>
              <a:rPr sz="1400">
                <a:solidFill>
                  <a:srgbClr val="4FA04F"/>
                </a:solidFill>
                <a:latin typeface="Courier New"/>
                <a:cs typeface="Courier New"/>
              </a:rPr>
              <a:t>2.4a1.5</a:t>
            </a:r>
            <a:r>
              <a:rPr sz="1400" spc="-10">
                <a:solidFill>
                  <a:srgbClr val="4FA04F"/>
                </a:solidFill>
                <a:latin typeface="Courier New"/>
                <a:cs typeface="Courier New"/>
              </a:rPr>
              <a:t> </a:t>
            </a:r>
            <a:r>
              <a:rPr sz="1400">
                <a:solidFill>
                  <a:srgbClr val="4FA04F"/>
                </a:solidFill>
                <a:latin typeface="Courier New"/>
                <a:cs typeface="Courier New"/>
              </a:rPr>
              <a:t>1.5</a:t>
            </a:r>
            <a:r>
              <a:rPr sz="1400" spc="-10">
                <a:solidFill>
                  <a:srgbClr val="4FA04F"/>
                </a:solidFill>
                <a:latin typeface="Courier New"/>
                <a:cs typeface="Courier New"/>
              </a:rPr>
              <a:t> </a:t>
            </a:r>
            <a:r>
              <a:rPr sz="1400">
                <a:solidFill>
                  <a:srgbClr val="4FA04F"/>
                </a:solidFill>
                <a:latin typeface="Courier New"/>
                <a:cs typeface="Courier New"/>
              </a:rPr>
              <a:t>0</a:t>
            </a:r>
            <a:r>
              <a:rPr sz="1400" spc="-5">
                <a:solidFill>
                  <a:srgbClr val="4FA04F"/>
                </a:solidFill>
                <a:latin typeface="Courier New"/>
                <a:cs typeface="Courier New"/>
              </a:rPr>
              <a:t> </a:t>
            </a:r>
            <a:r>
              <a:rPr sz="1400" spc="-10">
                <a:solidFill>
                  <a:srgbClr val="4FA04F"/>
                </a:solidFill>
                <a:latin typeface="Courier New"/>
                <a:cs typeface="Courier New"/>
              </a:rPr>
              <a:t>01-</a:t>
            </a:r>
            <a:r>
              <a:rPr sz="1400">
                <a:solidFill>
                  <a:srgbClr val="4FA04F"/>
                </a:solidFill>
                <a:latin typeface="Courier New"/>
                <a:cs typeface="Courier New"/>
              </a:rPr>
              <a:t>.27</a:t>
            </a:r>
            <a:r>
              <a:rPr sz="1400" spc="-10">
                <a:solidFill>
                  <a:srgbClr val="4FA04F"/>
                </a:solidFill>
                <a:latin typeface="Courier New"/>
                <a:cs typeface="Courier New"/>
              </a:rPr>
              <a:t> 1.68l-</a:t>
            </a:r>
            <a:r>
              <a:rPr sz="1400">
                <a:solidFill>
                  <a:srgbClr val="4FA04F"/>
                </a:solidFill>
                <a:latin typeface="Courier New"/>
                <a:cs typeface="Courier New"/>
              </a:rPr>
              <a:t>2.2</a:t>
            </a:r>
            <a:r>
              <a:rPr sz="1400" spc="-10">
                <a:solidFill>
                  <a:srgbClr val="4FA04F"/>
                </a:solidFill>
                <a:latin typeface="Courier New"/>
                <a:cs typeface="Courier New"/>
              </a:rPr>
              <a:t> </a:t>
            </a:r>
            <a:r>
              <a:rPr sz="1400">
                <a:solidFill>
                  <a:srgbClr val="4FA04F"/>
                </a:solidFill>
                <a:latin typeface="Courier New"/>
                <a:cs typeface="Courier New"/>
              </a:rPr>
              <a:t>2.21z"</a:t>
            </a:r>
            <a:r>
              <a:rPr sz="1400" spc="-145">
                <a:solidFill>
                  <a:srgbClr val="4FA04F"/>
                </a:solidFill>
                <a:latin typeface="Courier New"/>
                <a:cs typeface="Courier New"/>
              </a:rPr>
              <a:t> </a:t>
            </a:r>
            <a:r>
              <a:rPr sz="1400" spc="-10">
                <a:solidFill>
                  <a:srgbClr val="383A41"/>
                </a:solidFill>
                <a:latin typeface="Courier New"/>
                <a:cs typeface="Courier New"/>
              </a:rPr>
              <a:t>&gt;&lt;/</a:t>
            </a:r>
            <a:r>
              <a:rPr sz="1400" spc="-10">
                <a:solidFill>
                  <a:srgbClr val="E45549"/>
                </a:solidFill>
                <a:latin typeface="Courier New"/>
                <a:cs typeface="Courier New"/>
              </a:rPr>
              <a:t>path</a:t>
            </a:r>
            <a:r>
              <a:rPr sz="140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  <a:p>
            <a:pPr marL="226060">
              <a:lnSpc>
                <a:spcPct val="100000"/>
              </a:lnSpc>
              <a:spcBef>
                <a:spcPts val="570"/>
              </a:spcBef>
              <a:defRPr/>
            </a:pPr>
            <a:r>
              <a:rPr sz="1400" spc="-10">
                <a:solidFill>
                  <a:srgbClr val="383A41"/>
                </a:solidFill>
                <a:latin typeface="Courier New"/>
                <a:cs typeface="Courier New"/>
              </a:rPr>
              <a:t>&lt;/</a:t>
            </a:r>
            <a:r>
              <a:rPr sz="1400" spc="-10">
                <a:solidFill>
                  <a:srgbClr val="E45549"/>
                </a:solidFill>
                <a:latin typeface="Courier New"/>
                <a:cs typeface="Courier New"/>
              </a:rPr>
              <a:t>symbol</a:t>
            </a:r>
            <a:r>
              <a:rPr sz="140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  <a:p>
            <a:pPr marL="226060">
              <a:lnSpc>
                <a:spcPct val="100000"/>
              </a:lnSpc>
              <a:spcBef>
                <a:spcPts val="570"/>
              </a:spcBef>
              <a:defRPr/>
            </a:pPr>
            <a:r>
              <a:rPr sz="140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400">
                <a:solidFill>
                  <a:srgbClr val="E45549"/>
                </a:solidFill>
                <a:latin typeface="Courier New"/>
                <a:cs typeface="Courier New"/>
              </a:rPr>
              <a:t>symbol</a:t>
            </a:r>
            <a:r>
              <a:rPr sz="1400" spc="125">
                <a:solidFill>
                  <a:srgbClr val="E45549"/>
                </a:solidFill>
                <a:latin typeface="Courier New"/>
                <a:cs typeface="Courier New"/>
              </a:rPr>
              <a:t> </a:t>
            </a:r>
            <a:r>
              <a:rPr sz="1400">
                <a:solidFill>
                  <a:srgbClr val="976800"/>
                </a:solidFill>
                <a:latin typeface="Courier New"/>
                <a:cs typeface="Courier New"/>
              </a:rPr>
              <a:t>id</a:t>
            </a:r>
            <a:r>
              <a:rPr sz="1400">
                <a:solidFill>
                  <a:srgbClr val="383A41"/>
                </a:solidFill>
                <a:latin typeface="Courier New"/>
                <a:cs typeface="Courier New"/>
              </a:rPr>
              <a:t>=</a:t>
            </a:r>
            <a:r>
              <a:rPr sz="1400">
                <a:solidFill>
                  <a:srgbClr val="4FA04F"/>
                </a:solidFill>
                <a:latin typeface="Courier New"/>
                <a:cs typeface="Courier New"/>
              </a:rPr>
              <a:t>"icon-email"</a:t>
            </a:r>
            <a:r>
              <a:rPr sz="1400" spc="215">
                <a:solidFill>
                  <a:srgbClr val="4FA04F"/>
                </a:solidFill>
                <a:latin typeface="Courier New"/>
                <a:cs typeface="Courier New"/>
              </a:rPr>
              <a:t> </a:t>
            </a:r>
            <a:r>
              <a:rPr sz="1400">
                <a:solidFill>
                  <a:srgbClr val="976800"/>
                </a:solidFill>
                <a:latin typeface="Courier New"/>
                <a:cs typeface="Courier New"/>
              </a:rPr>
              <a:t>viewBox</a:t>
            </a:r>
            <a:r>
              <a:rPr sz="1400">
                <a:solidFill>
                  <a:srgbClr val="383A41"/>
                </a:solidFill>
                <a:latin typeface="Courier New"/>
                <a:cs typeface="Courier New"/>
              </a:rPr>
              <a:t>=</a:t>
            </a:r>
            <a:r>
              <a:rPr sz="1400">
                <a:solidFill>
                  <a:srgbClr val="4FA04F"/>
                </a:solidFill>
                <a:latin typeface="Courier New"/>
                <a:cs typeface="Courier New"/>
              </a:rPr>
              <a:t>"0</a:t>
            </a:r>
            <a:r>
              <a:rPr sz="1400" spc="15">
                <a:solidFill>
                  <a:srgbClr val="4FA04F"/>
                </a:solidFill>
                <a:latin typeface="Courier New"/>
                <a:cs typeface="Courier New"/>
              </a:rPr>
              <a:t> </a:t>
            </a:r>
            <a:r>
              <a:rPr sz="1400">
                <a:solidFill>
                  <a:srgbClr val="4FA04F"/>
                </a:solidFill>
                <a:latin typeface="Courier New"/>
                <a:cs typeface="Courier New"/>
              </a:rPr>
              <a:t>0</a:t>
            </a:r>
            <a:r>
              <a:rPr sz="1400" spc="15">
                <a:solidFill>
                  <a:srgbClr val="4FA04F"/>
                </a:solidFill>
                <a:latin typeface="Courier New"/>
                <a:cs typeface="Courier New"/>
              </a:rPr>
              <a:t> </a:t>
            </a:r>
            <a:r>
              <a:rPr sz="1400">
                <a:solidFill>
                  <a:srgbClr val="4FA04F"/>
                </a:solidFill>
                <a:latin typeface="Courier New"/>
                <a:cs typeface="Courier New"/>
              </a:rPr>
              <a:t>24</a:t>
            </a:r>
            <a:r>
              <a:rPr sz="1400" spc="15">
                <a:solidFill>
                  <a:srgbClr val="4FA04F"/>
                </a:solidFill>
                <a:latin typeface="Courier New"/>
                <a:cs typeface="Courier New"/>
              </a:rPr>
              <a:t> </a:t>
            </a:r>
            <a:r>
              <a:rPr sz="1400" spc="-10">
                <a:solidFill>
                  <a:srgbClr val="4FA04F"/>
                </a:solidFill>
                <a:latin typeface="Courier New"/>
                <a:cs typeface="Courier New"/>
              </a:rPr>
              <a:t>24"</a:t>
            </a:r>
            <a:r>
              <a:rPr sz="1400" spc="-670">
                <a:solidFill>
                  <a:srgbClr val="4FA04F"/>
                </a:solidFill>
                <a:latin typeface="Courier New"/>
                <a:cs typeface="Courier New"/>
              </a:rPr>
              <a:t> </a:t>
            </a:r>
            <a:r>
              <a:rPr sz="1400" spc="-5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  <a:p>
            <a:pPr marL="12700" marR="941705" indent="426720">
              <a:lnSpc>
                <a:spcPct val="133900"/>
              </a:lnSpc>
              <a:defRPr/>
            </a:pPr>
            <a:r>
              <a:rPr sz="140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400">
                <a:solidFill>
                  <a:srgbClr val="E45549"/>
                </a:solidFill>
                <a:latin typeface="Courier New"/>
                <a:cs typeface="Courier New"/>
              </a:rPr>
              <a:t>path</a:t>
            </a:r>
            <a:r>
              <a:rPr sz="1400" spc="75">
                <a:solidFill>
                  <a:srgbClr val="E45549"/>
                </a:solidFill>
                <a:latin typeface="Courier New"/>
                <a:cs typeface="Courier New"/>
              </a:rPr>
              <a:t> </a:t>
            </a:r>
            <a:r>
              <a:rPr sz="1400">
                <a:solidFill>
                  <a:srgbClr val="976800"/>
                </a:solidFill>
                <a:latin typeface="Courier New"/>
                <a:cs typeface="Courier New"/>
              </a:rPr>
              <a:t>d</a:t>
            </a:r>
            <a:r>
              <a:rPr sz="1400">
                <a:solidFill>
                  <a:srgbClr val="383A41"/>
                </a:solidFill>
                <a:latin typeface="Courier New"/>
                <a:cs typeface="Courier New"/>
              </a:rPr>
              <a:t>=</a:t>
            </a:r>
            <a:r>
              <a:rPr sz="1400">
                <a:solidFill>
                  <a:srgbClr val="4FA04F"/>
                </a:solidFill>
                <a:latin typeface="Courier New"/>
                <a:cs typeface="Courier New"/>
              </a:rPr>
              <a:t>"M20 </a:t>
            </a:r>
            <a:r>
              <a:rPr sz="1400" spc="-10">
                <a:solidFill>
                  <a:srgbClr val="4FA04F"/>
                </a:solidFill>
                <a:latin typeface="Courier New"/>
                <a:cs typeface="Courier New"/>
              </a:rPr>
              <a:t>4H4c-</a:t>
            </a:r>
            <a:r>
              <a:rPr sz="1400">
                <a:solidFill>
                  <a:srgbClr val="4FA04F"/>
                </a:solidFill>
                <a:latin typeface="Courier New"/>
                <a:cs typeface="Courier New"/>
              </a:rPr>
              <a:t>1.1 </a:t>
            </a:r>
            <a:r>
              <a:rPr sz="1400" spc="-10">
                <a:solidFill>
                  <a:srgbClr val="4FA04F"/>
                </a:solidFill>
                <a:latin typeface="Courier New"/>
                <a:cs typeface="Courier New"/>
              </a:rPr>
              <a:t>0-</a:t>
            </a:r>
            <a:r>
              <a:rPr sz="1400">
                <a:solidFill>
                  <a:srgbClr val="4FA04F"/>
                </a:solidFill>
                <a:latin typeface="Courier New"/>
                <a:cs typeface="Courier New"/>
              </a:rPr>
              <a:t>2 </a:t>
            </a:r>
            <a:r>
              <a:rPr sz="1400" spc="-10">
                <a:solidFill>
                  <a:srgbClr val="4FA04F"/>
                </a:solidFill>
                <a:latin typeface="Courier New"/>
                <a:cs typeface="Courier New"/>
              </a:rPr>
              <a:t>.9-</a:t>
            </a:r>
            <a:r>
              <a:rPr sz="1400">
                <a:solidFill>
                  <a:srgbClr val="4FA04F"/>
                </a:solidFill>
                <a:latin typeface="Courier New"/>
                <a:cs typeface="Courier New"/>
              </a:rPr>
              <a:t>2 2v12c0</a:t>
            </a:r>
            <a:r>
              <a:rPr sz="1400" spc="-5">
                <a:solidFill>
                  <a:srgbClr val="4FA04F"/>
                </a:solidFill>
                <a:latin typeface="Courier New"/>
                <a:cs typeface="Courier New"/>
              </a:rPr>
              <a:t> </a:t>
            </a:r>
            <a:r>
              <a:rPr sz="1400">
                <a:solidFill>
                  <a:srgbClr val="4FA04F"/>
                </a:solidFill>
                <a:latin typeface="Courier New"/>
                <a:cs typeface="Courier New"/>
              </a:rPr>
              <a:t>1.1.9 2 2 2h16c1.1 0 </a:t>
            </a:r>
            <a:r>
              <a:rPr sz="1400" spc="-10">
                <a:solidFill>
                  <a:srgbClr val="4FA04F"/>
                </a:solidFill>
                <a:latin typeface="Courier New"/>
                <a:cs typeface="Courier New"/>
              </a:rPr>
              <a:t>2-</a:t>
            </a:r>
            <a:r>
              <a:rPr sz="1400" spc="-25">
                <a:solidFill>
                  <a:srgbClr val="4FA04F"/>
                </a:solidFill>
                <a:latin typeface="Courier New"/>
                <a:cs typeface="Courier New"/>
              </a:rPr>
              <a:t>.9 </a:t>
            </a:r>
            <a:r>
              <a:rPr sz="1400" spc="-10">
                <a:solidFill>
                  <a:srgbClr val="4FA04F"/>
                </a:solidFill>
                <a:latin typeface="Courier New"/>
                <a:cs typeface="Courier New"/>
              </a:rPr>
              <a:t>2-2V6c0-1.1-.9-2-2-</a:t>
            </a:r>
            <a:r>
              <a:rPr sz="1400">
                <a:solidFill>
                  <a:srgbClr val="4FA04F"/>
                </a:solidFill>
                <a:latin typeface="Courier New"/>
                <a:cs typeface="Courier New"/>
              </a:rPr>
              <a:t>2zm0 </a:t>
            </a:r>
            <a:r>
              <a:rPr sz="1400" spc="-10">
                <a:solidFill>
                  <a:srgbClr val="4FA04F"/>
                </a:solidFill>
                <a:latin typeface="Courier New"/>
                <a:cs typeface="Courier New"/>
              </a:rPr>
              <a:t>4l-</a:t>
            </a:r>
            <a:r>
              <a:rPr sz="1400">
                <a:solidFill>
                  <a:srgbClr val="4FA04F"/>
                </a:solidFill>
                <a:latin typeface="Courier New"/>
                <a:cs typeface="Courier New"/>
              </a:rPr>
              <a:t>8</a:t>
            </a:r>
            <a:r>
              <a:rPr sz="1400" spc="10">
                <a:solidFill>
                  <a:srgbClr val="4FA04F"/>
                </a:solidFill>
                <a:latin typeface="Courier New"/>
                <a:cs typeface="Courier New"/>
              </a:rPr>
              <a:t> </a:t>
            </a:r>
            <a:r>
              <a:rPr sz="1400" spc="-10">
                <a:solidFill>
                  <a:srgbClr val="4FA04F"/>
                </a:solidFill>
                <a:latin typeface="Courier New"/>
                <a:cs typeface="Courier New"/>
              </a:rPr>
              <a:t>5-8-</a:t>
            </a:r>
            <a:r>
              <a:rPr sz="1400">
                <a:solidFill>
                  <a:srgbClr val="4FA04F"/>
                </a:solidFill>
                <a:latin typeface="Courier New"/>
                <a:cs typeface="Courier New"/>
              </a:rPr>
              <a:t>5V6l8</a:t>
            </a:r>
            <a:r>
              <a:rPr sz="1400" spc="15">
                <a:solidFill>
                  <a:srgbClr val="4FA04F"/>
                </a:solidFill>
                <a:latin typeface="Courier New"/>
                <a:cs typeface="Courier New"/>
              </a:rPr>
              <a:t> </a:t>
            </a:r>
            <a:r>
              <a:rPr sz="1400">
                <a:solidFill>
                  <a:srgbClr val="4FA04F"/>
                </a:solidFill>
                <a:latin typeface="Courier New"/>
                <a:cs typeface="Courier New"/>
              </a:rPr>
              <a:t>5</a:t>
            </a:r>
            <a:r>
              <a:rPr sz="1400" spc="10">
                <a:solidFill>
                  <a:srgbClr val="4FA04F"/>
                </a:solidFill>
                <a:latin typeface="Courier New"/>
                <a:cs typeface="Courier New"/>
              </a:rPr>
              <a:t> </a:t>
            </a:r>
            <a:r>
              <a:rPr sz="1400" spc="-10">
                <a:solidFill>
                  <a:srgbClr val="4FA04F"/>
                </a:solidFill>
                <a:latin typeface="Courier New"/>
                <a:cs typeface="Courier New"/>
              </a:rPr>
              <a:t>8-</a:t>
            </a:r>
            <a:r>
              <a:rPr sz="1400">
                <a:solidFill>
                  <a:srgbClr val="4FA04F"/>
                </a:solidFill>
                <a:latin typeface="Courier New"/>
                <a:cs typeface="Courier New"/>
              </a:rPr>
              <a:t>5v2z"</a:t>
            </a:r>
            <a:r>
              <a:rPr sz="1400" spc="-95">
                <a:solidFill>
                  <a:srgbClr val="4FA04F"/>
                </a:solidFill>
                <a:latin typeface="Courier New"/>
                <a:cs typeface="Courier New"/>
              </a:rPr>
              <a:t> </a:t>
            </a:r>
            <a:r>
              <a:rPr sz="1400" spc="-10">
                <a:solidFill>
                  <a:srgbClr val="383A41"/>
                </a:solidFill>
                <a:latin typeface="Courier New"/>
                <a:cs typeface="Courier New"/>
              </a:rPr>
              <a:t>&gt;&lt;/</a:t>
            </a:r>
            <a:r>
              <a:rPr sz="1400" spc="-10">
                <a:solidFill>
                  <a:srgbClr val="E45549"/>
                </a:solidFill>
                <a:latin typeface="Courier New"/>
                <a:cs typeface="Courier New"/>
              </a:rPr>
              <a:t>path</a:t>
            </a:r>
            <a:r>
              <a:rPr sz="140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  <a:p>
            <a:pPr marL="226060">
              <a:lnSpc>
                <a:spcPct val="100000"/>
              </a:lnSpc>
              <a:spcBef>
                <a:spcPts val="570"/>
              </a:spcBef>
              <a:defRPr/>
            </a:pPr>
            <a:r>
              <a:rPr sz="1400" spc="-10">
                <a:solidFill>
                  <a:srgbClr val="383A41"/>
                </a:solidFill>
                <a:latin typeface="Courier New"/>
                <a:cs typeface="Courier New"/>
              </a:rPr>
              <a:t>&lt;/</a:t>
            </a:r>
            <a:r>
              <a:rPr sz="1400" spc="-10">
                <a:solidFill>
                  <a:srgbClr val="E45549"/>
                </a:solidFill>
                <a:latin typeface="Courier New"/>
                <a:cs typeface="Courier New"/>
              </a:rPr>
              <a:t>symbol</a:t>
            </a:r>
            <a:r>
              <a:rPr sz="140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  <a:p>
            <a:pPr marL="229870">
              <a:lnSpc>
                <a:spcPct val="100000"/>
              </a:lnSpc>
              <a:spcBef>
                <a:spcPts val="570"/>
              </a:spcBef>
              <a:defRPr/>
            </a:pPr>
            <a:r>
              <a:rPr sz="1400" i="1" spc="-10">
                <a:solidFill>
                  <a:srgbClr val="9FA0A6"/>
                </a:solidFill>
                <a:latin typeface="Courier New"/>
                <a:cs typeface="Courier New"/>
              </a:rPr>
              <a:t>&lt;!-</a:t>
            </a:r>
            <a:r>
              <a:rPr sz="1400" i="1">
                <a:solidFill>
                  <a:srgbClr val="9FA0A6"/>
                </a:solidFill>
                <a:latin typeface="Courier New"/>
                <a:cs typeface="Courier New"/>
              </a:rPr>
              <a:t>-</a:t>
            </a:r>
            <a:r>
              <a:rPr sz="1400" i="1" spc="-25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1400" i="1">
                <a:solidFill>
                  <a:srgbClr val="9FA0A6"/>
                </a:solidFill>
                <a:latin typeface="Courier New"/>
                <a:cs typeface="Courier New"/>
              </a:rPr>
              <a:t>Більше</a:t>
            </a:r>
            <a:r>
              <a:rPr sz="1400" i="1" spc="-15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1400" i="1">
                <a:solidFill>
                  <a:srgbClr val="9FA0A6"/>
                </a:solidFill>
                <a:latin typeface="Courier New"/>
                <a:cs typeface="Courier New"/>
              </a:rPr>
              <a:t>SVG</a:t>
            </a:r>
            <a:r>
              <a:rPr sz="1400" i="1" spc="-15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1400" i="1">
                <a:solidFill>
                  <a:srgbClr val="9FA0A6"/>
                </a:solidFill>
                <a:latin typeface="Courier New"/>
                <a:cs typeface="Courier New"/>
              </a:rPr>
              <a:t>іконок</a:t>
            </a:r>
            <a:r>
              <a:rPr sz="1400" i="1" spc="-10">
                <a:solidFill>
                  <a:srgbClr val="9FA0A6"/>
                </a:solidFill>
                <a:latin typeface="Courier New"/>
                <a:cs typeface="Courier New"/>
              </a:rPr>
              <a:t> --</a:t>
            </a:r>
            <a:r>
              <a:rPr sz="1400" i="1" spc="-50">
                <a:solidFill>
                  <a:srgbClr val="9FA0A6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  <a:defRPr/>
            </a:pPr>
            <a:r>
              <a:rPr sz="1400" spc="-10">
                <a:solidFill>
                  <a:srgbClr val="383A41"/>
                </a:solidFill>
                <a:latin typeface="Courier New"/>
                <a:cs typeface="Courier New"/>
              </a:rPr>
              <a:t>&lt;/</a:t>
            </a:r>
            <a:r>
              <a:rPr sz="1400" spc="-10">
                <a:solidFill>
                  <a:srgbClr val="E45549"/>
                </a:solidFill>
                <a:latin typeface="Courier New"/>
                <a:cs typeface="Courier New"/>
              </a:rPr>
              <a:t>svg</a:t>
            </a:r>
            <a:r>
              <a:rPr sz="140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</p:txBody>
      </p:sp>
      <p:graphicFrame>
        <p:nvGraphicFramePr>
          <p:cNvPr id="22" name="object 22" descr=""/>
          <p:cNvGraphicFramePr>
            <a:graphicFrameLocks xmlns:a="http://schemas.openxmlformats.org/drawingml/2006/main" noGrp="1"/>
          </p:cNvGraphicFramePr>
          <p:nvPr/>
        </p:nvGraphicFramePr>
        <p:xfrm>
          <a:off x="397426" y="4260477"/>
          <a:ext cx="5180965" cy="49910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{2D5ABB26-0587-4C30-8999-92F81FD0307C}</a:tableStyleId>
              </a:tblPr>
              <a:tblGrid>
                <a:gridCol w="2389505"/>
                <a:gridCol w="1195070"/>
                <a:gridCol w="1520825"/>
              </a:tblGrid>
              <a:tr h="249554">
                <a:tc>
                  <a:txBody>
                    <a:bodyPr/>
                    <a:p>
                      <a:pPr algn="ctr">
                        <a:lnSpc>
                          <a:spcPts val="1625"/>
                        </a:lnSpc>
                        <a:defRPr/>
                      </a:pPr>
                      <a:r>
                        <a:rPr sz="140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400">
                          <a:solidFill>
                            <a:srgbClr val="E45549"/>
                          </a:solidFill>
                          <a:latin typeface="Courier New"/>
                          <a:cs typeface="Courier New"/>
                        </a:rPr>
                        <a:t>svg</a:t>
                      </a:r>
                      <a:r>
                        <a:rPr sz="140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&gt;&lt;</a:t>
                      </a:r>
                      <a:r>
                        <a:rPr sz="1400">
                          <a:solidFill>
                            <a:srgbClr val="E45549"/>
                          </a:solidFill>
                          <a:latin typeface="Courier New"/>
                          <a:cs typeface="Courier New"/>
                        </a:rPr>
                        <a:t>use</a:t>
                      </a:r>
                      <a:r>
                        <a:rPr sz="1400" spc="150">
                          <a:solidFill>
                            <a:srgbClr val="E4554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>
                          <a:solidFill>
                            <a:srgbClr val="976800"/>
                          </a:solidFill>
                          <a:latin typeface="Courier New"/>
                          <a:cs typeface="Courier New"/>
                        </a:rPr>
                        <a:t>xlink:href</a:t>
                      </a:r>
                      <a:r>
                        <a:rPr sz="1400" spc="-670">
                          <a:solidFill>
                            <a:srgbClr val="9768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25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-25">
                          <a:solidFill>
                            <a:srgbClr val="4FA04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76200" algn="ctr">
                      <a:solidFill>
                        <a:srgbClr val="FFFFFF"/>
                      </a:solidFill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p>
                      <a:pPr marR="13335" algn="ctr">
                        <a:lnSpc>
                          <a:spcPts val="1625"/>
                        </a:lnSpc>
                        <a:defRPr/>
                      </a:pPr>
                      <a:r>
                        <a:rPr sz="1400" spc="-10">
                          <a:solidFill>
                            <a:srgbClr val="4FA04F"/>
                          </a:solidFill>
                          <a:latin typeface="Courier New"/>
                          <a:cs typeface="Courier New"/>
                        </a:rPr>
                        <a:t>#icon-</a:t>
                      </a:r>
                      <a:r>
                        <a:rPr sz="1400" spc="-20">
                          <a:solidFill>
                            <a:srgbClr val="4FA04F"/>
                          </a:solidFill>
                          <a:latin typeface="Courier New"/>
                          <a:cs typeface="Courier New"/>
                        </a:rPr>
                        <a:t>phone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76200" algn="ctr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25"/>
                        </a:lnSpc>
                        <a:defRPr/>
                      </a:pPr>
                      <a:r>
                        <a:rPr sz="1400" spc="-10">
                          <a:solidFill>
                            <a:srgbClr val="4FA04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spc="-1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&gt;&lt;/</a:t>
                      </a:r>
                      <a:r>
                        <a:rPr sz="1400" spc="-10">
                          <a:solidFill>
                            <a:srgbClr val="E45549"/>
                          </a:solidFill>
                          <a:latin typeface="Courier New"/>
                          <a:cs typeface="Courier New"/>
                        </a:rPr>
                        <a:t>use</a:t>
                      </a:r>
                      <a:r>
                        <a:rPr sz="1400" spc="-1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&gt;&lt;/</a:t>
                      </a:r>
                      <a:r>
                        <a:rPr sz="1400" spc="-10">
                          <a:solidFill>
                            <a:srgbClr val="E45549"/>
                          </a:solidFill>
                          <a:latin typeface="Courier New"/>
                          <a:cs typeface="Courier New"/>
                        </a:rPr>
                        <a:t>svg</a:t>
                      </a:r>
                      <a:r>
                        <a:rPr sz="1400" spc="-1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76200" algn="ctr">
                      <a:solidFill>
                        <a:srgbClr val="FFFFFF"/>
                      </a:solidFill>
                    </a:lnB>
                    <a:solidFill>
                      <a:srgbClr val="FAFAFA"/>
                    </a:solidFill>
                  </a:tcPr>
                </a:tc>
              </a:tr>
              <a:tr h="249554">
                <a:tc>
                  <a:txBody>
                    <a:bodyPr/>
                    <a:p>
                      <a:pPr algn="ctr">
                        <a:lnSpc>
                          <a:spcPts val="1635"/>
                        </a:lnSpc>
                        <a:spcBef>
                          <a:spcPts val="225"/>
                        </a:spcBef>
                        <a:defRPr/>
                      </a:pPr>
                      <a:r>
                        <a:rPr sz="140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400">
                          <a:solidFill>
                            <a:srgbClr val="E45549"/>
                          </a:solidFill>
                          <a:latin typeface="Courier New"/>
                          <a:cs typeface="Courier New"/>
                        </a:rPr>
                        <a:t>svg</a:t>
                      </a:r>
                      <a:r>
                        <a:rPr sz="140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&gt;&lt;</a:t>
                      </a:r>
                      <a:r>
                        <a:rPr sz="1400">
                          <a:solidFill>
                            <a:srgbClr val="E45549"/>
                          </a:solidFill>
                          <a:latin typeface="Courier New"/>
                          <a:cs typeface="Courier New"/>
                        </a:rPr>
                        <a:t>use</a:t>
                      </a:r>
                      <a:r>
                        <a:rPr sz="1400" spc="150">
                          <a:solidFill>
                            <a:srgbClr val="E4554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>
                          <a:solidFill>
                            <a:srgbClr val="976800"/>
                          </a:solidFill>
                          <a:latin typeface="Courier New"/>
                          <a:cs typeface="Courier New"/>
                        </a:rPr>
                        <a:t>xlink:href</a:t>
                      </a:r>
                      <a:r>
                        <a:rPr sz="1400" spc="-670">
                          <a:solidFill>
                            <a:srgbClr val="9768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25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-25">
                          <a:solidFill>
                            <a:srgbClr val="4FA04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8575" marB="0">
                    <a:lnT w="76200" algn="ctr">
                      <a:solidFill>
                        <a:srgbClr val="FFFFFF"/>
                      </a:solidFill>
                    </a:lnT>
                    <a:solidFill>
                      <a:srgbClr val="FAFAFA"/>
                    </a:solidFill>
                  </a:tcPr>
                </a:tc>
                <a:tc>
                  <a:txBody>
                    <a:bodyPr/>
                    <a:p>
                      <a:pPr marR="13335" algn="ctr">
                        <a:lnSpc>
                          <a:spcPts val="1635"/>
                        </a:lnSpc>
                        <a:spcBef>
                          <a:spcPts val="225"/>
                        </a:spcBef>
                        <a:defRPr/>
                      </a:pPr>
                      <a:r>
                        <a:rPr sz="1400" spc="-10">
                          <a:solidFill>
                            <a:srgbClr val="4FA04F"/>
                          </a:solidFill>
                          <a:latin typeface="Courier New"/>
                          <a:cs typeface="Courier New"/>
                        </a:rPr>
                        <a:t>#icon-</a:t>
                      </a:r>
                      <a:r>
                        <a:rPr sz="1400" spc="-20">
                          <a:solidFill>
                            <a:srgbClr val="4FA04F"/>
                          </a:solidFill>
                          <a:latin typeface="Courier New"/>
                          <a:cs typeface="Courier New"/>
                        </a:rPr>
                        <a:t>email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8575" marB="0">
                    <a:lnT w="76200" algn="ctr">
                      <a:solidFill>
                        <a:srgbClr val="FFFFFF"/>
                      </a:solidFill>
                    </a:lnT>
                    <a:solidFill>
                      <a:srgbClr val="FFF2CC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ts val="1635"/>
                        </a:lnSpc>
                        <a:spcBef>
                          <a:spcPts val="225"/>
                        </a:spcBef>
                        <a:defRPr/>
                      </a:pPr>
                      <a:r>
                        <a:rPr sz="1400" spc="-10">
                          <a:solidFill>
                            <a:srgbClr val="4FA04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400" spc="-1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&gt;&lt;/</a:t>
                      </a:r>
                      <a:r>
                        <a:rPr sz="1400" spc="-10">
                          <a:solidFill>
                            <a:srgbClr val="E45549"/>
                          </a:solidFill>
                          <a:latin typeface="Courier New"/>
                          <a:cs typeface="Courier New"/>
                        </a:rPr>
                        <a:t>use</a:t>
                      </a:r>
                      <a:r>
                        <a:rPr sz="1400" spc="-1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&gt;&lt;/</a:t>
                      </a:r>
                      <a:r>
                        <a:rPr sz="1400" spc="-10">
                          <a:solidFill>
                            <a:srgbClr val="E45549"/>
                          </a:solidFill>
                          <a:latin typeface="Courier New"/>
                          <a:cs typeface="Courier New"/>
                        </a:rPr>
                        <a:t>svg</a:t>
                      </a:r>
                      <a:r>
                        <a:rPr sz="1400" spc="-1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8575" marB="0">
                    <a:lnT w="76200" algn="ctr">
                      <a:solidFill>
                        <a:srgbClr val="FFFFFF"/>
                      </a:solidFill>
                    </a:lnT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 bwMode="auto">
          <a:xfrm>
            <a:off x="1721065" y="1879854"/>
            <a:ext cx="570039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5200">
                <a:latin typeface="Arial"/>
                <a:cs typeface="Arial"/>
              </a:rPr>
              <a:t>Accessibility</a:t>
            </a:r>
            <a:r>
              <a:rPr sz="5200" spc="-25">
                <a:latin typeface="Arial"/>
                <a:cs typeface="Arial"/>
              </a:rPr>
              <a:t> </a:t>
            </a:r>
            <a:r>
              <a:rPr sz="5200">
                <a:latin typeface="Arial"/>
                <a:cs typeface="Arial"/>
              </a:rPr>
              <a:t>/</a:t>
            </a:r>
            <a:r>
              <a:rPr sz="5200" spc="-305">
                <a:latin typeface="Arial"/>
                <a:cs typeface="Arial"/>
              </a:rPr>
              <a:t> </a:t>
            </a:r>
            <a:r>
              <a:rPr sz="5200" spc="-75">
                <a:latin typeface="Arial"/>
                <a:cs typeface="Arial"/>
              </a:rPr>
              <a:t>A11Y</a:t>
            </a:r>
            <a:endParaRPr sz="5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 bwMode="auto">
          <a:xfrm>
            <a:off x="2548483" y="2892920"/>
            <a:ext cx="4046853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800">
                <a:solidFill>
                  <a:srgbClr val="595959"/>
                </a:solidFill>
                <a:latin typeface="Arial"/>
                <a:cs typeface="Arial"/>
              </a:rPr>
              <a:t>Доступність</a:t>
            </a:r>
            <a:r>
              <a:rPr sz="2800" spc="-8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800" spc="-10">
                <a:solidFill>
                  <a:srgbClr val="595959"/>
                </a:solidFill>
                <a:latin typeface="Arial"/>
                <a:cs typeface="Arial"/>
              </a:rPr>
              <a:t>інтерфейсів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384725" y="505244"/>
            <a:ext cx="277558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defRPr/>
            </a:pPr>
            <a:r>
              <a:rPr/>
              <a:t>Accessibility</a:t>
            </a:r>
            <a:r>
              <a:rPr spc="60"/>
              <a:t> </a:t>
            </a:r>
            <a:r>
              <a:rPr/>
              <a:t>/</a:t>
            </a:r>
            <a:r>
              <a:rPr spc="-90"/>
              <a:t> </a:t>
            </a:r>
            <a:r>
              <a:rPr spc="-20"/>
              <a:t>A11Y</a:t>
            </a:r>
            <a:endParaRPr/>
          </a:p>
        </p:txBody>
      </p:sp>
      <p:sp>
        <p:nvSpPr>
          <p:cNvPr id="3" name="object 3" descr=""/>
          <p:cNvSpPr txBox="1"/>
          <p:nvPr/>
        </p:nvSpPr>
        <p:spPr bwMode="auto">
          <a:xfrm>
            <a:off x="384725" y="1202638"/>
            <a:ext cx="8340090" cy="3058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0489">
              <a:lnSpc>
                <a:spcPct val="105000"/>
              </a:lnSpc>
              <a:spcBef>
                <a:spcPts val="100"/>
              </a:spcBef>
              <a:defRPr/>
            </a:pPr>
            <a:r>
              <a:rPr sz="1800" b="1">
                <a:solidFill>
                  <a:srgbClr val="595959"/>
                </a:solidFill>
                <a:latin typeface="Arial"/>
                <a:cs typeface="Arial"/>
              </a:rPr>
              <a:t>Accessibility</a:t>
            </a:r>
            <a:r>
              <a:rPr sz="1800" b="1" spc="-6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(</a:t>
            </a:r>
            <a:r>
              <a:rPr sz="1800" b="1">
                <a:solidFill>
                  <a:srgbClr val="595959"/>
                </a:solidFill>
                <a:latin typeface="Arial"/>
                <a:cs typeface="Arial"/>
              </a:rPr>
              <a:t>Доступність</a:t>
            </a:r>
            <a:r>
              <a:rPr sz="1800" b="1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або</a:t>
            </a:r>
            <a:r>
              <a:rPr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>
                <a:solidFill>
                  <a:srgbClr val="595959"/>
                </a:solidFill>
                <a:latin typeface="Arial"/>
                <a:cs typeface="Arial"/>
              </a:rPr>
              <a:t>A11Y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)</a:t>
            </a:r>
            <a:r>
              <a:rPr sz="1800" spc="-6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визначає</a:t>
            </a:r>
            <a:r>
              <a:rPr sz="1800" spc="-7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підходи</a:t>
            </a:r>
            <a:r>
              <a:rPr sz="1800" spc="-6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та</a:t>
            </a:r>
            <a:r>
              <a:rPr sz="1800" spc="-6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практики, спрямовані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на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створення</a:t>
            </a:r>
            <a:r>
              <a:rPr sz="1800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вебсайтів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та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>
                <a:solidFill>
                  <a:srgbClr val="595959"/>
                </a:solidFill>
                <a:latin typeface="Arial"/>
                <a:cs typeface="Arial"/>
              </a:rPr>
              <a:t>веб-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додатків,</a:t>
            </a:r>
            <a:r>
              <a:rPr sz="1800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які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є</a:t>
            </a:r>
            <a:r>
              <a:rPr sz="1800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легкодоступними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>
                <a:solidFill>
                  <a:srgbClr val="595959"/>
                </a:solidFill>
                <a:latin typeface="Arial"/>
                <a:cs typeface="Arial"/>
              </a:rPr>
              <a:t>та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зручними</a:t>
            </a:r>
            <a:r>
              <a:rPr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у</a:t>
            </a:r>
            <a:r>
              <a:rPr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використанні</a:t>
            </a:r>
            <a:r>
              <a:rPr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для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всіх</a:t>
            </a:r>
            <a:r>
              <a:rPr sz="1800" spc="-6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користувачів,</a:t>
            </a:r>
            <a:r>
              <a:rPr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включаючи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осіб</a:t>
            </a:r>
            <a:r>
              <a:rPr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з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різноманітними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формами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обмежень.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5000"/>
              </a:lnSpc>
              <a:spcBef>
                <a:spcPts val="1200"/>
              </a:spcBef>
              <a:defRPr/>
            </a:pP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Ми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прагнемо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до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розробки</a:t>
            </a:r>
            <a:r>
              <a:rPr sz="1800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таких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рішень,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щоб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забезпечити</a:t>
            </a:r>
            <a:r>
              <a:rPr sz="1800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рівний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доступ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>
                <a:solidFill>
                  <a:srgbClr val="595959"/>
                </a:solidFill>
                <a:latin typeface="Arial"/>
                <a:cs typeface="Arial"/>
              </a:rPr>
              <a:t>до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інформації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та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сервісів,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використовуючи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стандарти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та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технології,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>
                <a:solidFill>
                  <a:srgbClr val="595959"/>
                </a:solidFill>
                <a:latin typeface="Arial"/>
                <a:cs typeface="Arial"/>
              </a:rPr>
              <a:t>які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дозволяють</a:t>
            </a:r>
            <a:r>
              <a:rPr sz="1800" spc="-7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людям</a:t>
            </a:r>
            <a:r>
              <a:rPr sz="1800" spc="-7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з</a:t>
            </a:r>
            <a:r>
              <a:rPr sz="1800" spc="-7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обмеженими</a:t>
            </a:r>
            <a:r>
              <a:rPr sz="1800" spc="-7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можливостями</a:t>
            </a:r>
            <a:r>
              <a:rPr sz="1800" spc="-7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користуватися</a:t>
            </a:r>
            <a:r>
              <a:rPr sz="1800" spc="-7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>
                <a:solidFill>
                  <a:srgbClr val="595959"/>
                </a:solidFill>
                <a:latin typeface="Arial"/>
                <a:cs typeface="Arial"/>
              </a:rPr>
              <a:t>веб-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ресурсами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без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бар'єрів.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Це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включає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застосування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>
                <a:solidFill>
                  <a:srgbClr val="595959"/>
                </a:solidFill>
                <a:latin typeface="Arial"/>
                <a:cs typeface="Arial"/>
              </a:rPr>
              <a:t>альтернативних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текстів</a:t>
            </a:r>
            <a:r>
              <a:rPr sz="18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>
                <a:solidFill>
                  <a:srgbClr val="595959"/>
                </a:solidFill>
                <a:latin typeface="Arial"/>
                <a:cs typeface="Arial"/>
              </a:rPr>
              <a:t>для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зображень,</a:t>
            </a:r>
            <a:r>
              <a:rPr sz="1800" spc="-6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підтримку</a:t>
            </a:r>
            <a:r>
              <a:rPr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екранних</a:t>
            </a:r>
            <a:r>
              <a:rPr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читачів,</a:t>
            </a:r>
            <a:r>
              <a:rPr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забезпечення</a:t>
            </a:r>
            <a:r>
              <a:rPr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навігації</a:t>
            </a:r>
            <a:r>
              <a:rPr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за</a:t>
            </a:r>
            <a:r>
              <a:rPr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допомогою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клавіатури</a:t>
            </a:r>
            <a:r>
              <a:rPr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та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створення</a:t>
            </a:r>
            <a:r>
              <a:rPr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адаптивних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макетів.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defRPr/>
            </a:pPr>
            <a:r>
              <a:rPr/>
              <a:t>Види</a:t>
            </a:r>
            <a:r>
              <a:rPr spc="5"/>
              <a:t> </a:t>
            </a:r>
            <a:r>
              <a:rPr spc="-10"/>
              <a:t>обмежень</a:t>
            </a:r>
            <a:endParaRPr/>
          </a:p>
        </p:txBody>
      </p:sp>
      <p:sp>
        <p:nvSpPr>
          <p:cNvPr id="3" name="object 3" descr=""/>
          <p:cNvSpPr txBox="1"/>
          <p:nvPr/>
        </p:nvSpPr>
        <p:spPr bwMode="auto">
          <a:xfrm>
            <a:off x="475246" y="1643072"/>
            <a:ext cx="8144509" cy="1602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128270" indent="-367030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</a:tabLst>
              <a:defRPr/>
            </a:pPr>
            <a:r>
              <a:rPr sz="1800" b="1">
                <a:solidFill>
                  <a:srgbClr val="595959"/>
                </a:solidFill>
                <a:latin typeface="Arial"/>
                <a:cs typeface="Arial"/>
              </a:rPr>
              <a:t>Ситуативні</a:t>
            </a:r>
            <a:r>
              <a:rPr sz="1800" b="1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обмеження</a:t>
            </a:r>
            <a:r>
              <a:rPr sz="1800" spc="-7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виникають</a:t>
            </a:r>
            <a:r>
              <a:rPr sz="1800" spc="-7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у</a:t>
            </a:r>
            <a:r>
              <a:rPr sz="1800" spc="-6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певних</a:t>
            </a:r>
            <a:r>
              <a:rPr sz="1800" spc="-7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обставинах</a:t>
            </a:r>
            <a:r>
              <a:rPr sz="1800" spc="-6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або</a:t>
            </a:r>
            <a:r>
              <a:rPr sz="1800" spc="-7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унікальних ситуаціях.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Font typeface="Arial"/>
              <a:buChar char="●"/>
              <a:tabLst>
                <a:tab pos="379095" algn="l"/>
              </a:tabLst>
              <a:defRPr/>
            </a:pPr>
            <a:r>
              <a:rPr sz="1800" b="1" spc="-10">
                <a:solidFill>
                  <a:srgbClr val="595959"/>
                </a:solidFill>
                <a:latin typeface="Arial"/>
                <a:cs typeface="Arial"/>
              </a:rPr>
              <a:t>Тимчасові</a:t>
            </a:r>
            <a:r>
              <a:rPr sz="1800" b="1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обмеження</a:t>
            </a:r>
            <a:r>
              <a:rPr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з'являються</a:t>
            </a:r>
            <a:r>
              <a:rPr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на</a:t>
            </a:r>
            <a:r>
              <a:rPr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обмежений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часовий</a:t>
            </a:r>
            <a:r>
              <a:rPr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період.</a:t>
            </a:r>
            <a:endParaRPr sz="1800">
              <a:latin typeface="Arial"/>
              <a:cs typeface="Arial"/>
            </a:endParaRPr>
          </a:p>
          <a:p>
            <a:pPr marL="379095" marR="5080" indent="-367030">
              <a:lnSpc>
                <a:spcPct val="114999"/>
              </a:lnSpc>
              <a:buFont typeface="Arial"/>
              <a:buChar char="●"/>
              <a:tabLst>
                <a:tab pos="379095" algn="l"/>
              </a:tabLst>
              <a:defRPr/>
            </a:pPr>
            <a:r>
              <a:rPr sz="1800" b="1">
                <a:solidFill>
                  <a:srgbClr val="595959"/>
                </a:solidFill>
                <a:latin typeface="Arial"/>
                <a:cs typeface="Arial"/>
              </a:rPr>
              <a:t>Постійні</a:t>
            </a:r>
            <a:r>
              <a:rPr sz="1800" b="1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обмеження</a:t>
            </a:r>
            <a:r>
              <a:rPr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є</a:t>
            </a:r>
            <a:r>
              <a:rPr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тривалими</a:t>
            </a:r>
            <a:r>
              <a:rPr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і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включають</a:t>
            </a:r>
            <a:r>
              <a:rPr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в</a:t>
            </a:r>
            <a:r>
              <a:rPr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себе</a:t>
            </a:r>
            <a:r>
              <a:rPr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стани,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як-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от</a:t>
            </a:r>
            <a:r>
              <a:rPr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втрата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слуху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або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обмежена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мобільність.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2196947" y="2266442"/>
            <a:ext cx="4747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3600"/>
              <a:t>Принципи</a:t>
            </a:r>
            <a:r>
              <a:rPr sz="3600" spc="-95"/>
              <a:t> </a:t>
            </a:r>
            <a:r>
              <a:rPr sz="3600" spc="-10"/>
              <a:t>доступності</a:t>
            </a:r>
            <a:endParaRPr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 bwMode="auto">
          <a:xfrm>
            <a:off x="384722" y="1175209"/>
            <a:ext cx="8081009" cy="316992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  <a:defRPr/>
            </a:pPr>
            <a:r>
              <a:rPr sz="1800" b="1">
                <a:solidFill>
                  <a:srgbClr val="595959"/>
                </a:solidFill>
                <a:latin typeface="Arial"/>
                <a:cs typeface="Arial"/>
              </a:rPr>
              <a:t>Принципи</a:t>
            </a:r>
            <a:r>
              <a:rPr sz="1800" b="1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>
                <a:solidFill>
                  <a:srgbClr val="595959"/>
                </a:solidFill>
                <a:latin typeface="Arial"/>
                <a:cs typeface="Arial"/>
              </a:rPr>
              <a:t>доступності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,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визначені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у</a:t>
            </a:r>
            <a:r>
              <a:rPr sz="1800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>
                <a:solidFill>
                  <a:srgbClr val="595959"/>
                </a:solidFill>
                <a:latin typeface="Arial"/>
                <a:cs typeface="Arial"/>
              </a:rPr>
              <a:t>Web</a:t>
            </a:r>
            <a:r>
              <a:rPr sz="1800" b="1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>
                <a:solidFill>
                  <a:srgbClr val="595959"/>
                </a:solidFill>
                <a:latin typeface="Arial"/>
                <a:cs typeface="Arial"/>
              </a:rPr>
              <a:t>Content</a:t>
            </a:r>
            <a:r>
              <a:rPr sz="1800" b="1" spc="-1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>
                <a:solidFill>
                  <a:srgbClr val="595959"/>
                </a:solidFill>
                <a:latin typeface="Arial"/>
                <a:cs typeface="Arial"/>
              </a:rPr>
              <a:t>Accessibility</a:t>
            </a:r>
            <a:r>
              <a:rPr sz="1800" b="1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>
                <a:solidFill>
                  <a:srgbClr val="595959"/>
                </a:solidFill>
                <a:latin typeface="Arial"/>
                <a:cs typeface="Arial"/>
              </a:rPr>
              <a:t>Guidelines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  <a:defRPr/>
            </a:pP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(WCAG,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>
                <a:solidFill>
                  <a:srgbClr val="595959"/>
                </a:solidFill>
                <a:latin typeface="Arial"/>
                <a:cs typeface="Arial"/>
              </a:rPr>
              <a:t>Керівні</a:t>
            </a:r>
            <a:r>
              <a:rPr sz="1800" b="1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>
                <a:solidFill>
                  <a:srgbClr val="595959"/>
                </a:solidFill>
                <a:latin typeface="Arial"/>
                <a:cs typeface="Arial"/>
              </a:rPr>
              <a:t>вказівки</a:t>
            </a:r>
            <a:r>
              <a:rPr sz="1800" b="1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>
                <a:solidFill>
                  <a:srgbClr val="595959"/>
                </a:solidFill>
                <a:latin typeface="Arial"/>
                <a:cs typeface="Arial"/>
              </a:rPr>
              <a:t>щодо</a:t>
            </a:r>
            <a:r>
              <a:rPr sz="1800" b="1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>
                <a:solidFill>
                  <a:srgbClr val="595959"/>
                </a:solidFill>
                <a:latin typeface="Arial"/>
                <a:cs typeface="Arial"/>
              </a:rPr>
              <a:t>доступності</a:t>
            </a:r>
            <a:r>
              <a:rPr sz="1800" b="1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30">
                <a:solidFill>
                  <a:srgbClr val="595959"/>
                </a:solidFill>
                <a:latin typeface="Arial"/>
                <a:cs typeface="Arial"/>
              </a:rPr>
              <a:t>веб-</a:t>
            </a:r>
            <a:r>
              <a:rPr sz="1800" b="1">
                <a:solidFill>
                  <a:srgbClr val="595959"/>
                </a:solidFill>
                <a:latin typeface="Arial"/>
                <a:cs typeface="Arial"/>
              </a:rPr>
              <a:t>контенту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),</a:t>
            </a:r>
            <a:r>
              <a:rPr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включають:</a:t>
            </a:r>
            <a:endParaRPr sz="1800">
              <a:latin typeface="Arial"/>
              <a:cs typeface="Arial"/>
            </a:endParaRPr>
          </a:p>
          <a:p>
            <a:pPr marL="469900" indent="-419734">
              <a:lnSpc>
                <a:spcPct val="100000"/>
              </a:lnSpc>
              <a:spcBef>
                <a:spcPts val="1524"/>
              </a:spcBef>
              <a:buAutoNum type="arabicPeriod"/>
              <a:tabLst>
                <a:tab pos="469900" algn="l"/>
              </a:tabLst>
              <a:defRPr/>
            </a:pP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сприйнятливість</a:t>
            </a:r>
            <a:endParaRPr sz="1800">
              <a:latin typeface="Arial"/>
              <a:cs typeface="Arial"/>
            </a:endParaRPr>
          </a:p>
          <a:p>
            <a:pPr marL="469900" indent="-419734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469900" algn="l"/>
              </a:tabLst>
              <a:defRPr/>
            </a:pP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керованість</a:t>
            </a:r>
            <a:endParaRPr sz="1800">
              <a:latin typeface="Arial"/>
              <a:cs typeface="Arial"/>
            </a:endParaRPr>
          </a:p>
          <a:p>
            <a:pPr marL="469900" indent="-419734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469900" algn="l"/>
              </a:tabLst>
              <a:defRPr/>
            </a:pP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зрозумілість</a:t>
            </a:r>
            <a:endParaRPr sz="1800">
              <a:latin typeface="Arial"/>
              <a:cs typeface="Arial"/>
            </a:endParaRPr>
          </a:p>
          <a:p>
            <a:pPr marL="469900" indent="-419734">
              <a:lnSpc>
                <a:spcPct val="100000"/>
              </a:lnSpc>
              <a:spcBef>
                <a:spcPts val="320"/>
              </a:spcBef>
              <a:buAutoNum type="arabicPeriod"/>
              <a:tabLst>
                <a:tab pos="469900" algn="l"/>
              </a:tabLst>
              <a:defRPr/>
            </a:pP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надійність</a:t>
            </a:r>
            <a:endParaRPr sz="1800">
              <a:latin typeface="Arial"/>
              <a:cs typeface="Arial"/>
            </a:endParaRPr>
          </a:p>
          <a:p>
            <a:pPr marL="12700" marR="64769">
              <a:lnSpc>
                <a:spcPct val="114999"/>
              </a:lnSpc>
              <a:spcBef>
                <a:spcPts val="1200"/>
              </a:spcBef>
              <a:defRPr/>
            </a:pP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Ці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принципи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служать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основою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для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створення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>
                <a:solidFill>
                  <a:srgbClr val="595959"/>
                </a:solidFill>
                <a:latin typeface="Arial"/>
                <a:cs typeface="Arial"/>
              </a:rPr>
              <a:t>веб-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ресурсів,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які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можуть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>
                <a:solidFill>
                  <a:srgbClr val="595959"/>
                </a:solidFill>
                <a:latin typeface="Arial"/>
                <a:cs typeface="Arial"/>
              </a:rPr>
              <a:t>бути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легко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використані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всіма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людьми,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включаючи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осіб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з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обмеженими можливостями.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defRPr/>
            </a:pPr>
            <a:r>
              <a:rPr/>
              <a:t>1. </a:t>
            </a:r>
            <a:r>
              <a:rPr spc="-10"/>
              <a:t>Сприйнятливість</a:t>
            </a:r>
            <a:endParaRPr/>
          </a:p>
        </p:txBody>
      </p:sp>
      <p:sp>
        <p:nvSpPr>
          <p:cNvPr id="3" name="object 3" descr=""/>
          <p:cNvSpPr txBox="1"/>
          <p:nvPr/>
        </p:nvSpPr>
        <p:spPr bwMode="auto">
          <a:xfrm>
            <a:off x="384725" y="1643072"/>
            <a:ext cx="8079740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  <a:defRPr/>
            </a:pPr>
            <a:r>
              <a:rPr sz="1800" b="1" spc="-10">
                <a:solidFill>
                  <a:srgbClr val="595959"/>
                </a:solidFill>
                <a:latin typeface="Arial"/>
                <a:cs typeface="Arial"/>
              </a:rPr>
              <a:t>Сприйнятливість</a:t>
            </a:r>
            <a:r>
              <a:rPr sz="1800" b="1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означає,</a:t>
            </a:r>
            <a:r>
              <a:rPr sz="1800" spc="-6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що</a:t>
            </a:r>
            <a:r>
              <a:rPr sz="1800" spc="-6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користувачі</a:t>
            </a:r>
            <a:r>
              <a:rPr sz="1800" spc="-6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повинні</a:t>
            </a:r>
            <a:r>
              <a:rPr sz="1800" spc="-6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мати</a:t>
            </a:r>
            <a:r>
              <a:rPr sz="1800" spc="-6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можливість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сприймати</a:t>
            </a:r>
            <a:r>
              <a:rPr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інформацію</a:t>
            </a:r>
            <a:r>
              <a:rPr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та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користувацький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інтерфейс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через</a:t>
            </a:r>
            <a:r>
              <a:rPr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свої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засоби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взаємодії,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незалежно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від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того,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чи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використовують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вони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технології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адаптації, як-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от</a:t>
            </a:r>
            <a:r>
              <a:rPr sz="1800" spc="-6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екранні</a:t>
            </a:r>
            <a:r>
              <a:rPr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читачі.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defRPr/>
            </a:pPr>
            <a:r>
              <a:rPr/>
              <a:t>Зміст</a:t>
            </a:r>
            <a:r>
              <a:rPr spc="-5"/>
              <a:t> </a:t>
            </a:r>
            <a:r>
              <a:rPr spc="-10"/>
              <a:t>уроку</a:t>
            </a:r>
            <a:endParaRPr/>
          </a:p>
        </p:txBody>
      </p:sp>
      <p:sp>
        <p:nvSpPr>
          <p:cNvPr id="3" name="object 3" descr=""/>
          <p:cNvSpPr txBox="1">
            <a:spLocks noGrp="1"/>
          </p:cNvSpPr>
          <p:nvPr>
            <p:ph sz="half" idx="2"/>
          </p:nvPr>
        </p:nvSpPr>
        <p:spPr bwMode="auto"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487680" indent="-376555">
              <a:lnSpc>
                <a:spcPct val="100000"/>
              </a:lnSpc>
              <a:spcBef>
                <a:spcPts val="350"/>
              </a:spcBef>
              <a:buClr>
                <a:srgbClr val="595959"/>
              </a:buClr>
              <a:buAutoNum type="arabicPeriod"/>
              <a:tabLst>
                <a:tab pos="487680" algn="l"/>
              </a:tabLst>
              <a:defRPr/>
            </a:pPr>
            <a:r>
              <a:rPr/>
              <a:t>SVG</a:t>
            </a:r>
            <a:r>
              <a:rPr spc="-40"/>
              <a:t> </a:t>
            </a:r>
            <a:r>
              <a:rPr/>
              <a:t>(Scalable</a:t>
            </a:r>
            <a:r>
              <a:rPr spc="-40"/>
              <a:t> </a:t>
            </a:r>
            <a:r>
              <a:rPr spc="-10"/>
              <a:t>Vector</a:t>
            </a:r>
            <a:r>
              <a:rPr spc="-35"/>
              <a:t> </a:t>
            </a:r>
            <a:r>
              <a:rPr spc="-10"/>
              <a:t>Graphics)</a:t>
            </a:r>
            <a:endParaRPr/>
          </a:p>
          <a:p>
            <a:pPr marL="487680" indent="-376555">
              <a:lnSpc>
                <a:spcPct val="100000"/>
              </a:lnSpc>
              <a:spcBef>
                <a:spcPts val="254"/>
              </a:spcBef>
              <a:buClr>
                <a:srgbClr val="595959"/>
              </a:buClr>
              <a:buAutoNum type="arabicPeriod"/>
              <a:tabLst>
                <a:tab pos="487680" algn="l"/>
              </a:tabLst>
              <a:defRPr/>
            </a:pPr>
            <a:r>
              <a:rPr/>
              <a:t>Елементи</a:t>
            </a:r>
            <a:r>
              <a:rPr spc="-40"/>
              <a:t> </a:t>
            </a:r>
            <a:r>
              <a:rPr/>
              <a:t>для</a:t>
            </a:r>
            <a:r>
              <a:rPr spc="-35"/>
              <a:t> </a:t>
            </a:r>
            <a:r>
              <a:rPr/>
              <a:t>створення</a:t>
            </a:r>
            <a:r>
              <a:rPr spc="-35"/>
              <a:t> </a:t>
            </a:r>
            <a:r>
              <a:rPr spc="-20"/>
              <a:t>фігур</a:t>
            </a:r>
            <a:endParaRPr/>
          </a:p>
          <a:p>
            <a:pPr marL="487680" indent="-376555">
              <a:lnSpc>
                <a:spcPct val="100000"/>
              </a:lnSpc>
              <a:spcBef>
                <a:spcPts val="250"/>
              </a:spcBef>
              <a:buClr>
                <a:srgbClr val="595959"/>
              </a:buClr>
              <a:buAutoNum type="arabicPeriod"/>
              <a:tabLst>
                <a:tab pos="487680" algn="l"/>
              </a:tabLst>
              <a:defRPr/>
            </a:pPr>
            <a:r>
              <a:rPr spc="-10"/>
              <a:t>Методи</a:t>
            </a:r>
            <a:r>
              <a:rPr spc="-40"/>
              <a:t> </a:t>
            </a:r>
            <a:r>
              <a:rPr/>
              <a:t>стилізації</a:t>
            </a:r>
            <a:r>
              <a:rPr spc="-40"/>
              <a:t> </a:t>
            </a:r>
            <a:r>
              <a:rPr spc="-25"/>
              <a:t>SVG</a:t>
            </a:r>
            <a:endParaRPr/>
          </a:p>
          <a:p>
            <a:pPr marL="487680" indent="-376555">
              <a:lnSpc>
                <a:spcPct val="100000"/>
              </a:lnSpc>
              <a:spcBef>
                <a:spcPts val="250"/>
              </a:spcBef>
              <a:buClr>
                <a:srgbClr val="595959"/>
              </a:buClr>
              <a:buAutoNum type="arabicPeriod"/>
              <a:tabLst>
                <a:tab pos="487680" algn="l"/>
              </a:tabLst>
              <a:defRPr/>
            </a:pPr>
            <a:r>
              <a:rPr/>
              <a:t>Способи</a:t>
            </a:r>
            <a:r>
              <a:rPr spc="-35"/>
              <a:t> </a:t>
            </a:r>
            <a:r>
              <a:rPr/>
              <a:t>вставки</a:t>
            </a:r>
            <a:r>
              <a:rPr spc="-35"/>
              <a:t> </a:t>
            </a:r>
            <a:r>
              <a:rPr/>
              <a:t>SVG</a:t>
            </a:r>
            <a:r>
              <a:rPr spc="-35"/>
              <a:t> </a:t>
            </a:r>
            <a:r>
              <a:rPr/>
              <a:t>в</a:t>
            </a:r>
            <a:r>
              <a:rPr spc="-30"/>
              <a:t> </a:t>
            </a:r>
            <a:r>
              <a:rPr/>
              <a:t>HTML</a:t>
            </a:r>
            <a:r>
              <a:rPr spc="-80"/>
              <a:t> </a:t>
            </a:r>
            <a:r>
              <a:rPr/>
              <a:t>та</a:t>
            </a:r>
            <a:r>
              <a:rPr spc="-35"/>
              <a:t> </a:t>
            </a:r>
            <a:r>
              <a:rPr spc="-25"/>
              <a:t>CSS</a:t>
            </a:r>
            <a:endParaRPr/>
          </a:p>
          <a:p>
            <a:pPr marL="487680" indent="-376555">
              <a:lnSpc>
                <a:spcPct val="100000"/>
              </a:lnSpc>
              <a:spcBef>
                <a:spcPts val="254"/>
              </a:spcBef>
              <a:buClr>
                <a:srgbClr val="595959"/>
              </a:buClr>
              <a:buAutoNum type="arabicPeriod"/>
              <a:tabLst>
                <a:tab pos="487680" algn="l"/>
              </a:tabLst>
              <a:defRPr/>
            </a:pPr>
            <a:r>
              <a:rPr spc="-10"/>
              <a:t>Повторне</a:t>
            </a:r>
            <a:r>
              <a:rPr spc="-50"/>
              <a:t> </a:t>
            </a:r>
            <a:r>
              <a:rPr/>
              <a:t>використання</a:t>
            </a:r>
            <a:r>
              <a:rPr spc="-50"/>
              <a:t> </a:t>
            </a:r>
            <a:r>
              <a:rPr spc="-10"/>
              <a:t>зображень</a:t>
            </a:r>
            <a:endParaRPr/>
          </a:p>
          <a:p>
            <a:pPr marL="487680" indent="-376555">
              <a:lnSpc>
                <a:spcPct val="100000"/>
              </a:lnSpc>
              <a:spcBef>
                <a:spcPts val="250"/>
              </a:spcBef>
              <a:buClr>
                <a:srgbClr val="595959"/>
              </a:buClr>
              <a:buAutoNum type="arabicPeriod"/>
              <a:tabLst>
                <a:tab pos="487680" algn="l"/>
              </a:tabLst>
              <a:defRPr/>
            </a:pPr>
            <a:r>
              <a:rPr/>
              <a:t>SVG</a:t>
            </a:r>
            <a:r>
              <a:rPr spc="-35"/>
              <a:t> </a:t>
            </a:r>
            <a:r>
              <a:rPr spc="-10"/>
              <a:t>спрайти</a:t>
            </a:r>
            <a:endParaRPr/>
          </a:p>
          <a:p>
            <a:pPr marL="487680" indent="-376555">
              <a:lnSpc>
                <a:spcPct val="100000"/>
              </a:lnSpc>
              <a:spcBef>
                <a:spcPts val="254"/>
              </a:spcBef>
              <a:buClr>
                <a:srgbClr val="595959"/>
              </a:buClr>
              <a:buAutoNum type="arabicPeriod"/>
              <a:tabLst>
                <a:tab pos="487680" algn="l"/>
              </a:tabLst>
              <a:defRPr/>
            </a:pPr>
            <a:r>
              <a:rPr/>
              <a:t>Accessibility</a:t>
            </a:r>
            <a:r>
              <a:rPr spc="-20"/>
              <a:t> </a:t>
            </a:r>
            <a:r>
              <a:rPr/>
              <a:t>/</a:t>
            </a:r>
            <a:r>
              <a:rPr spc="-85"/>
              <a:t> </a:t>
            </a:r>
            <a:r>
              <a:rPr spc="-20"/>
              <a:t>A11Y</a:t>
            </a:r>
            <a:endParaRPr/>
          </a:p>
          <a:p>
            <a:pPr marL="487680" indent="-376555">
              <a:lnSpc>
                <a:spcPct val="100000"/>
              </a:lnSpc>
              <a:spcBef>
                <a:spcPts val="250"/>
              </a:spcBef>
              <a:buClr>
                <a:srgbClr val="595959"/>
              </a:buClr>
              <a:buAutoNum type="arabicPeriod"/>
              <a:tabLst>
                <a:tab pos="487680" algn="l"/>
              </a:tabLst>
              <a:defRPr/>
            </a:pPr>
            <a:r>
              <a:rPr/>
              <a:t>Види</a:t>
            </a:r>
            <a:r>
              <a:rPr spc="-45"/>
              <a:t> </a:t>
            </a:r>
            <a:r>
              <a:rPr spc="-10"/>
              <a:t>обмежень</a:t>
            </a:r>
            <a:endParaRPr/>
          </a:p>
          <a:p>
            <a:pPr marL="487680" indent="-376555">
              <a:lnSpc>
                <a:spcPct val="100000"/>
              </a:lnSpc>
              <a:spcBef>
                <a:spcPts val="250"/>
              </a:spcBef>
              <a:buClr>
                <a:srgbClr val="595959"/>
              </a:buClr>
              <a:buAutoNum type="arabicPeriod"/>
              <a:tabLst>
                <a:tab pos="487680" algn="l"/>
              </a:tabLst>
              <a:defRPr/>
            </a:pPr>
            <a:r>
              <a:rPr/>
              <a:t>Принципи</a:t>
            </a:r>
            <a:r>
              <a:rPr spc="-80"/>
              <a:t> </a:t>
            </a:r>
            <a:r>
              <a:rPr spc="-10"/>
              <a:t>доступності</a:t>
            </a:r>
            <a:endParaRPr/>
          </a:p>
          <a:p>
            <a:pPr marL="487680" indent="-474980">
              <a:lnSpc>
                <a:spcPct val="100000"/>
              </a:lnSpc>
              <a:spcBef>
                <a:spcPts val="254"/>
              </a:spcBef>
              <a:buClr>
                <a:srgbClr val="595959"/>
              </a:buClr>
              <a:buAutoNum type="arabicPeriod"/>
              <a:tabLst>
                <a:tab pos="487680" algn="l"/>
              </a:tabLst>
              <a:defRPr/>
            </a:pPr>
            <a:r>
              <a:rPr/>
              <a:t>Як</a:t>
            </a:r>
            <a:r>
              <a:rPr spc="-30"/>
              <a:t> </a:t>
            </a:r>
            <a:r>
              <a:rPr/>
              <a:t>писати</a:t>
            </a:r>
            <a:r>
              <a:rPr spc="-30"/>
              <a:t> </a:t>
            </a:r>
            <a:r>
              <a:rPr/>
              <a:t>frontend</a:t>
            </a:r>
            <a:r>
              <a:rPr spc="-30"/>
              <a:t> </a:t>
            </a:r>
            <a:r>
              <a:rPr/>
              <a:t>з</a:t>
            </a:r>
            <a:r>
              <a:rPr spc="-30"/>
              <a:t> </a:t>
            </a:r>
            <a:r>
              <a:rPr spc="-10"/>
              <a:t>accessibility</a:t>
            </a:r>
            <a:endParaRPr/>
          </a:p>
          <a:p>
            <a:pPr marL="487680" indent="-462280">
              <a:lnSpc>
                <a:spcPct val="100000"/>
              </a:lnSpc>
              <a:spcBef>
                <a:spcPts val="250"/>
              </a:spcBef>
              <a:buClr>
                <a:srgbClr val="595959"/>
              </a:buClr>
              <a:buAutoNum type="arabicPeriod"/>
              <a:tabLst>
                <a:tab pos="487680" algn="l"/>
              </a:tabLst>
              <a:defRPr/>
            </a:pPr>
            <a:r>
              <a:rPr/>
              <a:t>Best</a:t>
            </a:r>
            <a:r>
              <a:rPr spc="-20"/>
              <a:t> </a:t>
            </a:r>
            <a:r>
              <a:rPr spc="-10"/>
              <a:t>Practices</a:t>
            </a:r>
            <a:endParaRPr/>
          </a:p>
        </p:txBody>
      </p:sp>
      <p:sp>
        <p:nvSpPr>
          <p:cNvPr id="4" name="object 4" descr=""/>
          <p:cNvSpPr txBox="1"/>
          <p:nvPr/>
        </p:nvSpPr>
        <p:spPr bwMode="auto">
          <a:xfrm>
            <a:off x="4886998" y="1186383"/>
            <a:ext cx="3424553" cy="223393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487680" indent="-474980">
              <a:lnSpc>
                <a:spcPct val="100000"/>
              </a:lnSpc>
              <a:spcBef>
                <a:spcPts val="350"/>
              </a:spcBef>
              <a:buClr>
                <a:srgbClr val="595959"/>
              </a:buClr>
              <a:buAutoNum type="arabicPeriod" startAt="12"/>
              <a:tabLst>
                <a:tab pos="487680" algn="l"/>
              </a:tabLst>
              <a:defRPr/>
            </a:pPr>
            <a:r>
              <a:rPr sz="1400" u="sng" spc="-30">
                <a:solidFill>
                  <a:srgbClr val="0096A6"/>
                </a:solidFill>
                <a:latin typeface="Arial"/>
                <a:cs typeface="Arial"/>
              </a:rPr>
              <a:t>WAI-</a:t>
            </a:r>
            <a:r>
              <a:rPr sz="1400" u="sng" spc="-20">
                <a:solidFill>
                  <a:srgbClr val="0096A6"/>
                </a:solidFill>
                <a:latin typeface="Arial"/>
                <a:cs typeface="Arial"/>
              </a:rPr>
              <a:t>ARIA</a:t>
            </a:r>
            <a:endParaRPr sz="1400">
              <a:latin typeface="Arial"/>
              <a:cs typeface="Arial"/>
            </a:endParaRPr>
          </a:p>
          <a:p>
            <a:pPr marL="487680" indent="-474980">
              <a:lnSpc>
                <a:spcPct val="100000"/>
              </a:lnSpc>
              <a:spcBef>
                <a:spcPts val="254"/>
              </a:spcBef>
              <a:buClr>
                <a:srgbClr val="595959"/>
              </a:buClr>
              <a:buAutoNum type="arabicPeriod" startAt="12"/>
              <a:tabLst>
                <a:tab pos="487680" algn="l"/>
              </a:tabLst>
              <a:defRPr/>
            </a:pPr>
            <a:r>
              <a:rPr sz="1400" u="sng" spc="-10">
                <a:solidFill>
                  <a:srgbClr val="0096A6"/>
                </a:solidFill>
                <a:latin typeface="Arial"/>
                <a:cs typeface="Arial"/>
              </a:rPr>
              <a:t>Ролі</a:t>
            </a:r>
            <a:r>
              <a:rPr sz="1400" u="sng" spc="-80">
                <a:solidFill>
                  <a:srgbClr val="0096A6"/>
                </a:solidFill>
                <a:latin typeface="Arial"/>
                <a:cs typeface="Arial"/>
              </a:rPr>
              <a:t> </a:t>
            </a:r>
            <a:r>
              <a:rPr sz="1400" u="sng" spc="-10">
                <a:solidFill>
                  <a:srgbClr val="0096A6"/>
                </a:solidFill>
                <a:latin typeface="Arial"/>
                <a:cs typeface="Arial"/>
              </a:rPr>
              <a:t>елементів</a:t>
            </a:r>
            <a:endParaRPr sz="1400">
              <a:latin typeface="Arial"/>
              <a:cs typeface="Arial"/>
            </a:endParaRPr>
          </a:p>
          <a:p>
            <a:pPr marL="487680" indent="-474980">
              <a:lnSpc>
                <a:spcPct val="100000"/>
              </a:lnSpc>
              <a:spcBef>
                <a:spcPts val="250"/>
              </a:spcBef>
              <a:buClr>
                <a:srgbClr val="595959"/>
              </a:buClr>
              <a:buAutoNum type="arabicPeriod" startAt="12"/>
              <a:tabLst>
                <a:tab pos="487680" algn="l"/>
              </a:tabLst>
              <a:defRPr/>
            </a:pPr>
            <a:r>
              <a:rPr sz="1400" u="sng">
                <a:solidFill>
                  <a:srgbClr val="0096A6"/>
                </a:solidFill>
                <a:latin typeface="Arial"/>
                <a:cs typeface="Arial"/>
              </a:rPr>
              <a:t>Стани</a:t>
            </a:r>
            <a:r>
              <a:rPr sz="1400" u="sng" spc="-35">
                <a:solidFill>
                  <a:srgbClr val="0096A6"/>
                </a:solidFill>
                <a:latin typeface="Arial"/>
                <a:cs typeface="Arial"/>
              </a:rPr>
              <a:t> </a:t>
            </a:r>
            <a:r>
              <a:rPr sz="1400" u="sng" spc="-10">
                <a:solidFill>
                  <a:srgbClr val="0096A6"/>
                </a:solidFill>
                <a:latin typeface="Arial"/>
                <a:cs typeface="Arial"/>
              </a:rPr>
              <a:t>елементів</a:t>
            </a:r>
            <a:endParaRPr sz="1400">
              <a:latin typeface="Arial"/>
              <a:cs typeface="Arial"/>
            </a:endParaRPr>
          </a:p>
          <a:p>
            <a:pPr marL="488315" marR="5080" indent="-476250">
              <a:lnSpc>
                <a:spcPct val="114999"/>
              </a:lnSpc>
              <a:buClr>
                <a:srgbClr val="595959"/>
              </a:buClr>
              <a:buAutoNum type="arabicPeriod" startAt="12"/>
              <a:tabLst>
                <a:tab pos="488315" algn="l"/>
              </a:tabLst>
              <a:defRPr/>
            </a:pPr>
            <a:r>
              <a:rPr sz="1400" u="sng">
                <a:solidFill>
                  <a:srgbClr val="0096A6"/>
                </a:solidFill>
                <a:latin typeface="Arial"/>
                <a:cs typeface="Arial"/>
              </a:rPr>
              <a:t>Critical</a:t>
            </a:r>
            <a:r>
              <a:rPr sz="1400" u="sng" spc="-40">
                <a:solidFill>
                  <a:srgbClr val="0096A6"/>
                </a:solidFill>
                <a:latin typeface="Arial"/>
                <a:cs typeface="Arial"/>
              </a:rPr>
              <a:t> </a:t>
            </a:r>
            <a:r>
              <a:rPr sz="1400" u="sng">
                <a:solidFill>
                  <a:srgbClr val="0096A6"/>
                </a:solidFill>
                <a:latin typeface="Arial"/>
                <a:cs typeface="Arial"/>
              </a:rPr>
              <a:t>/</a:t>
            </a:r>
            <a:r>
              <a:rPr sz="1400" u="sng" spc="-35">
                <a:solidFill>
                  <a:srgbClr val="0096A6"/>
                </a:solidFill>
                <a:latin typeface="Arial"/>
                <a:cs typeface="Arial"/>
              </a:rPr>
              <a:t> </a:t>
            </a:r>
            <a:r>
              <a:rPr sz="1400" u="sng">
                <a:solidFill>
                  <a:srgbClr val="0096A6"/>
                </a:solidFill>
                <a:latin typeface="Arial"/>
                <a:cs typeface="Arial"/>
              </a:rPr>
              <a:t>Progressive</a:t>
            </a:r>
            <a:r>
              <a:rPr sz="1400" u="sng" spc="-35">
                <a:solidFill>
                  <a:srgbClr val="0096A6"/>
                </a:solidFill>
                <a:latin typeface="Arial"/>
                <a:cs typeface="Arial"/>
              </a:rPr>
              <a:t> </a:t>
            </a:r>
            <a:r>
              <a:rPr sz="1400" u="sng">
                <a:solidFill>
                  <a:srgbClr val="0096A6"/>
                </a:solidFill>
                <a:latin typeface="Arial"/>
                <a:cs typeface="Arial"/>
              </a:rPr>
              <a:t>CSS.</a:t>
            </a:r>
            <a:r>
              <a:rPr sz="1400" u="sng" spc="-35">
                <a:solidFill>
                  <a:srgbClr val="0096A6"/>
                </a:solidFill>
                <a:latin typeface="Arial"/>
                <a:cs typeface="Arial"/>
              </a:rPr>
              <a:t> </a:t>
            </a:r>
            <a:r>
              <a:rPr sz="1400" u="sng" spc="-10">
                <a:solidFill>
                  <a:srgbClr val="0096A6"/>
                </a:solidFill>
                <a:latin typeface="Arial"/>
                <a:cs typeface="Arial"/>
              </a:rPr>
              <a:t>DevTools.</a:t>
            </a:r>
            <a:r>
              <a:rPr sz="1400" spc="-10">
                <a:solidFill>
                  <a:srgbClr val="0096A6"/>
                </a:solidFill>
                <a:latin typeface="Arial"/>
                <a:cs typeface="Arial"/>
              </a:rPr>
              <a:t> </a:t>
            </a:r>
            <a:r>
              <a:rPr sz="1400" u="sng">
                <a:solidFill>
                  <a:srgbClr val="0096A6"/>
                </a:solidFill>
                <a:latin typeface="Arial"/>
                <a:cs typeface="Arial"/>
              </a:rPr>
              <a:t>Project</a:t>
            </a:r>
            <a:r>
              <a:rPr sz="1400" u="sng" spc="-20">
                <a:solidFill>
                  <a:srgbClr val="0096A6"/>
                </a:solidFill>
                <a:latin typeface="Arial"/>
                <a:cs typeface="Arial"/>
              </a:rPr>
              <a:t> </a:t>
            </a:r>
            <a:r>
              <a:rPr sz="1400" u="sng" spc="-10">
                <a:solidFill>
                  <a:srgbClr val="0096A6"/>
                </a:solidFill>
                <a:latin typeface="Arial"/>
                <a:cs typeface="Arial"/>
              </a:rPr>
              <a:t>optimization</a:t>
            </a:r>
            <a:endParaRPr sz="1400">
              <a:latin typeface="Arial"/>
              <a:cs typeface="Arial"/>
            </a:endParaRPr>
          </a:p>
          <a:p>
            <a:pPr marL="487680" indent="-474980">
              <a:lnSpc>
                <a:spcPct val="100000"/>
              </a:lnSpc>
              <a:spcBef>
                <a:spcPts val="250"/>
              </a:spcBef>
              <a:buClr>
                <a:srgbClr val="595959"/>
              </a:buClr>
              <a:buAutoNum type="arabicPeriod" startAt="12"/>
              <a:tabLst>
                <a:tab pos="487680" algn="l"/>
              </a:tabLst>
              <a:defRPr/>
            </a:pPr>
            <a:r>
              <a:rPr sz="1400" u="sng">
                <a:solidFill>
                  <a:srgbClr val="0096A6"/>
                </a:solidFill>
                <a:latin typeface="Arial"/>
                <a:cs typeface="Arial"/>
              </a:rPr>
              <a:t>Critical</a:t>
            </a:r>
            <a:r>
              <a:rPr sz="1400" u="sng" spc="-30">
                <a:solidFill>
                  <a:srgbClr val="0096A6"/>
                </a:solidFill>
                <a:latin typeface="Arial"/>
                <a:cs typeface="Arial"/>
              </a:rPr>
              <a:t> </a:t>
            </a:r>
            <a:r>
              <a:rPr sz="1400" u="sng" spc="-25">
                <a:solidFill>
                  <a:srgbClr val="0096A6"/>
                </a:solidFill>
                <a:latin typeface="Arial"/>
                <a:cs typeface="Arial"/>
              </a:rPr>
              <a:t>CSS</a:t>
            </a:r>
            <a:endParaRPr sz="1400">
              <a:latin typeface="Arial"/>
              <a:cs typeface="Arial"/>
            </a:endParaRPr>
          </a:p>
          <a:p>
            <a:pPr marL="487680" indent="-474980">
              <a:lnSpc>
                <a:spcPct val="100000"/>
              </a:lnSpc>
              <a:spcBef>
                <a:spcPts val="254"/>
              </a:spcBef>
              <a:buClr>
                <a:srgbClr val="595959"/>
              </a:buClr>
              <a:buAutoNum type="arabicPeriod" startAt="12"/>
              <a:tabLst>
                <a:tab pos="487680" algn="l"/>
              </a:tabLst>
              <a:defRPr/>
            </a:pPr>
            <a:r>
              <a:rPr sz="1400" u="sng">
                <a:solidFill>
                  <a:srgbClr val="0096A6"/>
                </a:solidFill>
                <a:latin typeface="Arial"/>
                <a:cs typeface="Arial"/>
              </a:rPr>
              <a:t>Progressive</a:t>
            </a:r>
            <a:r>
              <a:rPr sz="1400" u="sng" spc="-65">
                <a:solidFill>
                  <a:srgbClr val="0096A6"/>
                </a:solidFill>
                <a:latin typeface="Arial"/>
                <a:cs typeface="Arial"/>
              </a:rPr>
              <a:t> </a:t>
            </a:r>
            <a:r>
              <a:rPr sz="1400" u="sng" spc="-25">
                <a:solidFill>
                  <a:srgbClr val="0096A6"/>
                </a:solidFill>
                <a:latin typeface="Arial"/>
                <a:cs typeface="Arial"/>
              </a:rPr>
              <a:t>CSS</a:t>
            </a:r>
            <a:endParaRPr sz="1400">
              <a:latin typeface="Arial"/>
              <a:cs typeface="Arial"/>
            </a:endParaRPr>
          </a:p>
          <a:p>
            <a:pPr marL="488315" marR="90805" indent="-476250">
              <a:lnSpc>
                <a:spcPct val="114999"/>
              </a:lnSpc>
              <a:buClr>
                <a:srgbClr val="595959"/>
              </a:buClr>
              <a:buAutoNum type="arabicPeriod" startAt="12"/>
              <a:tabLst>
                <a:tab pos="488315" algn="l"/>
              </a:tabLst>
              <a:defRPr/>
            </a:pPr>
            <a:r>
              <a:rPr sz="1400" u="sng">
                <a:solidFill>
                  <a:srgbClr val="0096A6"/>
                </a:solidFill>
                <a:latin typeface="Arial"/>
                <a:cs typeface="Arial"/>
              </a:rPr>
              <a:t>Оптимізація</a:t>
            </a:r>
            <a:r>
              <a:rPr sz="1400" u="sng" spc="-50">
                <a:solidFill>
                  <a:srgbClr val="0096A6"/>
                </a:solidFill>
                <a:latin typeface="Arial"/>
                <a:cs typeface="Arial"/>
              </a:rPr>
              <a:t> </a:t>
            </a:r>
            <a:r>
              <a:rPr sz="1400" u="sng">
                <a:solidFill>
                  <a:srgbClr val="0096A6"/>
                </a:solidFill>
                <a:latin typeface="Arial"/>
                <a:cs typeface="Arial"/>
              </a:rPr>
              <a:t>шаблона</a:t>
            </a:r>
            <a:r>
              <a:rPr sz="1400" u="sng" spc="-50">
                <a:solidFill>
                  <a:srgbClr val="0096A6"/>
                </a:solidFill>
                <a:latin typeface="Arial"/>
                <a:cs typeface="Arial"/>
              </a:rPr>
              <a:t> </a:t>
            </a:r>
            <a:r>
              <a:rPr sz="1400" u="sng">
                <a:solidFill>
                  <a:srgbClr val="0096A6"/>
                </a:solidFill>
                <a:latin typeface="Arial"/>
                <a:cs typeface="Arial"/>
              </a:rPr>
              <a:t>(HTML,</a:t>
            </a:r>
            <a:r>
              <a:rPr sz="1400" u="sng" spc="-45">
                <a:solidFill>
                  <a:srgbClr val="0096A6"/>
                </a:solidFill>
                <a:latin typeface="Arial"/>
                <a:cs typeface="Arial"/>
              </a:rPr>
              <a:t> </a:t>
            </a:r>
            <a:r>
              <a:rPr sz="1400" u="sng" spc="-25">
                <a:solidFill>
                  <a:srgbClr val="0096A6"/>
                </a:solidFill>
                <a:latin typeface="Arial"/>
                <a:cs typeface="Arial"/>
              </a:rPr>
              <a:t>CSS</a:t>
            </a:r>
            <a:r>
              <a:rPr sz="1400" spc="-25">
                <a:solidFill>
                  <a:srgbClr val="0096A6"/>
                </a:solidFill>
                <a:latin typeface="Arial"/>
                <a:cs typeface="Arial"/>
              </a:rPr>
              <a:t> </a:t>
            </a:r>
            <a:r>
              <a:rPr sz="1400" u="sng">
                <a:solidFill>
                  <a:srgbClr val="0096A6"/>
                </a:solidFill>
                <a:latin typeface="Arial"/>
                <a:cs typeface="Arial"/>
              </a:rPr>
              <a:t>project</a:t>
            </a:r>
            <a:r>
              <a:rPr sz="1400" u="sng" spc="-15">
                <a:solidFill>
                  <a:srgbClr val="0096A6"/>
                </a:solidFill>
                <a:latin typeface="Arial"/>
                <a:cs typeface="Arial"/>
              </a:rPr>
              <a:t> </a:t>
            </a:r>
            <a:r>
              <a:rPr sz="1400" u="sng" spc="-10">
                <a:solidFill>
                  <a:srgbClr val="0096A6"/>
                </a:solidFill>
                <a:latin typeface="Arial"/>
                <a:cs typeface="Arial"/>
              </a:rPr>
              <a:t>optimization)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 bwMode="auto">
          <a:xfrm>
            <a:off x="384725" y="1216354"/>
            <a:ext cx="8328025" cy="2486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 lvl="1" indent="-44323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55930" algn="l"/>
              </a:tabLst>
              <a:defRPr/>
            </a:pPr>
            <a:r>
              <a:rPr sz="1800" b="1" spc="-10">
                <a:latin typeface="Arial"/>
                <a:cs typeface="Arial"/>
              </a:rPr>
              <a:t>Контрастність</a:t>
            </a:r>
            <a:endParaRPr sz="1800">
              <a:latin typeface="Arial"/>
              <a:cs typeface="Arial"/>
            </a:endParaRPr>
          </a:p>
          <a:p>
            <a:pPr marL="12700" marR="297815">
              <a:lnSpc>
                <a:spcPct val="114999"/>
              </a:lnSpc>
              <a:spcBef>
                <a:spcPts val="1200"/>
              </a:spcBef>
              <a:defRPr/>
            </a:pP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Текст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із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низьким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контрастом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до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фону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важче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розбирати,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а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в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разі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виникнення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обмежень</a:t>
            </a:r>
            <a:r>
              <a:rPr sz="1800" spc="-7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такий</a:t>
            </a:r>
            <a:r>
              <a:rPr sz="1800" spc="-7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текст</a:t>
            </a:r>
            <a:r>
              <a:rPr sz="1800" spc="-7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може</a:t>
            </a:r>
            <a:r>
              <a:rPr sz="1800" spc="-7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стати</a:t>
            </a:r>
            <a:r>
              <a:rPr sz="1800" spc="-7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зовсім</a:t>
            </a:r>
            <a:r>
              <a:rPr sz="1800" spc="-7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нечитабельним.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defRPr/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65"/>
              </a:spcBef>
              <a:defRPr/>
            </a:pPr>
            <a:endParaRPr sz="1800">
              <a:latin typeface="Arial"/>
              <a:cs typeface="Arial"/>
            </a:endParaRPr>
          </a:p>
          <a:p>
            <a:pPr marL="455930" lvl="1" indent="-443230">
              <a:lnSpc>
                <a:spcPct val="100000"/>
              </a:lnSpc>
              <a:buAutoNum type="arabicPeriod" startAt="2"/>
              <a:tabLst>
                <a:tab pos="455930" algn="l"/>
              </a:tabLst>
              <a:defRPr/>
            </a:pPr>
            <a:r>
              <a:rPr sz="1800" b="1" spc="-10">
                <a:latin typeface="Arial"/>
                <a:cs typeface="Arial"/>
              </a:rPr>
              <a:t>Колір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24"/>
              </a:spcBef>
              <a:defRPr/>
            </a:pP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Колір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не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повинен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слугувати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основним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джерелом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інформації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для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користувачів.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 bwMode="auto">
          <a:xfrm>
            <a:off x="384725" y="614451"/>
            <a:ext cx="6493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Доповнюйте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зворотний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зв'язок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контрола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іконками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і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текстом...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/>
          <a:stretch/>
        </p:blipFill>
        <p:spPr bwMode="auto">
          <a:xfrm>
            <a:off x="381299" y="1345704"/>
            <a:ext cx="3962396" cy="146684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/>
          <a:stretch/>
        </p:blipFill>
        <p:spPr bwMode="auto">
          <a:xfrm>
            <a:off x="3082328" y="3183350"/>
            <a:ext cx="5486399" cy="13715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defRPr/>
            </a:pPr>
            <a:r>
              <a:rPr/>
              <a:t>2. </a:t>
            </a:r>
            <a:r>
              <a:rPr spc="-10"/>
              <a:t>Керованість</a:t>
            </a:r>
            <a:endParaRPr/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 bwMode="auto">
          <a:prstGeom prst="rect">
            <a:avLst/>
          </a:prstGeom>
        </p:spPr>
        <p:txBody>
          <a:bodyPr vert="horz" wrap="square" lIns="0" tIns="439417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  <a:defRPr/>
            </a:pPr>
            <a:r>
              <a:rPr b="1">
                <a:latin typeface="Arial"/>
                <a:cs typeface="Arial"/>
              </a:rPr>
              <a:t>Керованість</a:t>
            </a:r>
            <a:r>
              <a:rPr b="1" spc="-75">
                <a:latin typeface="Arial"/>
                <a:cs typeface="Arial"/>
              </a:rPr>
              <a:t> </a:t>
            </a:r>
            <a:r>
              <a:rPr/>
              <a:t>гарантує,</a:t>
            </a:r>
            <a:r>
              <a:rPr spc="-85"/>
              <a:t> </a:t>
            </a:r>
            <a:r>
              <a:rPr/>
              <a:t>що</a:t>
            </a:r>
            <a:r>
              <a:rPr spc="-85"/>
              <a:t> </a:t>
            </a:r>
            <a:r>
              <a:rPr/>
              <a:t>користувачі</a:t>
            </a:r>
            <a:r>
              <a:rPr spc="-80"/>
              <a:t> </a:t>
            </a:r>
            <a:r>
              <a:rPr/>
              <a:t>можуть</a:t>
            </a:r>
            <a:r>
              <a:rPr spc="-85"/>
              <a:t> </a:t>
            </a:r>
            <a:r>
              <a:rPr/>
              <a:t>керувати</a:t>
            </a:r>
            <a:r>
              <a:rPr spc="-80"/>
              <a:t> </a:t>
            </a:r>
            <a:r>
              <a:rPr spc="-10"/>
              <a:t>елементами </a:t>
            </a:r>
            <a:r>
              <a:rPr/>
              <a:t>інтерфейсу</a:t>
            </a:r>
            <a:r>
              <a:rPr spc="-50"/>
              <a:t> </a:t>
            </a:r>
            <a:r>
              <a:rPr/>
              <a:t>та</a:t>
            </a:r>
            <a:r>
              <a:rPr spc="-50"/>
              <a:t> </a:t>
            </a:r>
            <a:r>
              <a:rPr spc="-10"/>
              <a:t>навігувати</a:t>
            </a:r>
            <a:r>
              <a:rPr spc="-45"/>
              <a:t> </a:t>
            </a:r>
            <a:r>
              <a:rPr/>
              <a:t>через</a:t>
            </a:r>
            <a:r>
              <a:rPr spc="-50"/>
              <a:t> </a:t>
            </a:r>
            <a:r>
              <a:rPr spc="-25"/>
              <a:t>контент.</a:t>
            </a:r>
            <a:r>
              <a:rPr spc="-50"/>
              <a:t> </a:t>
            </a:r>
            <a:r>
              <a:rPr/>
              <a:t>Це</a:t>
            </a:r>
            <a:r>
              <a:rPr spc="-45"/>
              <a:t> </a:t>
            </a:r>
            <a:r>
              <a:rPr/>
              <a:t>включає</a:t>
            </a:r>
            <a:r>
              <a:rPr spc="-50"/>
              <a:t> </a:t>
            </a:r>
            <a:r>
              <a:rPr spc="-10"/>
              <a:t>забезпечення </a:t>
            </a:r>
            <a:r>
              <a:rPr/>
              <a:t>доступності</a:t>
            </a:r>
            <a:r>
              <a:rPr spc="-70"/>
              <a:t> </a:t>
            </a:r>
            <a:r>
              <a:rPr/>
              <a:t>всіх</a:t>
            </a:r>
            <a:r>
              <a:rPr spc="-75"/>
              <a:t> </a:t>
            </a:r>
            <a:r>
              <a:rPr/>
              <a:t>функцій</a:t>
            </a:r>
            <a:r>
              <a:rPr spc="-70"/>
              <a:t> </a:t>
            </a:r>
            <a:r>
              <a:rPr/>
              <a:t>з</a:t>
            </a:r>
            <a:r>
              <a:rPr spc="-70"/>
              <a:t> </a:t>
            </a:r>
            <a:r>
              <a:rPr/>
              <a:t>клавіатури</a:t>
            </a:r>
            <a:r>
              <a:rPr spc="-70"/>
              <a:t> </a:t>
            </a:r>
            <a:r>
              <a:rPr/>
              <a:t>та</a:t>
            </a:r>
            <a:r>
              <a:rPr spc="-70"/>
              <a:t> </a:t>
            </a:r>
            <a:r>
              <a:rPr/>
              <a:t>розумне</a:t>
            </a:r>
            <a:r>
              <a:rPr spc="-70"/>
              <a:t> </a:t>
            </a:r>
            <a:r>
              <a:rPr/>
              <a:t>використання</a:t>
            </a:r>
            <a:r>
              <a:rPr spc="-70"/>
              <a:t> </a:t>
            </a:r>
            <a:r>
              <a:rPr spc="-10"/>
              <a:t>навігаційних </a:t>
            </a:r>
            <a:r>
              <a:rPr/>
              <a:t>допоміжних</a:t>
            </a:r>
            <a:r>
              <a:rPr spc="-45"/>
              <a:t> </a:t>
            </a:r>
            <a:r>
              <a:rPr spc="-10"/>
              <a:t>засобів.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 bwMode="auto">
          <a:xfrm>
            <a:off x="384725" y="1684223"/>
            <a:ext cx="7042150" cy="1398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 lvl="1" indent="-44323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55930" algn="l"/>
              </a:tabLst>
              <a:defRPr/>
            </a:pPr>
            <a:r>
              <a:rPr sz="1800" b="1">
                <a:latin typeface="Arial"/>
                <a:cs typeface="Arial"/>
              </a:rPr>
              <a:t>Керування</a:t>
            </a:r>
            <a:r>
              <a:rPr sz="1800" b="1" spc="-70">
                <a:latin typeface="Arial"/>
                <a:cs typeface="Arial"/>
              </a:rPr>
              <a:t> </a:t>
            </a:r>
            <a:r>
              <a:rPr sz="1800" b="1">
                <a:latin typeface="Arial"/>
                <a:cs typeface="Arial"/>
              </a:rPr>
              <a:t>з</a:t>
            </a:r>
            <a:r>
              <a:rPr sz="1800" b="1" spc="-70">
                <a:latin typeface="Arial"/>
                <a:cs typeface="Arial"/>
              </a:rPr>
              <a:t> </a:t>
            </a:r>
            <a:r>
              <a:rPr sz="1800" b="1" spc="-10">
                <a:latin typeface="Arial"/>
                <a:cs typeface="Arial"/>
              </a:rPr>
              <a:t>клавіатури</a:t>
            </a:r>
            <a:endParaRPr sz="1800">
              <a:latin typeface="Arial"/>
              <a:cs typeface="Arial"/>
            </a:endParaRPr>
          </a:p>
          <a:p>
            <a:pPr marL="469265" lvl="2" indent="-366395">
              <a:lnSpc>
                <a:spcPct val="100000"/>
              </a:lnSpc>
              <a:spcBef>
                <a:spcPts val="1520"/>
              </a:spcBef>
              <a:buChar char="●"/>
              <a:tabLst>
                <a:tab pos="469265" algn="l"/>
              </a:tabLst>
              <a:defRPr/>
            </a:pP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Можливість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швидко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заповнювати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деякі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форми.</a:t>
            </a:r>
            <a:endParaRPr sz="1800">
              <a:latin typeface="Arial"/>
              <a:cs typeface="Arial"/>
            </a:endParaRPr>
          </a:p>
          <a:p>
            <a:pPr marL="469265" lvl="2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469265" algn="l"/>
              </a:tabLst>
              <a:defRPr/>
            </a:pP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Легке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визначення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місцезнаходження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фокуса.</a:t>
            </a:r>
            <a:endParaRPr sz="1800">
              <a:latin typeface="Arial"/>
              <a:cs typeface="Arial"/>
            </a:endParaRPr>
          </a:p>
          <a:p>
            <a:pPr marL="469265" lvl="2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469265" algn="l"/>
              </a:tabLst>
              <a:defRPr/>
            </a:pP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Нативні</a:t>
            </a:r>
            <a:r>
              <a:rPr sz="1800" spc="-7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елементи</a:t>
            </a:r>
            <a:r>
              <a:rPr sz="1800" spc="-7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браузера</a:t>
            </a:r>
            <a:r>
              <a:rPr sz="1800" spc="-7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вже</a:t>
            </a:r>
            <a:r>
              <a:rPr sz="1800" spc="-7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вирішують</a:t>
            </a:r>
            <a:r>
              <a:rPr sz="1800" spc="-7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основні</a:t>
            </a:r>
            <a:r>
              <a:rPr sz="1800" spc="-7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завдання.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 bwMode="auto">
          <a:xfrm>
            <a:off x="4015625" y="2173935"/>
            <a:ext cx="823594" cy="274320"/>
          </a:xfrm>
          <a:custGeom>
            <a:avLst/>
            <a:gdLst/>
            <a:ahLst/>
            <a:cxnLst/>
            <a:rect l="l" t="t" r="r" b="b"/>
            <a:pathLst>
              <a:path w="823595" h="274319" fill="norm" stroke="1" extrusionOk="0">
                <a:moveTo>
                  <a:pt x="823087" y="0"/>
                </a:moveTo>
                <a:lnTo>
                  <a:pt x="0" y="0"/>
                </a:lnTo>
                <a:lnTo>
                  <a:pt x="0" y="274320"/>
                </a:lnTo>
                <a:lnTo>
                  <a:pt x="823087" y="274320"/>
                </a:lnTo>
                <a:lnTo>
                  <a:pt x="823087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3" name="object 3" descr=""/>
          <p:cNvSpPr txBox="1"/>
          <p:nvPr/>
        </p:nvSpPr>
        <p:spPr bwMode="auto">
          <a:xfrm>
            <a:off x="384725" y="1684223"/>
            <a:ext cx="8295640" cy="171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 b="1">
                <a:latin typeface="Arial"/>
                <a:cs typeface="Arial"/>
              </a:rPr>
              <a:t>2.2.</a:t>
            </a:r>
            <a:r>
              <a:rPr sz="1800" b="1" spc="-40">
                <a:latin typeface="Arial"/>
                <a:cs typeface="Arial"/>
              </a:rPr>
              <a:t> </a:t>
            </a:r>
            <a:r>
              <a:rPr sz="1800" b="1" spc="-10">
                <a:latin typeface="Arial"/>
                <a:cs typeface="Arial"/>
              </a:rPr>
              <a:t>Робота</a:t>
            </a:r>
            <a:r>
              <a:rPr sz="1800" b="1" spc="-40">
                <a:latin typeface="Arial"/>
                <a:cs typeface="Arial"/>
              </a:rPr>
              <a:t> </a:t>
            </a:r>
            <a:r>
              <a:rPr sz="1800" b="1">
                <a:latin typeface="Arial"/>
                <a:cs typeface="Arial"/>
              </a:rPr>
              <a:t>з</a:t>
            </a:r>
            <a:r>
              <a:rPr sz="1800" b="1" spc="-40">
                <a:latin typeface="Arial"/>
                <a:cs typeface="Arial"/>
              </a:rPr>
              <a:t> </a:t>
            </a:r>
            <a:r>
              <a:rPr sz="1800" b="1" spc="-10">
                <a:latin typeface="Arial"/>
                <a:cs typeface="Arial"/>
              </a:rPr>
              <a:t>формами</a:t>
            </a:r>
            <a:endParaRPr sz="1800">
              <a:latin typeface="Arial"/>
              <a:cs typeface="Arial"/>
            </a:endParaRPr>
          </a:p>
          <a:p>
            <a:pPr marL="469265" marR="5080" indent="-367030">
              <a:lnSpc>
                <a:spcPct val="114999"/>
              </a:lnSpc>
              <a:spcBef>
                <a:spcPts val="1200"/>
              </a:spcBef>
              <a:buChar char="●"/>
              <a:tabLst>
                <a:tab pos="469265" algn="l"/>
                <a:tab pos="3630295" algn="l"/>
              </a:tabLst>
              <a:defRPr/>
            </a:pP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Укладайте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поля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форми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в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>
                <a:solidFill>
                  <a:srgbClr val="595959"/>
                </a:solidFill>
                <a:latin typeface="Arial"/>
                <a:cs typeface="Arial"/>
              </a:rPr>
              <a:t>тег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>
                <a:solidFill>
                  <a:srgbClr val="E45549"/>
                </a:solidFill>
                <a:latin typeface="Courier New"/>
                <a:cs typeface="Courier New"/>
              </a:rPr>
              <a:t>form</a:t>
            </a: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,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так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програми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для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читання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сторінки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коректно</a:t>
            </a:r>
            <a:r>
              <a:rPr sz="1800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зрозуміють,</a:t>
            </a:r>
            <a:r>
              <a:rPr sz="1800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що</a:t>
            </a:r>
            <a:r>
              <a:rPr sz="1800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на</a:t>
            </a:r>
            <a:r>
              <a:rPr sz="1800" spc="-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сторінці</a:t>
            </a:r>
            <a:r>
              <a:rPr sz="1800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форма.</a:t>
            </a:r>
            <a:endParaRPr sz="1800">
              <a:latin typeface="Arial"/>
              <a:cs typeface="Arial"/>
            </a:endParaRPr>
          </a:p>
          <a:p>
            <a:pPr marL="469265" marR="482600" indent="-367030">
              <a:lnSpc>
                <a:spcPct val="114999"/>
              </a:lnSpc>
              <a:buChar char="●"/>
              <a:tabLst>
                <a:tab pos="469265" algn="l"/>
              </a:tabLst>
              <a:defRPr/>
            </a:pP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Перевірте,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що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форму</a:t>
            </a:r>
            <a:r>
              <a:rPr sz="1800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можна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заповнити</a:t>
            </a:r>
            <a:r>
              <a:rPr sz="1800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й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надіслати,</a:t>
            </a:r>
            <a:r>
              <a:rPr sz="1800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використовуючи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тільки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клавіатуру.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 bwMode="auto">
          <a:xfrm>
            <a:off x="384725" y="1684223"/>
            <a:ext cx="8370570" cy="1083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 b="1">
                <a:latin typeface="Arial"/>
                <a:cs typeface="Arial"/>
              </a:rPr>
              <a:t>2.3.</a:t>
            </a:r>
            <a:r>
              <a:rPr sz="1800" b="1" spc="-50">
                <a:latin typeface="Arial"/>
                <a:cs typeface="Arial"/>
              </a:rPr>
              <a:t> </a:t>
            </a:r>
            <a:r>
              <a:rPr sz="1800" b="1">
                <a:latin typeface="Arial"/>
                <a:cs typeface="Arial"/>
              </a:rPr>
              <a:t>Область</a:t>
            </a:r>
            <a:r>
              <a:rPr sz="1800" b="1" spc="-45">
                <a:latin typeface="Arial"/>
                <a:cs typeface="Arial"/>
              </a:rPr>
              <a:t> </a:t>
            </a:r>
            <a:r>
              <a:rPr sz="1800" b="1" spc="-10">
                <a:latin typeface="Arial"/>
                <a:cs typeface="Arial"/>
              </a:rPr>
              <a:t>натискання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14999"/>
              </a:lnSpc>
              <a:spcBef>
                <a:spcPts val="1200"/>
              </a:spcBef>
              <a:defRPr/>
            </a:pP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Що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менший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екран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і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складніше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розташовані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контроли,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то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більшими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мають</a:t>
            </a:r>
            <a:r>
              <a:rPr sz="18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>
                <a:solidFill>
                  <a:srgbClr val="595959"/>
                </a:solidFill>
                <a:latin typeface="Arial"/>
                <a:cs typeface="Arial"/>
              </a:rPr>
              <a:t>бути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їхні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розміри.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/>
          <a:stretch/>
        </p:blipFill>
        <p:spPr bwMode="auto">
          <a:xfrm>
            <a:off x="3228975" y="3100387"/>
            <a:ext cx="5276849" cy="18383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 bwMode="auto">
          <a:xfrm>
            <a:off x="384725" y="1643072"/>
            <a:ext cx="7974330" cy="97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  <a:defRPr/>
            </a:pP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Кнопки-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іконки</a:t>
            </a:r>
            <a:r>
              <a:rPr sz="1800" spc="-7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бувають</a:t>
            </a:r>
            <a:r>
              <a:rPr sz="1800" spc="-6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меншого</a:t>
            </a:r>
            <a:r>
              <a:rPr sz="1800" spc="-6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розміру</a:t>
            </a:r>
            <a:r>
              <a:rPr sz="1800" spc="-6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800" spc="-6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збільшуйте</a:t>
            </a:r>
            <a:r>
              <a:rPr sz="1800" spc="-6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клікабельну</a:t>
            </a:r>
            <a:r>
              <a:rPr sz="1800" spc="-6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зону</a:t>
            </a:r>
            <a:r>
              <a:rPr sz="1800" spc="-6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>
                <a:solidFill>
                  <a:srgbClr val="595959"/>
                </a:solidFill>
                <a:latin typeface="Arial"/>
                <a:cs typeface="Arial"/>
              </a:rPr>
              <a:t>для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них.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Достатня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область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натискання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дає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змогу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потрапити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по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контролу середньостатистичному</a:t>
            </a:r>
            <a:r>
              <a:rPr sz="1800" spc="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дорослому</a:t>
            </a:r>
            <a:r>
              <a:rPr sz="1800" spc="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користувачеві.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/>
          <a:stretch/>
        </p:blipFill>
        <p:spPr bwMode="auto">
          <a:xfrm>
            <a:off x="3357549" y="2919222"/>
            <a:ext cx="2428874" cy="809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 bwMode="auto"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defRPr/>
            </a:pPr>
            <a:r>
              <a:rPr/>
              <a:t>3. </a:t>
            </a:r>
            <a:r>
              <a:rPr spc="-10"/>
              <a:t>Зрозумілість</a:t>
            </a:r>
            <a:endParaRPr/>
          </a:p>
        </p:txBody>
      </p:sp>
      <p:sp>
        <p:nvSpPr>
          <p:cNvPr id="3" name="object 3" descr=""/>
          <p:cNvSpPr txBox="1"/>
          <p:nvPr/>
        </p:nvSpPr>
        <p:spPr bwMode="auto">
          <a:xfrm>
            <a:off x="384725" y="1643072"/>
            <a:ext cx="8172450" cy="97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  <a:defRPr/>
            </a:pPr>
            <a:r>
              <a:rPr sz="1800" b="1" spc="-10">
                <a:solidFill>
                  <a:srgbClr val="595959"/>
                </a:solidFill>
                <a:latin typeface="Arial"/>
                <a:cs typeface="Arial"/>
              </a:rPr>
              <a:t>Зрозумілість</a:t>
            </a:r>
            <a:r>
              <a:rPr sz="1800" b="1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стосується</a:t>
            </a:r>
            <a:r>
              <a:rPr sz="1800" spc="-6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того,</a:t>
            </a:r>
            <a:r>
              <a:rPr sz="1800" spc="-6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наскільки</a:t>
            </a:r>
            <a:r>
              <a:rPr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легко</a:t>
            </a:r>
            <a:r>
              <a:rPr sz="1800" spc="-6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користувачі</a:t>
            </a:r>
            <a:r>
              <a:rPr sz="1800" spc="-6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можуть</a:t>
            </a:r>
            <a:r>
              <a:rPr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розуміти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інформацію</a:t>
            </a:r>
            <a:r>
              <a:rPr sz="1800" spc="-6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та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як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керувати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інтерфейсом.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Це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вимагає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чіткого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та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простого мовлення,</a:t>
            </a:r>
            <a:r>
              <a:rPr sz="1800" spc="-2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>
                <a:solidFill>
                  <a:srgbClr val="595959"/>
                </a:solidFill>
                <a:latin typeface="Arial"/>
                <a:cs typeface="Arial"/>
              </a:rPr>
              <a:t>передбачуваності</a:t>
            </a:r>
            <a:r>
              <a:rPr sz="1800" spc="-2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інтерфейсу</a:t>
            </a:r>
            <a:r>
              <a:rPr sz="1800" spc="-2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та</a:t>
            </a:r>
            <a:r>
              <a:rPr sz="1800" spc="-2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помилок,</a:t>
            </a:r>
            <a:r>
              <a:rPr sz="1800" spc="-2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що</a:t>
            </a:r>
            <a:r>
              <a:rPr sz="1800" spc="-2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мінімізують</a:t>
            </a:r>
            <a:r>
              <a:rPr sz="1800" spc="-2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дизайн.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 bwMode="auto"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defRPr/>
            </a:pPr>
            <a:r>
              <a:rPr/>
              <a:t>4. </a:t>
            </a:r>
            <a:r>
              <a:rPr spc="-10"/>
              <a:t>Надійність</a:t>
            </a:r>
            <a:endParaRPr/>
          </a:p>
        </p:txBody>
      </p:sp>
      <p:sp>
        <p:nvSpPr>
          <p:cNvPr id="3" name="object 3" descr=""/>
          <p:cNvSpPr txBox="1"/>
          <p:nvPr/>
        </p:nvSpPr>
        <p:spPr bwMode="auto">
          <a:xfrm>
            <a:off x="384725" y="1643072"/>
            <a:ext cx="7979409" cy="97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  <a:defRPr/>
            </a:pP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Надійність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забезпечує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стабільність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і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сумісність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контенту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з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різними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браузерами,</a:t>
            </a:r>
            <a:r>
              <a:rPr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технологіями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адаптації</a:t>
            </a:r>
            <a:r>
              <a:rPr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та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іншими</a:t>
            </a:r>
            <a:r>
              <a:rPr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користувацькими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агентами,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зокрема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з</a:t>
            </a:r>
            <a:r>
              <a:rPr sz="1800" spc="-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мобільними</a:t>
            </a:r>
            <a:r>
              <a:rPr sz="1800" spc="-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пристроями.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 bwMode="auto">
          <a:xfrm>
            <a:off x="384725" y="1684223"/>
            <a:ext cx="7506334" cy="767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 lvl="1" indent="-44323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55930" algn="l"/>
              </a:tabLst>
              <a:defRPr/>
            </a:pPr>
            <a:r>
              <a:rPr sz="1800" b="1">
                <a:latin typeface="Arial"/>
                <a:cs typeface="Arial"/>
              </a:rPr>
              <a:t>Підписи</a:t>
            </a:r>
            <a:r>
              <a:rPr sz="1800" b="1" spc="-85">
                <a:latin typeface="Arial"/>
                <a:cs typeface="Arial"/>
              </a:rPr>
              <a:t> </a:t>
            </a:r>
            <a:r>
              <a:rPr sz="1800" b="1" spc="-10">
                <a:latin typeface="Arial"/>
                <a:cs typeface="Arial"/>
              </a:rPr>
              <a:t>елементів</a:t>
            </a:r>
            <a:endParaRPr sz="1800">
              <a:latin typeface="Arial"/>
              <a:cs typeface="Arial"/>
            </a:endParaRPr>
          </a:p>
          <a:p>
            <a:pPr marL="469265" lvl="2" indent="-366395">
              <a:lnSpc>
                <a:spcPct val="100000"/>
              </a:lnSpc>
              <a:spcBef>
                <a:spcPts val="1520"/>
              </a:spcBef>
              <a:buChar char="●"/>
              <a:tabLst>
                <a:tab pos="469265" algn="l"/>
              </a:tabLst>
              <a:defRPr/>
            </a:pP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Якщо</a:t>
            </a:r>
            <a:r>
              <a:rPr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використовувати</a:t>
            </a:r>
            <a:r>
              <a:rPr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нативні</a:t>
            </a:r>
            <a:r>
              <a:rPr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елементи</a:t>
            </a:r>
            <a:r>
              <a:rPr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як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основу</a:t>
            </a:r>
            <a:r>
              <a:rPr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для</a:t>
            </a:r>
            <a:r>
              <a:rPr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контролів,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 descr=""/>
          <p:cNvSpPr/>
          <p:nvPr/>
        </p:nvSpPr>
        <p:spPr bwMode="auto">
          <a:xfrm>
            <a:off x="3656317" y="2489403"/>
            <a:ext cx="960755" cy="274320"/>
          </a:xfrm>
          <a:custGeom>
            <a:avLst/>
            <a:gdLst/>
            <a:ahLst/>
            <a:cxnLst/>
            <a:rect l="l" t="t" r="r" b="b"/>
            <a:pathLst>
              <a:path w="960754" h="274319" fill="norm" stroke="1" extrusionOk="0">
                <a:moveTo>
                  <a:pt x="960272" y="0"/>
                </a:moveTo>
                <a:lnTo>
                  <a:pt x="0" y="0"/>
                </a:lnTo>
                <a:lnTo>
                  <a:pt x="0" y="274320"/>
                </a:lnTo>
                <a:lnTo>
                  <a:pt x="960272" y="274320"/>
                </a:lnTo>
                <a:lnTo>
                  <a:pt x="960272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4" name="object 4" descr=""/>
          <p:cNvSpPr txBox="1"/>
          <p:nvPr/>
        </p:nvSpPr>
        <p:spPr bwMode="auto">
          <a:xfrm>
            <a:off x="2046630" y="2489403"/>
            <a:ext cx="109791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  <a:defRPr/>
            </a:pP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button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 descr=""/>
          <p:cNvSpPr txBox="1"/>
          <p:nvPr/>
        </p:nvSpPr>
        <p:spPr bwMode="auto">
          <a:xfrm>
            <a:off x="841926" y="2467559"/>
            <a:ext cx="7402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65375" algn="l"/>
              </a:tabLst>
              <a:defRPr/>
            </a:pP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наприклад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	або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>
                <a:solidFill>
                  <a:srgbClr val="E45549"/>
                </a:solidFill>
                <a:latin typeface="Courier New"/>
                <a:cs typeface="Courier New"/>
              </a:rPr>
              <a:t>input</a:t>
            </a: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,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вони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реалізують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доступність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>
                <a:solidFill>
                  <a:srgbClr val="595959"/>
                </a:solidFill>
                <a:latin typeface="Arial"/>
                <a:cs typeface="Arial"/>
              </a:rPr>
              <a:t>для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 bwMode="auto">
          <a:xfrm>
            <a:off x="475242" y="2741874"/>
            <a:ext cx="7895590" cy="1287780"/>
          </a:xfrm>
          <a:prstGeom prst="rect">
            <a:avLst/>
          </a:prstGeom>
        </p:spPr>
        <p:txBody>
          <a:bodyPr vert="horz" wrap="square" lIns="0" tIns="53974" rIns="0" bIns="0" rtlCol="0">
            <a:spAutoFit/>
          </a:bodyPr>
          <a:lstStyle/>
          <a:p>
            <a:pPr marL="379095">
              <a:lnSpc>
                <a:spcPct val="100000"/>
              </a:lnSpc>
              <a:spcBef>
                <a:spcPts val="425"/>
              </a:spcBef>
              <a:defRPr/>
            </a:pP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читалок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та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інших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допоміжних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програм.</a:t>
            </a:r>
            <a:endParaRPr sz="1800">
              <a:latin typeface="Arial"/>
              <a:cs typeface="Arial"/>
            </a:endParaRPr>
          </a:p>
          <a:p>
            <a:pPr marL="379095" marR="5080" indent="-367030">
              <a:lnSpc>
                <a:spcPct val="114999"/>
              </a:lnSpc>
              <a:buChar char="●"/>
              <a:tabLst>
                <a:tab pos="379095" algn="l"/>
              </a:tabLst>
              <a:defRPr/>
            </a:pP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Якщо</a:t>
            </a:r>
            <a:r>
              <a:rPr sz="1800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контрол</a:t>
            </a:r>
            <a:r>
              <a:rPr sz="1800" spc="-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складний,</a:t>
            </a:r>
            <a:r>
              <a:rPr sz="1800" spc="-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складений,</a:t>
            </a:r>
            <a:r>
              <a:rPr sz="1800" spc="-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описуйте</a:t>
            </a:r>
            <a:r>
              <a:rPr sz="1800" spc="-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в</a:t>
            </a:r>
            <a:r>
              <a:rPr sz="1800" spc="-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коді</a:t>
            </a:r>
            <a:r>
              <a:rPr sz="1800" spc="-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за</a:t>
            </a:r>
            <a:r>
              <a:rPr sz="1800" spc="-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допомогою атрибутів</a:t>
            </a:r>
            <a:r>
              <a:rPr sz="1800" spc="-10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>
                <a:solidFill>
                  <a:srgbClr val="E06565"/>
                </a:solidFill>
                <a:latin typeface="Courier New"/>
                <a:cs typeface="Courier New"/>
              </a:rPr>
              <a:t>role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,</a:t>
            </a:r>
            <a:r>
              <a:rPr sz="1800" spc="-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>
                <a:solidFill>
                  <a:srgbClr val="E06565"/>
                </a:solidFill>
                <a:latin typeface="Courier New"/>
                <a:cs typeface="Courier New"/>
              </a:rPr>
              <a:t>title</a:t>
            </a:r>
            <a:r>
              <a:rPr sz="1800" b="1" spc="-580">
                <a:solidFill>
                  <a:srgbClr val="E06565"/>
                </a:solidFill>
                <a:latin typeface="Courier New"/>
                <a:cs typeface="Courier New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його</a:t>
            </a:r>
            <a:r>
              <a:rPr sz="1800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роль</a:t>
            </a:r>
            <a:r>
              <a:rPr sz="1800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і</a:t>
            </a:r>
            <a:r>
              <a:rPr sz="1800" spc="-35">
                <a:solidFill>
                  <a:srgbClr val="595959"/>
                </a:solidFill>
                <a:latin typeface="Arial"/>
                <a:cs typeface="Arial"/>
              </a:rPr>
              <a:t> назву.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Атрибут</a:t>
            </a:r>
            <a:r>
              <a:rPr sz="1800" spc="-2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>
                <a:solidFill>
                  <a:srgbClr val="E06565"/>
                </a:solidFill>
                <a:latin typeface="Courier New"/>
                <a:cs typeface="Courier New"/>
              </a:rPr>
              <a:t>role</a:t>
            </a:r>
            <a:r>
              <a:rPr sz="1800" b="1" spc="-580">
                <a:solidFill>
                  <a:srgbClr val="E06565"/>
                </a:solidFill>
                <a:latin typeface="Courier New"/>
                <a:cs typeface="Courier New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дає</a:t>
            </a:r>
            <a:r>
              <a:rPr sz="1800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змогу</a:t>
            </a:r>
            <a:r>
              <a:rPr sz="1800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чітко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вказати</a:t>
            </a:r>
            <a:r>
              <a:rPr sz="1800" spc="-7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призначення</a:t>
            </a:r>
            <a:r>
              <a:rPr sz="1800" spc="-7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елемента</a:t>
            </a:r>
            <a:r>
              <a:rPr sz="1800" spc="-7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сторінки.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 bwMode="auto">
          <a:xfrm>
            <a:off x="3862044" y="1879854"/>
            <a:ext cx="141922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5200" spc="-25">
                <a:latin typeface="Arial"/>
                <a:cs typeface="Arial"/>
              </a:rPr>
              <a:t>SVG</a:t>
            </a:r>
            <a:endParaRPr sz="5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 bwMode="auto">
          <a:xfrm>
            <a:off x="2444838" y="2892920"/>
            <a:ext cx="42532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800">
                <a:solidFill>
                  <a:srgbClr val="595959"/>
                </a:solidFill>
                <a:latin typeface="Arial"/>
                <a:cs typeface="Arial"/>
              </a:rPr>
              <a:t>(Scalable</a:t>
            </a:r>
            <a:r>
              <a:rPr sz="2800" spc="-1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800" spc="-10">
                <a:solidFill>
                  <a:srgbClr val="595959"/>
                </a:solidFill>
                <a:latin typeface="Arial"/>
                <a:cs typeface="Arial"/>
              </a:rPr>
              <a:t>Vector</a:t>
            </a:r>
            <a:r>
              <a:rPr sz="2800" spc="-1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800" spc="-10">
                <a:solidFill>
                  <a:srgbClr val="595959"/>
                </a:solidFill>
                <a:latin typeface="Arial"/>
                <a:cs typeface="Arial"/>
              </a:rPr>
              <a:t>Graphics)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 bwMode="auto">
          <a:xfrm>
            <a:off x="384725" y="1684223"/>
            <a:ext cx="7778750" cy="1398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  <a:defRPr/>
            </a:pPr>
            <a:r>
              <a:rPr sz="1800" b="1">
                <a:latin typeface="Arial"/>
                <a:cs typeface="Arial"/>
              </a:rPr>
              <a:t>4.2.</a:t>
            </a:r>
            <a:r>
              <a:rPr sz="1800" b="1" spc="-35">
                <a:latin typeface="Arial"/>
                <a:cs typeface="Arial"/>
              </a:rPr>
              <a:t> </a:t>
            </a:r>
            <a:r>
              <a:rPr sz="1800" b="1" spc="-10">
                <a:latin typeface="Arial"/>
                <a:cs typeface="Arial"/>
              </a:rPr>
              <a:t>Семантичні</a:t>
            </a:r>
            <a:r>
              <a:rPr sz="1800" b="1" spc="-35">
                <a:latin typeface="Arial"/>
                <a:cs typeface="Arial"/>
              </a:rPr>
              <a:t> </a:t>
            </a:r>
            <a:r>
              <a:rPr sz="1800" b="1" spc="-10">
                <a:latin typeface="Arial"/>
                <a:cs typeface="Arial"/>
              </a:rPr>
              <a:t>елементи</a:t>
            </a:r>
            <a:endParaRPr sz="1800">
              <a:latin typeface="Arial"/>
              <a:cs typeface="Arial"/>
            </a:endParaRPr>
          </a:p>
          <a:p>
            <a:pPr marL="468630" marR="5080" indent="-365760" algn="just">
              <a:lnSpc>
                <a:spcPct val="114999"/>
              </a:lnSpc>
              <a:spcBef>
                <a:spcPts val="1200"/>
              </a:spcBef>
              <a:buChar char="●"/>
              <a:tabLst>
                <a:tab pos="469900" algn="l"/>
              </a:tabLst>
              <a:defRPr/>
            </a:pP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Створюючи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>
                <a:solidFill>
                  <a:srgbClr val="595959"/>
                </a:solidFill>
                <a:latin typeface="Arial"/>
                <a:cs typeface="Arial"/>
              </a:rPr>
              <a:t>розмітку,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використовуйте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спеціальні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html-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теги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за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змістом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1800" spc="-25">
                <a:solidFill>
                  <a:srgbClr val="595959"/>
                </a:solidFill>
                <a:latin typeface="Arial"/>
                <a:cs typeface="Arial"/>
              </a:rPr>
              <a:t>блоку,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aria-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атрибути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для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додання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сенсу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розмітці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при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читанні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її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скрін- 	рідером.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 bwMode="auto">
          <a:xfrm>
            <a:off x="475247" y="3098495"/>
            <a:ext cx="2464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</a:tabLst>
              <a:defRPr/>
            </a:pP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Використовуйте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>
                <a:solidFill>
                  <a:srgbClr val="595959"/>
                </a:solidFill>
                <a:latin typeface="Arial"/>
                <a:cs typeface="Arial"/>
              </a:rPr>
              <a:t>тег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 bwMode="auto">
          <a:xfrm>
            <a:off x="2990265" y="3120339"/>
            <a:ext cx="41211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  <a:defRPr/>
            </a:pPr>
            <a:r>
              <a:rPr sz="1800" spc="-25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 spc="-25">
                <a:solidFill>
                  <a:srgbClr val="E45549"/>
                </a:solidFill>
                <a:latin typeface="Courier New"/>
                <a:cs typeface="Courier New"/>
              </a:rPr>
              <a:t>a</a:t>
            </a:r>
            <a:r>
              <a:rPr sz="1800" spc="-25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 descr=""/>
          <p:cNvSpPr txBox="1"/>
          <p:nvPr/>
        </p:nvSpPr>
        <p:spPr bwMode="auto">
          <a:xfrm>
            <a:off x="3452444" y="3098495"/>
            <a:ext cx="1732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для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посилань,</a:t>
            </a:r>
            <a:r>
              <a:rPr sz="1800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а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 bwMode="auto">
          <a:xfrm>
            <a:off x="5235867" y="3120339"/>
            <a:ext cx="109791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  <a:defRPr/>
            </a:pP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button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 descr=""/>
          <p:cNvSpPr txBox="1"/>
          <p:nvPr/>
        </p:nvSpPr>
        <p:spPr bwMode="auto">
          <a:xfrm>
            <a:off x="6383947" y="3098495"/>
            <a:ext cx="2234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для</a:t>
            </a:r>
            <a:r>
              <a:rPr sz="1800" spc="-2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кнопок</a:t>
            </a:r>
            <a:r>
              <a:rPr sz="1800" spc="-2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виходячи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 bwMode="auto">
          <a:xfrm>
            <a:off x="841933" y="3372815"/>
            <a:ext cx="7343140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  <a:defRPr/>
            </a:pP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з</a:t>
            </a:r>
            <a:r>
              <a:rPr sz="1800" spc="-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їхньої</a:t>
            </a:r>
            <a:r>
              <a:rPr sz="1800" spc="-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функціональності,</a:t>
            </a:r>
            <a:r>
              <a:rPr sz="1800" spc="-2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а</a:t>
            </a:r>
            <a:r>
              <a:rPr sz="1800" spc="-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не</a:t>
            </a:r>
            <a:r>
              <a:rPr sz="1800" spc="-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зовнішнього</a:t>
            </a:r>
            <a:r>
              <a:rPr sz="1800" spc="-25">
                <a:solidFill>
                  <a:srgbClr val="595959"/>
                </a:solidFill>
                <a:latin typeface="Arial"/>
                <a:cs typeface="Arial"/>
              </a:rPr>
              <a:t> вигляду,</a:t>
            </a:r>
            <a:r>
              <a:rPr sz="1800" spc="-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щоб</a:t>
            </a:r>
            <a:r>
              <a:rPr sz="1800" spc="-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користувач скрін-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рідера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коректно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сприймав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сторінку.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 bwMode="auto">
          <a:xfrm>
            <a:off x="384725" y="1684223"/>
            <a:ext cx="8298815" cy="171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 b="1">
                <a:latin typeface="Arial"/>
                <a:cs typeface="Arial"/>
              </a:rPr>
              <a:t>4.3.</a:t>
            </a:r>
            <a:r>
              <a:rPr sz="1800" b="1" spc="-10">
                <a:latin typeface="Arial"/>
                <a:cs typeface="Arial"/>
              </a:rPr>
              <a:t> Масштабування</a:t>
            </a:r>
            <a:endParaRPr sz="1800">
              <a:latin typeface="Arial"/>
              <a:cs typeface="Arial"/>
            </a:endParaRPr>
          </a:p>
          <a:p>
            <a:pPr marL="469900" marR="5080" indent="-367030">
              <a:lnSpc>
                <a:spcPct val="114999"/>
              </a:lnSpc>
              <a:spcBef>
                <a:spcPts val="1200"/>
              </a:spcBef>
              <a:buChar char="●"/>
              <a:tabLst>
                <a:tab pos="469900" algn="l"/>
              </a:tabLst>
              <a:defRPr/>
            </a:pP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Користувач</a:t>
            </a:r>
            <a:r>
              <a:rPr sz="1800" spc="-7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може</a:t>
            </a:r>
            <a:r>
              <a:rPr sz="1800" spc="-7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збільшувати</a:t>
            </a:r>
            <a:r>
              <a:rPr sz="1800" spc="-7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масштаб</a:t>
            </a:r>
            <a:r>
              <a:rPr sz="1800" spc="-7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сторінки</a:t>
            </a:r>
            <a:r>
              <a:rPr sz="1800" spc="-7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вбудованими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браузерними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засобами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і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за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допомогою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інструментів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операційної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системи.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При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цьому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сторінка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має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залишитися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читабельною,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користувачеві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>
                <a:solidFill>
                  <a:srgbClr val="595959"/>
                </a:solidFill>
                <a:latin typeface="Arial"/>
                <a:cs typeface="Arial"/>
              </a:rPr>
              <a:t>має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бути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доступний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весь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контент.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1156642" y="2266442"/>
            <a:ext cx="6828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3600"/>
              <a:t>Як</a:t>
            </a:r>
            <a:r>
              <a:rPr sz="3600" spc="-75"/>
              <a:t> </a:t>
            </a:r>
            <a:r>
              <a:rPr sz="3600"/>
              <a:t>писати</a:t>
            </a:r>
            <a:r>
              <a:rPr sz="3600" spc="-70"/>
              <a:t> </a:t>
            </a:r>
            <a:r>
              <a:rPr sz="3600"/>
              <a:t>frontend</a:t>
            </a:r>
            <a:r>
              <a:rPr sz="3600" spc="-60"/>
              <a:t> </a:t>
            </a:r>
            <a:r>
              <a:rPr sz="3600"/>
              <a:t>з</a:t>
            </a:r>
            <a:r>
              <a:rPr sz="3600" spc="-65"/>
              <a:t> </a:t>
            </a:r>
            <a:r>
              <a:rPr sz="3600" spc="-10"/>
              <a:t>accessibility</a:t>
            </a:r>
            <a:endParaRPr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384725" y="505244"/>
            <a:ext cx="7562215" cy="793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95"/>
              </a:spcBef>
              <a:defRPr/>
            </a:pPr>
            <a:r>
              <a:rPr/>
              <a:t>Використовувати</a:t>
            </a:r>
            <a:r>
              <a:rPr spc="-45"/>
              <a:t> </a:t>
            </a:r>
            <a:r>
              <a:rPr spc="-10"/>
              <a:t>лендмарк-</a:t>
            </a:r>
            <a:r>
              <a:rPr/>
              <a:t>елементи</a:t>
            </a:r>
            <a:r>
              <a:rPr spc="-40"/>
              <a:t> </a:t>
            </a:r>
            <a:r>
              <a:rPr/>
              <a:t>для</a:t>
            </a:r>
            <a:r>
              <a:rPr spc="-45"/>
              <a:t> </a:t>
            </a:r>
            <a:r>
              <a:rPr spc="-10"/>
              <a:t>швидкої </a:t>
            </a:r>
            <a:r>
              <a:rPr/>
              <a:t>навігації</a:t>
            </a:r>
            <a:r>
              <a:rPr spc="-5"/>
              <a:t> </a:t>
            </a:r>
            <a:r>
              <a:rPr/>
              <a:t>користувачів по </a:t>
            </a:r>
            <a:r>
              <a:rPr spc="-10"/>
              <a:t>сторінці</a:t>
            </a:r>
            <a:endParaRPr/>
          </a:p>
        </p:txBody>
      </p:sp>
      <p:sp>
        <p:nvSpPr>
          <p:cNvPr id="3" name="object 3" descr=""/>
          <p:cNvSpPr/>
          <p:nvPr/>
        </p:nvSpPr>
        <p:spPr bwMode="auto">
          <a:xfrm>
            <a:off x="3871404" y="2641803"/>
            <a:ext cx="1097915" cy="274320"/>
          </a:xfrm>
          <a:custGeom>
            <a:avLst/>
            <a:gdLst/>
            <a:ahLst/>
            <a:cxnLst/>
            <a:rect l="l" t="t" r="r" b="b"/>
            <a:pathLst>
              <a:path w="1097914" h="274319" fill="norm" stroke="1" extrusionOk="0">
                <a:moveTo>
                  <a:pt x="1097457" y="0"/>
                </a:moveTo>
                <a:lnTo>
                  <a:pt x="0" y="0"/>
                </a:lnTo>
                <a:lnTo>
                  <a:pt x="0" y="274320"/>
                </a:lnTo>
                <a:lnTo>
                  <a:pt x="1097457" y="274320"/>
                </a:lnTo>
                <a:lnTo>
                  <a:pt x="1097457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4" name="object 4" descr=""/>
          <p:cNvSpPr/>
          <p:nvPr/>
        </p:nvSpPr>
        <p:spPr bwMode="auto">
          <a:xfrm>
            <a:off x="7179081" y="2641803"/>
            <a:ext cx="412115" cy="274320"/>
          </a:xfrm>
          <a:custGeom>
            <a:avLst/>
            <a:gdLst/>
            <a:ahLst/>
            <a:cxnLst/>
            <a:rect l="l" t="t" r="r" b="b"/>
            <a:pathLst>
              <a:path w="412115" h="274319" fill="norm" stroke="1" extrusionOk="0">
                <a:moveTo>
                  <a:pt x="411543" y="0"/>
                </a:moveTo>
                <a:lnTo>
                  <a:pt x="0" y="0"/>
                </a:lnTo>
                <a:lnTo>
                  <a:pt x="0" y="274320"/>
                </a:lnTo>
                <a:lnTo>
                  <a:pt x="411543" y="274320"/>
                </a:lnTo>
                <a:lnTo>
                  <a:pt x="411543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object 5" descr=""/>
          <p:cNvSpPr txBox="1"/>
          <p:nvPr/>
        </p:nvSpPr>
        <p:spPr bwMode="auto">
          <a:xfrm>
            <a:off x="384725" y="2152091"/>
            <a:ext cx="7282180" cy="767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Грубо</a:t>
            </a:r>
            <a:r>
              <a:rPr sz="1800" spc="-2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кажучи</a:t>
            </a:r>
            <a:r>
              <a:rPr sz="1800" spc="-2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800" spc="-2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робити</a:t>
            </a:r>
            <a:r>
              <a:rPr sz="1800" spc="-2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все</a:t>
            </a:r>
            <a:r>
              <a:rPr sz="1800" spc="-2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за</a:t>
            </a:r>
            <a:r>
              <a:rPr sz="1800" spc="-2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специфікацією.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24"/>
              </a:spcBef>
              <a:defRPr/>
            </a:pP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Використовувати</a:t>
            </a:r>
            <a:r>
              <a:rPr sz="1800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для</a:t>
            </a:r>
            <a:r>
              <a:rPr sz="1800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кнопок</a:t>
            </a:r>
            <a:r>
              <a:rPr sz="1800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тег</a:t>
            </a:r>
            <a:r>
              <a:rPr sz="1800" spc="-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>
                <a:solidFill>
                  <a:srgbClr val="E45549"/>
                </a:solidFill>
                <a:latin typeface="Courier New"/>
                <a:cs typeface="Courier New"/>
              </a:rPr>
              <a:t>button</a:t>
            </a: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,</a:t>
            </a:r>
            <a:r>
              <a:rPr sz="1800" spc="-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а</a:t>
            </a:r>
            <a:r>
              <a:rPr sz="1800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для</a:t>
            </a:r>
            <a:r>
              <a:rPr sz="1800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посилань</a:t>
            </a:r>
            <a:r>
              <a:rPr sz="1800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тег</a:t>
            </a:r>
            <a:r>
              <a:rPr sz="1800" spc="-2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 spc="-20">
                <a:solidFill>
                  <a:srgbClr val="E45549"/>
                </a:solidFill>
                <a:latin typeface="Courier New"/>
                <a:cs typeface="Courier New"/>
              </a:rPr>
              <a:t>a</a:t>
            </a:r>
            <a:r>
              <a:rPr sz="1800" spc="-2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r>
              <a:rPr sz="1800" spc="-20">
                <a:solidFill>
                  <a:srgbClr val="595959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 descr=""/>
          <p:cNvSpPr/>
          <p:nvPr/>
        </p:nvSpPr>
        <p:spPr bwMode="auto">
          <a:xfrm>
            <a:off x="2813012" y="3109671"/>
            <a:ext cx="1509395" cy="274320"/>
          </a:xfrm>
          <a:custGeom>
            <a:avLst/>
            <a:gdLst/>
            <a:ahLst/>
            <a:cxnLst/>
            <a:rect l="l" t="t" r="r" b="b"/>
            <a:pathLst>
              <a:path w="1509395" h="274320" fill="norm" stroke="1" extrusionOk="0">
                <a:moveTo>
                  <a:pt x="1509014" y="0"/>
                </a:moveTo>
                <a:lnTo>
                  <a:pt x="0" y="0"/>
                </a:lnTo>
                <a:lnTo>
                  <a:pt x="0" y="274320"/>
                </a:lnTo>
                <a:lnTo>
                  <a:pt x="1509014" y="274320"/>
                </a:lnTo>
                <a:lnTo>
                  <a:pt x="1509014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7" name="object 7" descr=""/>
          <p:cNvSpPr/>
          <p:nvPr/>
        </p:nvSpPr>
        <p:spPr bwMode="auto">
          <a:xfrm>
            <a:off x="6268580" y="3109671"/>
            <a:ext cx="686435" cy="274320"/>
          </a:xfrm>
          <a:custGeom>
            <a:avLst/>
            <a:gdLst/>
            <a:ahLst/>
            <a:cxnLst/>
            <a:rect l="l" t="t" r="r" b="b"/>
            <a:pathLst>
              <a:path w="686434" h="274320" fill="norm" stroke="1" extrusionOk="0">
                <a:moveTo>
                  <a:pt x="685914" y="0"/>
                </a:moveTo>
                <a:lnTo>
                  <a:pt x="0" y="0"/>
                </a:lnTo>
                <a:lnTo>
                  <a:pt x="0" y="274320"/>
                </a:lnTo>
                <a:lnTo>
                  <a:pt x="685914" y="274320"/>
                </a:lnTo>
                <a:lnTo>
                  <a:pt x="685914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object 8" descr=""/>
          <p:cNvSpPr txBox="1"/>
          <p:nvPr/>
        </p:nvSpPr>
        <p:spPr bwMode="auto">
          <a:xfrm>
            <a:off x="5344807" y="3109671"/>
            <a:ext cx="41211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  <a:defRPr/>
            </a:pPr>
            <a:r>
              <a:rPr sz="1800" spc="-25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 spc="-25">
                <a:solidFill>
                  <a:srgbClr val="E45549"/>
                </a:solidFill>
                <a:latin typeface="Courier New"/>
                <a:cs typeface="Courier New"/>
              </a:rPr>
              <a:t>p</a:t>
            </a:r>
            <a:r>
              <a:rPr sz="1800" spc="-25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 descr=""/>
          <p:cNvSpPr txBox="1"/>
          <p:nvPr/>
        </p:nvSpPr>
        <p:spPr bwMode="auto">
          <a:xfrm>
            <a:off x="384725" y="3087827"/>
            <a:ext cx="6646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34330" algn="l"/>
              </a:tabLst>
              <a:defRPr/>
            </a:pP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Заголовки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мають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бути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>
                <a:solidFill>
                  <a:srgbClr val="E45549"/>
                </a:solidFill>
                <a:latin typeface="Courier New"/>
                <a:cs typeface="Courier New"/>
              </a:rPr>
              <a:t>h1</a:t>
            </a: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&gt;...&lt;</a:t>
            </a:r>
            <a:r>
              <a:rPr sz="1800">
                <a:solidFill>
                  <a:srgbClr val="E45549"/>
                </a:solidFill>
                <a:latin typeface="Courier New"/>
                <a:cs typeface="Courier New"/>
              </a:rPr>
              <a:t>h6</a:t>
            </a: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.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Жодних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	або</a:t>
            </a:r>
            <a:r>
              <a:rPr sz="1800" spc="-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div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defRPr/>
            </a:pPr>
            <a:r>
              <a:rPr/>
              <a:t>Використовувати</a:t>
            </a:r>
            <a:r>
              <a:rPr spc="-110"/>
              <a:t> </a:t>
            </a:r>
            <a:r>
              <a:rPr/>
              <a:t>атрибути</a:t>
            </a:r>
            <a:r>
              <a:rPr spc="-105"/>
              <a:t> </a:t>
            </a:r>
            <a:r>
              <a:rPr spc="-20"/>
              <a:t>ARIA</a:t>
            </a:r>
            <a:endParaRPr/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 bwMode="auto">
          <a:prstGeom prst="rect">
            <a:avLst/>
          </a:prstGeom>
        </p:spPr>
        <p:txBody>
          <a:bodyPr vert="horz" wrap="square" lIns="0" tIns="439417" rIns="0" bIns="0" rtlCol="0">
            <a:spAutoFit/>
          </a:bodyPr>
          <a:lstStyle/>
          <a:p>
            <a:pPr marL="12065" marR="5080">
              <a:lnSpc>
                <a:spcPct val="114999"/>
              </a:lnSpc>
              <a:spcBef>
                <a:spcPts val="100"/>
              </a:spcBef>
              <a:defRPr/>
            </a:pPr>
            <a:r>
              <a:rPr/>
              <a:t>Атрибути</a:t>
            </a:r>
            <a:r>
              <a:rPr spc="-55"/>
              <a:t> </a:t>
            </a:r>
            <a:r>
              <a:rPr b="1">
                <a:latin typeface="Arial"/>
                <a:cs typeface="Arial"/>
              </a:rPr>
              <a:t>ARIA</a:t>
            </a:r>
            <a:r>
              <a:rPr b="1" spc="-114">
                <a:latin typeface="Arial"/>
                <a:cs typeface="Arial"/>
              </a:rPr>
              <a:t> </a:t>
            </a:r>
            <a:r>
              <a:rPr/>
              <a:t>описують</a:t>
            </a:r>
            <a:r>
              <a:rPr spc="-55"/>
              <a:t> </a:t>
            </a:r>
            <a:r>
              <a:rPr/>
              <a:t>елементи,</a:t>
            </a:r>
            <a:r>
              <a:rPr spc="-55"/>
              <a:t> </a:t>
            </a:r>
            <a:r>
              <a:rPr/>
              <a:t>їхні</a:t>
            </a:r>
            <a:r>
              <a:rPr spc="-50"/>
              <a:t> </a:t>
            </a:r>
            <a:r>
              <a:rPr/>
              <a:t>властивості</a:t>
            </a:r>
            <a:r>
              <a:rPr spc="-55"/>
              <a:t> </a:t>
            </a:r>
            <a:r>
              <a:rPr/>
              <a:t>та</a:t>
            </a:r>
            <a:r>
              <a:rPr spc="-55"/>
              <a:t> </a:t>
            </a:r>
            <a:r>
              <a:rPr/>
              <a:t>стани,</a:t>
            </a:r>
            <a:r>
              <a:rPr spc="-55"/>
              <a:t> </a:t>
            </a:r>
            <a:r>
              <a:rPr/>
              <a:t>і,</a:t>
            </a:r>
            <a:r>
              <a:rPr spc="-55"/>
              <a:t> </a:t>
            </a:r>
            <a:r>
              <a:rPr/>
              <a:t>якщо</a:t>
            </a:r>
            <a:r>
              <a:rPr spc="-55"/>
              <a:t> </a:t>
            </a:r>
            <a:r>
              <a:rPr spc="-25"/>
              <a:t>це </a:t>
            </a:r>
            <a:r>
              <a:rPr/>
              <a:t>потрібно,</a:t>
            </a:r>
            <a:r>
              <a:rPr spc="-45"/>
              <a:t> </a:t>
            </a:r>
            <a:r>
              <a:rPr spc="-10"/>
              <a:t>перевизначають</a:t>
            </a:r>
            <a:r>
              <a:rPr spc="-50"/>
              <a:t> </a:t>
            </a:r>
            <a:r>
              <a:rPr/>
              <a:t>тип</a:t>
            </a:r>
            <a:r>
              <a:rPr spc="-45"/>
              <a:t> </a:t>
            </a:r>
            <a:r>
              <a:rPr spc="-10"/>
              <a:t>елемента.</a:t>
            </a:r>
            <a:endParaRPr/>
          </a:p>
          <a:p>
            <a:pPr marL="12065" marR="236220">
              <a:lnSpc>
                <a:spcPct val="114999"/>
              </a:lnSpc>
              <a:spcBef>
                <a:spcPts val="1200"/>
              </a:spcBef>
              <a:defRPr/>
            </a:pPr>
            <a:r>
              <a:rPr/>
              <a:t>Наприклад,</a:t>
            </a:r>
            <a:r>
              <a:rPr spc="-40"/>
              <a:t> </a:t>
            </a:r>
            <a:r>
              <a:rPr/>
              <a:t>у</a:t>
            </a:r>
            <a:r>
              <a:rPr spc="-35"/>
              <a:t> </a:t>
            </a:r>
            <a:r>
              <a:rPr/>
              <a:t>вас</a:t>
            </a:r>
            <a:r>
              <a:rPr spc="-35"/>
              <a:t> </a:t>
            </a:r>
            <a:r>
              <a:rPr/>
              <a:t>є</a:t>
            </a:r>
            <a:r>
              <a:rPr spc="-35"/>
              <a:t> </a:t>
            </a:r>
            <a:r>
              <a:rPr/>
              <a:t>завдання</a:t>
            </a:r>
            <a:r>
              <a:rPr spc="-35"/>
              <a:t> </a:t>
            </a:r>
            <a:r>
              <a:rPr/>
              <a:t>зробити</a:t>
            </a:r>
            <a:r>
              <a:rPr spc="-35"/>
              <a:t> </a:t>
            </a:r>
            <a:r>
              <a:rPr spc="-20"/>
              <a:t>кнопку,</a:t>
            </a:r>
            <a:r>
              <a:rPr spc="-35"/>
              <a:t> </a:t>
            </a:r>
            <a:r>
              <a:rPr/>
              <a:t>яка</a:t>
            </a:r>
            <a:r>
              <a:rPr spc="-35"/>
              <a:t> </a:t>
            </a:r>
            <a:r>
              <a:rPr/>
              <a:t>наближає</a:t>
            </a:r>
            <a:r>
              <a:rPr spc="-35"/>
              <a:t> </a:t>
            </a:r>
            <a:r>
              <a:rPr/>
              <a:t>і</a:t>
            </a:r>
            <a:r>
              <a:rPr spc="-35"/>
              <a:t> </a:t>
            </a:r>
            <a:r>
              <a:rPr spc="-10"/>
              <a:t>віддаляє зображення...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 bwMode="auto">
          <a:xfrm>
            <a:off x="384725" y="1216354"/>
            <a:ext cx="5946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Ось</a:t>
            </a:r>
            <a:r>
              <a:rPr sz="1800" spc="-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як</a:t>
            </a:r>
            <a:r>
              <a:rPr sz="1800" spc="-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робити</a:t>
            </a:r>
            <a:r>
              <a:rPr sz="1800" spc="-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не</a:t>
            </a:r>
            <a:r>
              <a:rPr sz="1800" spc="-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треба</a:t>
            </a:r>
            <a:r>
              <a:rPr sz="1800" spc="-2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(приклад</a:t>
            </a:r>
            <a:r>
              <a:rPr sz="1800" spc="-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коду</a:t>
            </a:r>
            <a:r>
              <a:rPr sz="1800" spc="-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в</a:t>
            </a:r>
            <a:r>
              <a:rPr sz="1800" spc="-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яндекс.картах):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/>
          <a:stretch/>
        </p:blipFill>
        <p:spPr bwMode="auto">
          <a:xfrm>
            <a:off x="1485900" y="1764182"/>
            <a:ext cx="6172199" cy="15253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 bwMode="auto">
          <a:xfrm>
            <a:off x="397426" y="1747900"/>
            <a:ext cx="2280920" cy="21336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5"/>
              </a:lnSpc>
              <a:defRPr/>
            </a:pPr>
            <a:r>
              <a:rPr sz="140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400">
                <a:solidFill>
                  <a:srgbClr val="E45549"/>
                </a:solidFill>
                <a:latin typeface="Courier New"/>
                <a:cs typeface="Courier New"/>
              </a:rPr>
              <a:t>button</a:t>
            </a:r>
            <a:r>
              <a:rPr sz="1400" spc="95">
                <a:solidFill>
                  <a:srgbClr val="E45549"/>
                </a:solidFill>
                <a:latin typeface="Courier New"/>
                <a:cs typeface="Courier New"/>
              </a:rPr>
              <a:t> </a:t>
            </a:r>
            <a:r>
              <a:rPr sz="1400" spc="-10">
                <a:solidFill>
                  <a:srgbClr val="976800"/>
                </a:solidFill>
                <a:latin typeface="Courier New"/>
                <a:cs typeface="Courier New"/>
              </a:rPr>
              <a:t>type</a:t>
            </a:r>
            <a:r>
              <a:rPr sz="1400" spc="-10">
                <a:solidFill>
                  <a:srgbClr val="383A41"/>
                </a:solidFill>
                <a:latin typeface="Courier New"/>
                <a:cs typeface="Courier New"/>
              </a:rPr>
              <a:t>=</a:t>
            </a:r>
            <a:r>
              <a:rPr sz="1400" spc="-10">
                <a:solidFill>
                  <a:srgbClr val="4FA04F"/>
                </a:solidFill>
                <a:latin typeface="Courier New"/>
                <a:cs typeface="Courier New"/>
              </a:rPr>
              <a:t>"button"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" name="object 3" descr=""/>
          <p:cNvSpPr txBox="1"/>
          <p:nvPr/>
        </p:nvSpPr>
        <p:spPr bwMode="auto">
          <a:xfrm>
            <a:off x="397426" y="2033650"/>
            <a:ext cx="6190615" cy="21336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868680">
              <a:lnSpc>
                <a:spcPts val="1625"/>
              </a:lnSpc>
              <a:defRPr/>
            </a:pPr>
            <a:r>
              <a:rPr sz="1400">
                <a:solidFill>
                  <a:srgbClr val="976800"/>
                </a:solidFill>
                <a:latin typeface="Courier New"/>
                <a:cs typeface="Courier New"/>
              </a:rPr>
              <a:t>class</a:t>
            </a:r>
            <a:r>
              <a:rPr sz="1400">
                <a:solidFill>
                  <a:srgbClr val="383A41"/>
                </a:solidFill>
                <a:latin typeface="Courier New"/>
                <a:cs typeface="Courier New"/>
              </a:rPr>
              <a:t>=</a:t>
            </a:r>
            <a:r>
              <a:rPr sz="1400">
                <a:solidFill>
                  <a:srgbClr val="4FA04F"/>
                </a:solidFill>
                <a:latin typeface="Courier New"/>
                <a:cs typeface="Courier New"/>
              </a:rPr>
              <a:t>"button</a:t>
            </a:r>
            <a:r>
              <a:rPr sz="1400" spc="-15">
                <a:solidFill>
                  <a:srgbClr val="4FA04F"/>
                </a:solidFill>
                <a:latin typeface="Courier New"/>
                <a:cs typeface="Courier New"/>
              </a:rPr>
              <a:t> </a:t>
            </a:r>
            <a:r>
              <a:rPr sz="1400">
                <a:solidFill>
                  <a:srgbClr val="4FA04F"/>
                </a:solidFill>
                <a:latin typeface="Courier New"/>
                <a:cs typeface="Courier New"/>
              </a:rPr>
              <a:t>_view_air</a:t>
            </a:r>
            <a:r>
              <a:rPr sz="1400" spc="-15">
                <a:solidFill>
                  <a:srgbClr val="4FA04F"/>
                </a:solidFill>
                <a:latin typeface="Courier New"/>
                <a:cs typeface="Courier New"/>
              </a:rPr>
              <a:t> </a:t>
            </a:r>
            <a:r>
              <a:rPr sz="1400">
                <a:solidFill>
                  <a:srgbClr val="4FA04F"/>
                </a:solidFill>
                <a:latin typeface="Courier New"/>
                <a:cs typeface="Courier New"/>
              </a:rPr>
              <a:t>_size_medium</a:t>
            </a:r>
            <a:r>
              <a:rPr sz="1400" spc="-15">
                <a:solidFill>
                  <a:srgbClr val="4FA04F"/>
                </a:solidFill>
                <a:latin typeface="Courier New"/>
                <a:cs typeface="Courier New"/>
              </a:rPr>
              <a:t> </a:t>
            </a:r>
            <a:r>
              <a:rPr sz="1400" spc="-10">
                <a:solidFill>
                  <a:srgbClr val="4FA04F"/>
                </a:solidFill>
                <a:latin typeface="Courier New"/>
                <a:cs typeface="Courier New"/>
              </a:rPr>
              <a:t>_pin-bottom"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/>
          <p:nvPr/>
        </p:nvSpPr>
        <p:spPr bwMode="auto">
          <a:xfrm>
            <a:off x="397426" y="2319400"/>
            <a:ext cx="869315" cy="213360"/>
          </a:xfrm>
          <a:custGeom>
            <a:avLst/>
            <a:gdLst/>
            <a:ahLst/>
            <a:cxnLst/>
            <a:rect l="l" t="t" r="r" b="b"/>
            <a:pathLst>
              <a:path w="869315" h="213360" fill="norm" stroke="1" extrusionOk="0">
                <a:moveTo>
                  <a:pt x="868818" y="0"/>
                </a:moveTo>
                <a:lnTo>
                  <a:pt x="0" y="0"/>
                </a:lnTo>
                <a:lnTo>
                  <a:pt x="0" y="213360"/>
                </a:lnTo>
                <a:lnTo>
                  <a:pt x="868818" y="213360"/>
                </a:lnTo>
                <a:lnTo>
                  <a:pt x="868818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object 5" descr=""/>
          <p:cNvSpPr txBox="1"/>
          <p:nvPr/>
        </p:nvSpPr>
        <p:spPr bwMode="auto">
          <a:xfrm>
            <a:off x="1266244" y="2319400"/>
            <a:ext cx="2172335" cy="21336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5"/>
              </a:lnSpc>
              <a:defRPr/>
            </a:pPr>
            <a:r>
              <a:rPr sz="1400" spc="-10">
                <a:solidFill>
                  <a:srgbClr val="976800"/>
                </a:solidFill>
                <a:latin typeface="Courier New"/>
                <a:cs typeface="Courier New"/>
              </a:rPr>
              <a:t>aria-label</a:t>
            </a:r>
            <a:r>
              <a:rPr sz="1400" spc="-695">
                <a:solidFill>
                  <a:srgbClr val="976800"/>
                </a:solidFill>
                <a:latin typeface="Courier New"/>
                <a:cs typeface="Courier New"/>
              </a:rPr>
              <a:t> </a:t>
            </a:r>
            <a:r>
              <a:rPr sz="1400">
                <a:solidFill>
                  <a:srgbClr val="383A41"/>
                </a:solidFill>
                <a:latin typeface="Courier New"/>
                <a:cs typeface="Courier New"/>
              </a:rPr>
              <a:t>=</a:t>
            </a:r>
            <a:r>
              <a:rPr sz="1400">
                <a:solidFill>
                  <a:srgbClr val="4FA04F"/>
                </a:solidFill>
                <a:latin typeface="Courier New"/>
                <a:cs typeface="Courier New"/>
              </a:rPr>
              <a:t>"Zoom</a:t>
            </a:r>
            <a:r>
              <a:rPr sz="1400" spc="40">
                <a:solidFill>
                  <a:srgbClr val="4FA04F"/>
                </a:solidFill>
                <a:latin typeface="Courier New"/>
                <a:cs typeface="Courier New"/>
              </a:rPr>
              <a:t> </a:t>
            </a:r>
            <a:r>
              <a:rPr sz="1400" spc="-25">
                <a:solidFill>
                  <a:srgbClr val="4FA04F"/>
                </a:solidFill>
                <a:latin typeface="Courier New"/>
                <a:cs typeface="Courier New"/>
              </a:rPr>
              <a:t>in"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 descr=""/>
          <p:cNvSpPr txBox="1"/>
          <p:nvPr/>
        </p:nvSpPr>
        <p:spPr bwMode="auto">
          <a:xfrm>
            <a:off x="3438295" y="2319400"/>
            <a:ext cx="109220" cy="21336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5"/>
              </a:lnSpc>
              <a:defRPr/>
            </a:pPr>
            <a:r>
              <a:rPr sz="1400" spc="-5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 descr=""/>
          <p:cNvSpPr/>
          <p:nvPr/>
        </p:nvSpPr>
        <p:spPr bwMode="auto">
          <a:xfrm>
            <a:off x="397426" y="2605150"/>
            <a:ext cx="217804" cy="213360"/>
          </a:xfrm>
          <a:custGeom>
            <a:avLst/>
            <a:gdLst/>
            <a:ahLst/>
            <a:cxnLst/>
            <a:rect l="l" t="t" r="r" b="b"/>
            <a:pathLst>
              <a:path w="217804" h="213360" fill="norm" stroke="1" extrusionOk="0">
                <a:moveTo>
                  <a:pt x="217204" y="0"/>
                </a:moveTo>
                <a:lnTo>
                  <a:pt x="0" y="0"/>
                </a:lnTo>
                <a:lnTo>
                  <a:pt x="0" y="213360"/>
                </a:lnTo>
                <a:lnTo>
                  <a:pt x="217204" y="213360"/>
                </a:lnTo>
                <a:lnTo>
                  <a:pt x="217204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object 8" descr=""/>
          <p:cNvSpPr txBox="1"/>
          <p:nvPr/>
        </p:nvSpPr>
        <p:spPr bwMode="auto">
          <a:xfrm>
            <a:off x="614630" y="2605150"/>
            <a:ext cx="1629410" cy="21336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5"/>
              </a:lnSpc>
              <a:defRPr/>
            </a:pPr>
            <a:r>
              <a:rPr sz="140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400">
                <a:solidFill>
                  <a:srgbClr val="E45549"/>
                </a:solidFill>
                <a:latin typeface="Courier New"/>
                <a:cs typeface="Courier New"/>
              </a:rPr>
              <a:t>svg</a:t>
            </a:r>
            <a:r>
              <a:rPr sz="1400" spc="65">
                <a:solidFill>
                  <a:srgbClr val="E45549"/>
                </a:solidFill>
                <a:latin typeface="Courier New"/>
                <a:cs typeface="Courier New"/>
              </a:rPr>
              <a:t> </a:t>
            </a:r>
            <a:r>
              <a:rPr sz="1400" spc="-10">
                <a:solidFill>
                  <a:srgbClr val="976800"/>
                </a:solidFill>
                <a:latin typeface="Courier New"/>
                <a:cs typeface="Courier New"/>
              </a:rPr>
              <a:t>...</a:t>
            </a:r>
            <a:r>
              <a:rPr sz="1400" spc="-10">
                <a:solidFill>
                  <a:srgbClr val="383A41"/>
                </a:solidFill>
                <a:latin typeface="Courier New"/>
                <a:cs typeface="Courier New"/>
              </a:rPr>
              <a:t>&gt;&lt;/</a:t>
            </a:r>
            <a:r>
              <a:rPr sz="1400" spc="-10">
                <a:solidFill>
                  <a:srgbClr val="E45549"/>
                </a:solidFill>
                <a:latin typeface="Courier New"/>
                <a:cs typeface="Courier New"/>
              </a:rPr>
              <a:t>svg</a:t>
            </a:r>
            <a:r>
              <a:rPr sz="140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 descr=""/>
          <p:cNvSpPr txBox="1"/>
          <p:nvPr/>
        </p:nvSpPr>
        <p:spPr bwMode="auto">
          <a:xfrm>
            <a:off x="397426" y="2890901"/>
            <a:ext cx="977900" cy="21336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5"/>
              </a:lnSpc>
              <a:defRPr/>
            </a:pPr>
            <a:r>
              <a:rPr sz="1400" spc="-10">
                <a:solidFill>
                  <a:srgbClr val="383A41"/>
                </a:solidFill>
                <a:latin typeface="Courier New"/>
                <a:cs typeface="Courier New"/>
              </a:rPr>
              <a:t>&lt;/</a:t>
            </a:r>
            <a:r>
              <a:rPr sz="1400" spc="-10">
                <a:solidFill>
                  <a:srgbClr val="E45549"/>
                </a:solidFill>
                <a:latin typeface="Courier New"/>
                <a:cs typeface="Courier New"/>
              </a:rPr>
              <a:t>button</a:t>
            </a:r>
            <a:r>
              <a:rPr sz="140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 bwMode="auto">
          <a:xfrm>
            <a:off x="384725" y="2110945"/>
            <a:ext cx="7940675" cy="97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  <a:defRPr/>
            </a:pP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Якщо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якийсь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блок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коду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потрібно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зробити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пріоритетним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(наприклад, повідомлення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про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помилку),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то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можна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додати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атрибут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>
                <a:solidFill>
                  <a:srgbClr val="E06565"/>
                </a:solidFill>
                <a:latin typeface="Courier New"/>
                <a:cs typeface="Courier New"/>
              </a:rPr>
              <a:t>role="alert"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.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>
                <a:solidFill>
                  <a:srgbClr val="595959"/>
                </a:solidFill>
                <a:latin typeface="Arial"/>
                <a:cs typeface="Arial"/>
              </a:rPr>
              <a:t>Він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покаже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>
                <a:solidFill>
                  <a:srgbClr val="595959"/>
                </a:solidFill>
                <a:latin typeface="Arial"/>
                <a:cs typeface="Arial"/>
              </a:rPr>
              <a:t>скрінрідеру,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що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його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потрібно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зачитати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в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першу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чергу.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defRPr/>
            </a:pPr>
            <a:r>
              <a:rPr/>
              <a:t>Забезпечити</a:t>
            </a:r>
            <a:r>
              <a:rPr spc="-50"/>
              <a:t> </a:t>
            </a:r>
            <a:r>
              <a:rPr/>
              <a:t>навігацію</a:t>
            </a:r>
            <a:r>
              <a:rPr spc="-45"/>
              <a:t> </a:t>
            </a:r>
            <a:r>
              <a:rPr/>
              <a:t>з</a:t>
            </a:r>
            <a:r>
              <a:rPr spc="-45"/>
              <a:t> </a:t>
            </a:r>
            <a:r>
              <a:rPr spc="-10"/>
              <a:t>клавіатури</a:t>
            </a:r>
            <a:endParaRPr/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 bwMode="auto">
          <a:prstGeom prst="rect">
            <a:avLst/>
          </a:prstGeom>
        </p:spPr>
        <p:txBody>
          <a:bodyPr vert="horz" wrap="square" lIns="0" tIns="439417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  <a:defRPr/>
            </a:pPr>
            <a:r>
              <a:rPr spc="-10"/>
              <a:t>Найпопулярніша</a:t>
            </a:r>
            <a:r>
              <a:rPr spc="-40"/>
              <a:t> </a:t>
            </a:r>
            <a:r>
              <a:rPr/>
              <a:t>клавіша</a:t>
            </a:r>
            <a:r>
              <a:rPr spc="-35"/>
              <a:t> </a:t>
            </a:r>
            <a:r>
              <a:rPr/>
              <a:t>-</a:t>
            </a:r>
            <a:r>
              <a:rPr spc="-35"/>
              <a:t> </a:t>
            </a:r>
            <a:r>
              <a:rPr/>
              <a:t>це</a:t>
            </a:r>
            <a:r>
              <a:rPr spc="-25"/>
              <a:t> </a:t>
            </a:r>
            <a:r>
              <a:rPr b="1">
                <a:latin typeface="Arial"/>
                <a:cs typeface="Arial"/>
              </a:rPr>
              <a:t>tab</a:t>
            </a:r>
            <a:r>
              <a:rPr/>
              <a:t>.</a:t>
            </a:r>
            <a:r>
              <a:rPr spc="-35"/>
              <a:t> </a:t>
            </a:r>
            <a:r>
              <a:rPr/>
              <a:t>Завдяки</a:t>
            </a:r>
            <a:r>
              <a:rPr spc="-40"/>
              <a:t> </a:t>
            </a:r>
            <a:r>
              <a:rPr/>
              <a:t>їй</a:t>
            </a:r>
            <a:r>
              <a:rPr spc="-35"/>
              <a:t> </a:t>
            </a:r>
            <a:r>
              <a:rPr/>
              <a:t>ми</a:t>
            </a:r>
            <a:r>
              <a:rPr spc="-35"/>
              <a:t> </a:t>
            </a:r>
            <a:r>
              <a:rPr spc="-10"/>
              <a:t>переходимо</a:t>
            </a:r>
            <a:r>
              <a:rPr spc="-35"/>
              <a:t> </a:t>
            </a:r>
            <a:r>
              <a:rPr/>
              <a:t>з</a:t>
            </a:r>
            <a:r>
              <a:rPr spc="-35"/>
              <a:t> </a:t>
            </a:r>
            <a:r>
              <a:rPr/>
              <a:t>одного</a:t>
            </a:r>
            <a:r>
              <a:rPr spc="-40"/>
              <a:t> </a:t>
            </a:r>
            <a:r>
              <a:rPr spc="-10"/>
              <a:t>блоку </a:t>
            </a:r>
            <a:r>
              <a:rPr/>
              <a:t>на</a:t>
            </a:r>
            <a:r>
              <a:rPr spc="-35"/>
              <a:t> </a:t>
            </a:r>
            <a:r>
              <a:rPr/>
              <a:t>інший,</a:t>
            </a:r>
            <a:r>
              <a:rPr spc="-35"/>
              <a:t> </a:t>
            </a:r>
            <a:r>
              <a:rPr/>
              <a:t>а</a:t>
            </a:r>
            <a:r>
              <a:rPr spc="-35"/>
              <a:t> </a:t>
            </a:r>
            <a:r>
              <a:rPr/>
              <a:t>програма</a:t>
            </a:r>
            <a:r>
              <a:rPr spc="-35"/>
              <a:t> </a:t>
            </a:r>
            <a:r>
              <a:rPr/>
              <a:t>зачитує</a:t>
            </a:r>
            <a:r>
              <a:rPr spc="-35"/>
              <a:t> </a:t>
            </a:r>
            <a:r>
              <a:rPr/>
              <a:t>той</a:t>
            </a:r>
            <a:r>
              <a:rPr spc="-35"/>
              <a:t> </a:t>
            </a:r>
            <a:r>
              <a:rPr spc="-30"/>
              <a:t>елемент,</a:t>
            </a:r>
            <a:r>
              <a:rPr spc="-35"/>
              <a:t> </a:t>
            </a:r>
            <a:r>
              <a:rPr/>
              <a:t>на</a:t>
            </a:r>
            <a:r>
              <a:rPr spc="-35"/>
              <a:t> </a:t>
            </a:r>
            <a:r>
              <a:rPr/>
              <a:t>якому</a:t>
            </a:r>
            <a:r>
              <a:rPr spc="-35"/>
              <a:t> </a:t>
            </a:r>
            <a:r>
              <a:rPr spc="-10"/>
              <a:t>фокус.</a:t>
            </a:r>
            <a:endParaRPr/>
          </a:p>
          <a:p>
            <a:pPr marL="12700">
              <a:lnSpc>
                <a:spcPct val="100000"/>
              </a:lnSpc>
              <a:spcBef>
                <a:spcPts val="1524"/>
              </a:spcBef>
              <a:defRPr/>
            </a:pPr>
            <a:r>
              <a:rPr b="1">
                <a:latin typeface="Arial"/>
                <a:cs typeface="Arial"/>
              </a:rPr>
              <a:t>Будь</a:t>
            </a:r>
            <a:r>
              <a:rPr b="1" spc="-40">
                <a:latin typeface="Arial"/>
                <a:cs typeface="Arial"/>
              </a:rPr>
              <a:t> </a:t>
            </a:r>
            <a:r>
              <a:rPr b="1">
                <a:latin typeface="Arial"/>
                <a:cs typeface="Arial"/>
              </a:rPr>
              <a:t>ласка,</a:t>
            </a:r>
            <a:r>
              <a:rPr b="1" spc="-40">
                <a:latin typeface="Arial"/>
                <a:cs typeface="Arial"/>
              </a:rPr>
              <a:t> </a:t>
            </a:r>
            <a:r>
              <a:rPr b="1">
                <a:latin typeface="Arial"/>
                <a:cs typeface="Arial"/>
              </a:rPr>
              <a:t>не</a:t>
            </a:r>
            <a:r>
              <a:rPr b="1" spc="-40">
                <a:latin typeface="Arial"/>
                <a:cs typeface="Arial"/>
              </a:rPr>
              <a:t> </a:t>
            </a:r>
            <a:r>
              <a:rPr b="1" spc="-10">
                <a:latin typeface="Arial"/>
                <a:cs typeface="Arial"/>
              </a:rPr>
              <a:t>прибирайте</a:t>
            </a:r>
            <a:r>
              <a:rPr b="1" spc="-40">
                <a:latin typeface="Arial"/>
                <a:cs typeface="Arial"/>
              </a:rPr>
              <a:t> </a:t>
            </a:r>
            <a:r>
              <a:rPr b="1" spc="-10">
                <a:latin typeface="Arial"/>
                <a:cs typeface="Arial"/>
              </a:rPr>
              <a:t>фокус!</a:t>
            </a:r>
            <a:endParaRPr/>
          </a:p>
          <a:p>
            <a:pPr marL="12700">
              <a:lnSpc>
                <a:spcPct val="100000"/>
              </a:lnSpc>
              <a:spcBef>
                <a:spcPts val="1520"/>
              </a:spcBef>
              <a:defRPr/>
            </a:pPr>
            <a:r>
              <a:rPr/>
              <a:t>Якщо</a:t>
            </a:r>
            <a:r>
              <a:rPr spc="-60"/>
              <a:t> </a:t>
            </a:r>
            <a:r>
              <a:rPr/>
              <a:t>дизайнер</a:t>
            </a:r>
            <a:r>
              <a:rPr spc="-55"/>
              <a:t> </a:t>
            </a:r>
            <a:r>
              <a:rPr/>
              <a:t>наполіг</a:t>
            </a:r>
            <a:r>
              <a:rPr spc="-60"/>
              <a:t> </a:t>
            </a:r>
            <a:r>
              <a:rPr/>
              <a:t>на</a:t>
            </a:r>
            <a:r>
              <a:rPr spc="-55"/>
              <a:t> </a:t>
            </a:r>
            <a:r>
              <a:rPr/>
              <a:t>видаленні</a:t>
            </a:r>
            <a:r>
              <a:rPr spc="-55"/>
              <a:t> </a:t>
            </a:r>
            <a:r>
              <a:rPr/>
              <a:t>фокуса</a:t>
            </a:r>
            <a:r>
              <a:rPr spc="-60"/>
              <a:t> </a:t>
            </a:r>
            <a:r>
              <a:rPr/>
              <a:t>-</a:t>
            </a:r>
            <a:r>
              <a:rPr spc="-55"/>
              <a:t> </a:t>
            </a:r>
            <a:r>
              <a:rPr spc="-10"/>
              <a:t>використовуйте</a:t>
            </a:r>
            <a:endParaRPr/>
          </a:p>
          <a:p>
            <a:pPr marL="12700">
              <a:lnSpc>
                <a:spcPct val="100000"/>
              </a:lnSpc>
              <a:spcBef>
                <a:spcPts val="325"/>
              </a:spcBef>
              <a:defRPr/>
            </a:pPr>
            <a:r>
              <a:rPr b="1" spc="-10">
                <a:solidFill>
                  <a:srgbClr val="E06565"/>
                </a:solidFill>
                <a:latin typeface="Courier New"/>
                <a:cs typeface="Courier New"/>
              </a:rPr>
              <a:t>:focus-visible</a:t>
            </a:r>
            <a:r>
              <a:rPr spc="-10"/>
              <a:t>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 bwMode="auto"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defRPr/>
            </a:pPr>
            <a:r>
              <a:rPr/>
              <a:t>Додавати</a:t>
            </a:r>
            <a:r>
              <a:rPr spc="-30"/>
              <a:t> </a:t>
            </a:r>
            <a:r>
              <a:rPr/>
              <a:t>підписи</a:t>
            </a:r>
            <a:r>
              <a:rPr spc="-30"/>
              <a:t> </a:t>
            </a:r>
            <a:r>
              <a:rPr/>
              <a:t>до</a:t>
            </a:r>
            <a:r>
              <a:rPr spc="-30"/>
              <a:t> </a:t>
            </a:r>
            <a:r>
              <a:rPr spc="-10"/>
              <a:t>зображень</a:t>
            </a:r>
            <a:endParaRPr/>
          </a:p>
        </p:txBody>
      </p:sp>
      <p:sp>
        <p:nvSpPr>
          <p:cNvPr id="3" name="object 3" descr=""/>
          <p:cNvSpPr txBox="1"/>
          <p:nvPr/>
        </p:nvSpPr>
        <p:spPr bwMode="auto">
          <a:xfrm>
            <a:off x="384725" y="2152091"/>
            <a:ext cx="7564120" cy="767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Пишіть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в</a:t>
            </a:r>
            <a:r>
              <a:rPr sz="1800" spc="-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атрибуті</a:t>
            </a:r>
            <a:r>
              <a:rPr sz="18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>
                <a:solidFill>
                  <a:srgbClr val="E06565"/>
                </a:solidFill>
                <a:latin typeface="Courier New"/>
                <a:cs typeface="Courier New"/>
              </a:rPr>
              <a:t>alt</a:t>
            </a:r>
            <a:r>
              <a:rPr sz="1800" b="1" spc="-580">
                <a:solidFill>
                  <a:srgbClr val="E06565"/>
                </a:solidFill>
                <a:latin typeface="Courier New"/>
                <a:cs typeface="Courier New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не</a:t>
            </a:r>
            <a:r>
              <a:rPr sz="1800" spc="-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тільки</a:t>
            </a:r>
            <a:r>
              <a:rPr sz="1800" spc="-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"картинка",</a:t>
            </a:r>
            <a:r>
              <a:rPr sz="1800" spc="-2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а</a:t>
            </a:r>
            <a:r>
              <a:rPr sz="1800" spc="-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й</a:t>
            </a:r>
            <a:r>
              <a:rPr sz="1800" spc="-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що</a:t>
            </a:r>
            <a:r>
              <a:rPr sz="1800" spc="-2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на</a:t>
            </a:r>
            <a:r>
              <a:rPr sz="1800" spc="-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ній</a:t>
            </a:r>
            <a:r>
              <a:rPr sz="1800" spc="-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відбувається.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20"/>
              </a:spcBef>
              <a:defRPr/>
            </a:pP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Також</a:t>
            </a:r>
            <a:r>
              <a:rPr sz="1800" spc="-6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описуйте</a:t>
            </a:r>
            <a:r>
              <a:rPr sz="1800" spc="-6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складні</a:t>
            </a:r>
            <a:r>
              <a:rPr sz="1800" spc="-6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графічні</a:t>
            </a:r>
            <a:r>
              <a:rPr sz="1800" spc="-6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елементи:</a:t>
            </a:r>
            <a:r>
              <a:rPr sz="1800" spc="-6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діаграми,</a:t>
            </a:r>
            <a:r>
              <a:rPr sz="1800" spc="-6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інфографіку.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 bwMode="auto">
          <a:xfrm>
            <a:off x="384725" y="505244"/>
            <a:ext cx="70104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defRPr/>
            </a:pPr>
            <a:r>
              <a:rPr sz="2500" spc="-25">
                <a:latin typeface="Arial"/>
                <a:cs typeface="Arial"/>
              </a:rPr>
              <a:t>SVG</a:t>
            </a:r>
            <a:endParaRPr sz="2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 bwMode="auto">
          <a:xfrm>
            <a:off x="384725" y="1643072"/>
            <a:ext cx="8089265" cy="97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  <a:defRPr/>
            </a:pPr>
            <a:r>
              <a:rPr sz="1800" b="1">
                <a:solidFill>
                  <a:srgbClr val="595959"/>
                </a:solidFill>
                <a:latin typeface="Arial"/>
                <a:cs typeface="Arial"/>
              </a:rPr>
              <a:t>SVG</a:t>
            </a:r>
            <a:r>
              <a:rPr sz="1800" b="1" spc="-6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>
                <a:solidFill>
                  <a:srgbClr val="595959"/>
                </a:solidFill>
                <a:latin typeface="Arial"/>
                <a:cs typeface="Arial"/>
              </a:rPr>
              <a:t>(Масштабована</a:t>
            </a:r>
            <a:r>
              <a:rPr sz="1800" b="1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>
                <a:solidFill>
                  <a:srgbClr val="595959"/>
                </a:solidFill>
                <a:latin typeface="Arial"/>
                <a:cs typeface="Arial"/>
              </a:rPr>
              <a:t>Векторна</a:t>
            </a:r>
            <a:r>
              <a:rPr sz="1800" b="1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>
                <a:solidFill>
                  <a:srgbClr val="595959"/>
                </a:solidFill>
                <a:latin typeface="Arial"/>
                <a:cs typeface="Arial"/>
              </a:rPr>
              <a:t>Графіка)</a:t>
            </a:r>
            <a:r>
              <a:rPr sz="1800" b="1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це</a:t>
            </a:r>
            <a:r>
              <a:rPr sz="1800" spc="-6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формат</a:t>
            </a:r>
            <a:r>
              <a:rPr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зображень</a:t>
            </a:r>
            <a:r>
              <a:rPr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на</a:t>
            </a:r>
            <a:r>
              <a:rPr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основі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векторної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графіки,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призначений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для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створення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масштабованих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зображень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високої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якості.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ubTitle" idx="4"/>
          </p:nvPr>
        </p:nvSpPr>
        <p:spPr bwMode="auto"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  <a:defRPr/>
            </a:pPr>
            <a:r>
              <a:rPr spc="-10"/>
              <a:t>SVG-</a:t>
            </a:r>
            <a:r>
              <a:rPr/>
              <a:t>графіка</a:t>
            </a:r>
            <a:r>
              <a:rPr spc="-35"/>
              <a:t> </a:t>
            </a:r>
            <a:r>
              <a:rPr/>
              <a:t>описується</a:t>
            </a:r>
            <a:r>
              <a:rPr spc="-30"/>
              <a:t> </a:t>
            </a:r>
            <a:r>
              <a:rPr/>
              <a:t>за</a:t>
            </a:r>
            <a:r>
              <a:rPr spc="-35"/>
              <a:t> </a:t>
            </a:r>
            <a:r>
              <a:rPr/>
              <a:t>допомогою</a:t>
            </a:r>
            <a:r>
              <a:rPr spc="-30"/>
              <a:t> </a:t>
            </a:r>
            <a:r>
              <a:rPr spc="-10"/>
              <a:t>XML-</a:t>
            </a:r>
            <a:r>
              <a:rPr/>
              <a:t>коду</a:t>
            </a:r>
            <a:r>
              <a:rPr spc="-35"/>
              <a:t> </a:t>
            </a:r>
            <a:r>
              <a:rPr/>
              <a:t>і</a:t>
            </a:r>
            <a:r>
              <a:rPr spc="-30"/>
              <a:t> </a:t>
            </a:r>
            <a:r>
              <a:rPr/>
              <a:t>може</a:t>
            </a:r>
            <a:r>
              <a:rPr spc="-35"/>
              <a:t> </a:t>
            </a:r>
            <a:r>
              <a:rPr spc="-10"/>
              <a:t>редагуватися</a:t>
            </a:r>
            <a:r>
              <a:rPr spc="-30"/>
              <a:t> </a:t>
            </a:r>
            <a:r>
              <a:rPr spc="-25"/>
              <a:t>як </a:t>
            </a:r>
            <a:r>
              <a:rPr/>
              <a:t>звичайний</a:t>
            </a:r>
            <a:r>
              <a:rPr spc="-75"/>
              <a:t> </a:t>
            </a:r>
            <a:r>
              <a:rPr spc="-10"/>
              <a:t>текст.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 bwMode="auto">
          <a:xfrm>
            <a:off x="384725" y="704635"/>
            <a:ext cx="7904480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  <a:defRPr/>
            </a:pP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Ще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можна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додати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описи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до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графіків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через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посилання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на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окремі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сторінки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з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описом.</a:t>
            </a:r>
            <a:r>
              <a:rPr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Від</a:t>
            </a:r>
            <a:r>
              <a:rPr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звичайних</a:t>
            </a:r>
            <a:r>
              <a:rPr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користувачів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такі</a:t>
            </a:r>
            <a:r>
              <a:rPr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посилання</a:t>
            </a:r>
            <a:r>
              <a:rPr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потрібно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приховувати.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 bwMode="auto">
          <a:xfrm>
            <a:off x="384725" y="2891574"/>
            <a:ext cx="3495675" cy="97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22579">
              <a:lnSpc>
                <a:spcPct val="114999"/>
              </a:lnSpc>
              <a:spcBef>
                <a:spcPts val="100"/>
              </a:spcBef>
              <a:defRPr/>
            </a:pP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Приклад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>
                <a:solidFill>
                  <a:srgbClr val="595959"/>
                </a:solidFill>
                <a:latin typeface="Arial"/>
                <a:cs typeface="Arial"/>
              </a:rPr>
              <a:t>коду,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щоб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приховати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інформацію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з</a:t>
            </a:r>
            <a:r>
              <a:rPr sz="1800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екрана,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  <a:defRPr/>
            </a:pP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але</a:t>
            </a:r>
            <a:r>
              <a:rPr sz="1800" spc="-2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залишити</a:t>
            </a:r>
            <a:r>
              <a:rPr sz="18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її</a:t>
            </a:r>
            <a:r>
              <a:rPr sz="1800" spc="-2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для</a:t>
            </a:r>
            <a:r>
              <a:rPr sz="18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скрінрідера.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/>
          <a:stretch/>
        </p:blipFill>
        <p:spPr bwMode="auto">
          <a:xfrm>
            <a:off x="4294822" y="1661062"/>
            <a:ext cx="4514849" cy="31337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 bwMode="auto">
          <a:xfrm>
            <a:off x="384725" y="2110945"/>
            <a:ext cx="7741284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  <a:defRPr/>
            </a:pP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Якщо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картинка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не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несе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жодного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сенсу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(декоративні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кружки,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наприклад)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-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приховайте</a:t>
            </a:r>
            <a:r>
              <a:rPr sz="1800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її</a:t>
            </a:r>
            <a:r>
              <a:rPr sz="1800" spc="-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від</a:t>
            </a:r>
            <a:r>
              <a:rPr sz="1800" spc="-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скрінрідера</a:t>
            </a:r>
            <a:r>
              <a:rPr sz="1800" spc="-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за</a:t>
            </a:r>
            <a:r>
              <a:rPr sz="1800" spc="-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допомогою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>
                <a:solidFill>
                  <a:srgbClr val="E06565"/>
                </a:solidFill>
                <a:latin typeface="Courier New"/>
                <a:cs typeface="Courier New"/>
              </a:rPr>
              <a:t>aria-hidden="true"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defRPr/>
            </a:pPr>
            <a:r>
              <a:rPr/>
              <a:t>Підписувати</a:t>
            </a:r>
            <a:r>
              <a:rPr spc="-35"/>
              <a:t> </a:t>
            </a:r>
            <a:r>
              <a:rPr/>
              <a:t>всі</a:t>
            </a:r>
            <a:r>
              <a:rPr spc="-35"/>
              <a:t> </a:t>
            </a:r>
            <a:r>
              <a:rPr/>
              <a:t>поля</a:t>
            </a:r>
            <a:r>
              <a:rPr spc="-35"/>
              <a:t> </a:t>
            </a:r>
            <a:r>
              <a:rPr/>
              <a:t>форми</a:t>
            </a:r>
            <a:r>
              <a:rPr spc="-35"/>
              <a:t> </a:t>
            </a:r>
            <a:r>
              <a:rPr/>
              <a:t>в</a:t>
            </a:r>
            <a:r>
              <a:rPr spc="-35"/>
              <a:t> </a:t>
            </a:r>
            <a:r>
              <a:rPr/>
              <a:t>тезі</a:t>
            </a:r>
            <a:r>
              <a:rPr spc="-35"/>
              <a:t> </a:t>
            </a:r>
            <a:r>
              <a:rPr spc="-10"/>
              <a:t>label</a:t>
            </a:r>
            <a:endParaRPr/>
          </a:p>
        </p:txBody>
      </p:sp>
      <p:sp>
        <p:nvSpPr>
          <p:cNvPr id="3" name="object 3" descr=""/>
          <p:cNvSpPr txBox="1"/>
          <p:nvPr/>
        </p:nvSpPr>
        <p:spPr bwMode="auto">
          <a:xfrm>
            <a:off x="384725" y="1643072"/>
            <a:ext cx="8320405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  <a:defRPr/>
            </a:pP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Бо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інакше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люди</a:t>
            </a:r>
            <a:r>
              <a:rPr sz="1800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просто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не</a:t>
            </a:r>
            <a:r>
              <a:rPr sz="1800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зрозуміють,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як</a:t>
            </a:r>
            <a:r>
              <a:rPr sz="1800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їм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заповнювати</a:t>
            </a:r>
            <a:r>
              <a:rPr sz="1800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це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поле.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Якщо</a:t>
            </a:r>
            <a:r>
              <a:rPr sz="1800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ж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вони</a:t>
            </a:r>
            <a:r>
              <a:rPr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заповнять</a:t>
            </a:r>
            <a:r>
              <a:rPr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його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неправильно,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>
                <a:solidFill>
                  <a:srgbClr val="595959"/>
                </a:solidFill>
                <a:latin typeface="Arial"/>
                <a:cs typeface="Arial"/>
              </a:rPr>
              <a:t>недостатньо</a:t>
            </a:r>
            <a:r>
              <a:rPr sz="1800" b="1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>
                <a:solidFill>
                  <a:srgbClr val="595959"/>
                </a:solidFill>
                <a:latin typeface="Arial"/>
                <a:cs typeface="Arial"/>
              </a:rPr>
              <a:t>підсвітити</a:t>
            </a:r>
            <a:r>
              <a:rPr sz="1800" b="1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>
                <a:solidFill>
                  <a:srgbClr val="595959"/>
                </a:solidFill>
                <a:latin typeface="Arial"/>
                <a:cs typeface="Arial"/>
              </a:rPr>
              <a:t>поле</a:t>
            </a:r>
            <a:r>
              <a:rPr sz="1800" b="1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>
                <a:solidFill>
                  <a:srgbClr val="595959"/>
                </a:solidFill>
                <a:latin typeface="Arial"/>
                <a:cs typeface="Arial"/>
              </a:rPr>
              <a:t>червоним: </a:t>
            </a:r>
            <a:r>
              <a:rPr sz="1800" b="1">
                <a:solidFill>
                  <a:srgbClr val="595959"/>
                </a:solidFill>
                <a:latin typeface="Arial"/>
                <a:cs typeface="Arial"/>
              </a:rPr>
              <a:t>є</a:t>
            </a:r>
            <a:r>
              <a:rPr sz="1800" b="1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>
                <a:solidFill>
                  <a:srgbClr val="595959"/>
                </a:solidFill>
                <a:latin typeface="Arial"/>
                <a:cs typeface="Arial"/>
              </a:rPr>
              <a:t>люди,</a:t>
            </a:r>
            <a:r>
              <a:rPr sz="1800" b="1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>
                <a:solidFill>
                  <a:srgbClr val="595959"/>
                </a:solidFill>
                <a:latin typeface="Arial"/>
                <a:cs typeface="Arial"/>
              </a:rPr>
              <a:t>які</a:t>
            </a:r>
            <a:r>
              <a:rPr sz="1800" b="1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>
                <a:solidFill>
                  <a:srgbClr val="595959"/>
                </a:solidFill>
                <a:latin typeface="Arial"/>
                <a:cs typeface="Arial"/>
              </a:rPr>
              <a:t>не</a:t>
            </a:r>
            <a:r>
              <a:rPr sz="1800" b="1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>
                <a:solidFill>
                  <a:srgbClr val="595959"/>
                </a:solidFill>
                <a:latin typeface="Arial"/>
                <a:cs typeface="Arial"/>
              </a:rPr>
              <a:t>бачать</a:t>
            </a:r>
            <a:r>
              <a:rPr sz="1800" b="1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>
                <a:solidFill>
                  <a:srgbClr val="595959"/>
                </a:solidFill>
                <a:latin typeface="Arial"/>
                <a:cs typeface="Arial"/>
              </a:rPr>
              <a:t>червоний</a:t>
            </a:r>
            <a:r>
              <a:rPr sz="1800" b="1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>
                <a:solidFill>
                  <a:srgbClr val="595959"/>
                </a:solidFill>
                <a:latin typeface="Arial"/>
                <a:cs typeface="Arial"/>
              </a:rPr>
              <a:t>колір,</a:t>
            </a:r>
            <a:r>
              <a:rPr sz="1800" b="1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>
                <a:solidFill>
                  <a:srgbClr val="595959"/>
                </a:solidFill>
                <a:latin typeface="Arial"/>
                <a:cs typeface="Arial"/>
              </a:rPr>
              <a:t>а</a:t>
            </a:r>
            <a:r>
              <a:rPr sz="1800" b="1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>
                <a:solidFill>
                  <a:srgbClr val="595959"/>
                </a:solidFill>
                <a:latin typeface="Arial"/>
                <a:cs typeface="Arial"/>
              </a:rPr>
              <a:t>є</a:t>
            </a:r>
            <a:r>
              <a:rPr sz="1800" b="1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>
                <a:solidFill>
                  <a:srgbClr val="595959"/>
                </a:solidFill>
                <a:latin typeface="Arial"/>
                <a:cs typeface="Arial"/>
              </a:rPr>
              <a:t>люди,</a:t>
            </a:r>
            <a:r>
              <a:rPr sz="1800" b="1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>
                <a:solidFill>
                  <a:srgbClr val="595959"/>
                </a:solidFill>
                <a:latin typeface="Arial"/>
                <a:cs typeface="Arial"/>
              </a:rPr>
              <a:t>які</a:t>
            </a:r>
            <a:r>
              <a:rPr sz="1800" b="1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>
                <a:solidFill>
                  <a:srgbClr val="595959"/>
                </a:solidFill>
                <a:latin typeface="Arial"/>
                <a:cs typeface="Arial"/>
              </a:rPr>
              <a:t>взагалі</a:t>
            </a:r>
            <a:r>
              <a:rPr sz="1800" b="1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>
                <a:solidFill>
                  <a:srgbClr val="595959"/>
                </a:solidFill>
                <a:latin typeface="Arial"/>
                <a:cs typeface="Arial"/>
              </a:rPr>
              <a:t>не</a:t>
            </a:r>
            <a:r>
              <a:rPr sz="1800" b="1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>
                <a:solidFill>
                  <a:srgbClr val="595959"/>
                </a:solidFill>
                <a:latin typeface="Arial"/>
                <a:cs typeface="Arial"/>
              </a:rPr>
              <a:t>бачать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.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>
                <a:solidFill>
                  <a:srgbClr val="595959"/>
                </a:solidFill>
                <a:latin typeface="Arial"/>
                <a:cs typeface="Arial"/>
              </a:rPr>
              <a:t>Усі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помилки</a:t>
            </a:r>
            <a:r>
              <a:rPr sz="1800" spc="-7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>
                <a:solidFill>
                  <a:srgbClr val="595959"/>
                </a:solidFill>
                <a:latin typeface="Arial"/>
                <a:cs typeface="Arial"/>
              </a:rPr>
              <a:t>виводьте</a:t>
            </a:r>
            <a:r>
              <a:rPr sz="1800" spc="-7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зрозумілим</a:t>
            </a:r>
            <a:r>
              <a:rPr sz="1800" spc="-7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текстом.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 bwMode="auto">
          <a:xfrm>
            <a:off x="384721" y="3057349"/>
            <a:ext cx="6684645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  <a:defRPr/>
            </a:pP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Також</a:t>
            </a:r>
            <a:r>
              <a:rPr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корисна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порада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групувати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поля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за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допомогою</a:t>
            </a:r>
            <a:r>
              <a:rPr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елемента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або</a:t>
            </a:r>
            <a:r>
              <a:rPr sz="1800" spc="-7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атрибута</a:t>
            </a:r>
            <a:r>
              <a:rPr sz="1800" spc="-6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>
                <a:solidFill>
                  <a:srgbClr val="E06565"/>
                </a:solidFill>
                <a:latin typeface="Courier New"/>
                <a:cs typeface="Courier New"/>
              </a:rPr>
              <a:t>role="group"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 bwMode="auto">
          <a:xfrm>
            <a:off x="7121373" y="3120339"/>
            <a:ext cx="138493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  <a:defRPr/>
            </a:pP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fieldset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 bwMode="auto"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defRPr/>
            </a:pPr>
            <a:r>
              <a:rPr/>
              <a:t>Намагатися</a:t>
            </a:r>
            <a:r>
              <a:rPr spc="-70"/>
              <a:t> </a:t>
            </a:r>
            <a:r>
              <a:rPr/>
              <a:t>не</a:t>
            </a:r>
            <a:r>
              <a:rPr spc="-70"/>
              <a:t> </a:t>
            </a:r>
            <a:r>
              <a:rPr/>
              <a:t>використовувати</a:t>
            </a:r>
            <a:r>
              <a:rPr spc="-70"/>
              <a:t> </a:t>
            </a:r>
            <a:r>
              <a:rPr spc="-10"/>
              <a:t>капчу</a:t>
            </a:r>
            <a:endParaRPr/>
          </a:p>
        </p:txBody>
      </p:sp>
      <p:sp>
        <p:nvSpPr>
          <p:cNvPr id="3" name="object 3" descr=""/>
          <p:cNvSpPr txBox="1"/>
          <p:nvPr/>
        </p:nvSpPr>
        <p:spPr bwMode="auto">
          <a:xfrm>
            <a:off x="384725" y="1643072"/>
            <a:ext cx="7987665" cy="97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  <a:defRPr/>
            </a:pP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Ніхто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не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любить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капчу.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А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сліпі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люди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її,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напевно,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ненавидять.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Якщо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ну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>
                <a:solidFill>
                  <a:srgbClr val="595959"/>
                </a:solidFill>
                <a:latin typeface="Arial"/>
                <a:cs typeface="Arial"/>
              </a:rPr>
              <a:t>дуже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потрібно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її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додати,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користуйтеся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новою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версією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від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гугла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вона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абсолютно доступна.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/>
          <a:stretch/>
        </p:blipFill>
        <p:spPr bwMode="auto">
          <a:xfrm>
            <a:off x="3310496" y="2666550"/>
            <a:ext cx="4588128" cy="13469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 bwMode="auto">
          <a:xfrm>
            <a:off x="384725" y="505244"/>
            <a:ext cx="8082915" cy="793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95"/>
              </a:spcBef>
              <a:defRPr/>
            </a:pPr>
            <a:r>
              <a:rPr sz="2500">
                <a:latin typeface="Arial"/>
                <a:cs typeface="Arial"/>
              </a:rPr>
              <a:t>Що</a:t>
            </a:r>
            <a:r>
              <a:rPr sz="2500" spc="-10">
                <a:latin typeface="Arial"/>
                <a:cs typeface="Arial"/>
              </a:rPr>
              <a:t> </a:t>
            </a:r>
            <a:r>
              <a:rPr sz="2500">
                <a:latin typeface="Arial"/>
                <a:cs typeface="Arial"/>
              </a:rPr>
              <a:t>робити,</a:t>
            </a:r>
            <a:r>
              <a:rPr sz="2500" spc="-10">
                <a:latin typeface="Arial"/>
                <a:cs typeface="Arial"/>
              </a:rPr>
              <a:t> </a:t>
            </a:r>
            <a:r>
              <a:rPr sz="2500">
                <a:latin typeface="Arial"/>
                <a:cs typeface="Arial"/>
              </a:rPr>
              <a:t>якщо</a:t>
            </a:r>
            <a:r>
              <a:rPr sz="2500" spc="-10">
                <a:latin typeface="Arial"/>
                <a:cs typeface="Arial"/>
              </a:rPr>
              <a:t> </a:t>
            </a:r>
            <a:r>
              <a:rPr sz="2500">
                <a:latin typeface="Arial"/>
                <a:cs typeface="Arial"/>
              </a:rPr>
              <a:t>використовуєш</a:t>
            </a:r>
            <a:r>
              <a:rPr sz="2500" spc="-10">
                <a:latin typeface="Arial"/>
                <a:cs typeface="Arial"/>
              </a:rPr>
              <a:t> </a:t>
            </a:r>
            <a:r>
              <a:rPr sz="2500">
                <a:latin typeface="Arial"/>
                <a:cs typeface="Arial"/>
              </a:rPr>
              <a:t>для</a:t>
            </a:r>
            <a:r>
              <a:rPr sz="2500" spc="-10">
                <a:latin typeface="Arial"/>
                <a:cs typeface="Arial"/>
              </a:rPr>
              <a:t> </a:t>
            </a:r>
            <a:r>
              <a:rPr sz="2500">
                <a:latin typeface="Arial"/>
                <a:cs typeface="Arial"/>
              </a:rPr>
              <a:t>фронту</a:t>
            </a:r>
            <a:r>
              <a:rPr sz="2500" spc="-10">
                <a:latin typeface="Arial"/>
                <a:cs typeface="Arial"/>
              </a:rPr>
              <a:t> сторонні бібліотеки?</a:t>
            </a:r>
            <a:endParaRPr sz="25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 bwMode="auto">
          <a:xfrm>
            <a:off x="384725" y="2110945"/>
            <a:ext cx="8182609" cy="97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  <a:defRPr/>
            </a:pP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Коли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використовуємо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сторонні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бібліотеки,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переконуємося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в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їхній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сумісності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з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принципами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доступності</a:t>
            </a:r>
            <a:r>
              <a:rPr sz="1800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або</a:t>
            </a:r>
            <a:r>
              <a:rPr sz="1800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шукаємо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>
                <a:solidFill>
                  <a:srgbClr val="595959"/>
                </a:solidFill>
                <a:latin typeface="Arial"/>
                <a:cs typeface="Arial"/>
              </a:rPr>
              <a:t>альтернативи,</a:t>
            </a:r>
            <a:r>
              <a:rPr sz="1800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які</a:t>
            </a:r>
            <a:r>
              <a:rPr sz="1800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відповідають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>
                <a:solidFill>
                  <a:srgbClr val="595959"/>
                </a:solidFill>
                <a:latin typeface="Arial"/>
                <a:cs typeface="Arial"/>
              </a:rPr>
              <a:t>цим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вимогам.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3098292" y="2266442"/>
            <a:ext cx="2945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3600"/>
              <a:t>Best</a:t>
            </a:r>
            <a:r>
              <a:rPr sz="3600" spc="-15"/>
              <a:t> </a:t>
            </a:r>
            <a:r>
              <a:rPr sz="3600" spc="-10"/>
              <a:t>Practices</a:t>
            </a:r>
            <a:endParaRPr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defRPr/>
            </a:pPr>
            <a:r>
              <a:rPr spc="-10"/>
              <a:t>Зображення</a:t>
            </a:r>
            <a:endParaRPr/>
          </a:p>
        </p:txBody>
      </p:sp>
      <p:sp>
        <p:nvSpPr>
          <p:cNvPr id="3" name="object 3" descr=""/>
          <p:cNvSpPr txBox="1"/>
          <p:nvPr/>
        </p:nvSpPr>
        <p:spPr bwMode="auto">
          <a:xfrm>
            <a:off x="384725" y="1684223"/>
            <a:ext cx="7982584" cy="767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 spc="-20">
                <a:solidFill>
                  <a:srgbClr val="595959"/>
                </a:solidFill>
                <a:latin typeface="Arial"/>
                <a:cs typeface="Arial"/>
              </a:rPr>
              <a:t>Альтернативний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>
                <a:solidFill>
                  <a:srgbClr val="595959"/>
                </a:solidFill>
                <a:latin typeface="Arial"/>
                <a:cs typeface="Arial"/>
              </a:rPr>
              <a:t>опис: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20"/>
              </a:spcBef>
              <a:defRPr/>
            </a:pP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>
                <a:solidFill>
                  <a:srgbClr val="E45549"/>
                </a:solidFill>
                <a:latin typeface="Courier New"/>
                <a:cs typeface="Courier New"/>
              </a:rPr>
              <a:t>img</a:t>
            </a:r>
            <a:r>
              <a:rPr sz="1800" spc="-30">
                <a:solidFill>
                  <a:srgbClr val="E45549"/>
                </a:solidFill>
                <a:latin typeface="Courier New"/>
                <a:cs typeface="Courier New"/>
              </a:rPr>
              <a:t> </a:t>
            </a:r>
            <a:r>
              <a:rPr sz="1800">
                <a:solidFill>
                  <a:srgbClr val="976800"/>
                </a:solidFill>
                <a:latin typeface="Courier New"/>
                <a:cs typeface="Courier New"/>
              </a:rPr>
              <a:t>src</a:t>
            </a: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=</a:t>
            </a:r>
            <a:r>
              <a:rPr sz="1800">
                <a:solidFill>
                  <a:srgbClr val="4FA04F"/>
                </a:solidFill>
                <a:latin typeface="Courier New"/>
                <a:cs typeface="Courier New"/>
              </a:rPr>
              <a:t>"image.jpg"</a:t>
            </a:r>
            <a:r>
              <a:rPr sz="1800" spc="-30">
                <a:solidFill>
                  <a:srgbClr val="4FA04F"/>
                </a:solidFill>
                <a:latin typeface="Courier New"/>
                <a:cs typeface="Courier New"/>
              </a:rPr>
              <a:t> </a:t>
            </a:r>
            <a:r>
              <a:rPr sz="1800">
                <a:solidFill>
                  <a:srgbClr val="976800"/>
                </a:solidFill>
                <a:latin typeface="Courier New"/>
                <a:cs typeface="Courier New"/>
              </a:rPr>
              <a:t>alt</a:t>
            </a: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=</a:t>
            </a:r>
            <a:r>
              <a:rPr sz="1800">
                <a:solidFill>
                  <a:srgbClr val="4FA04F"/>
                </a:solidFill>
                <a:latin typeface="Courier New"/>
                <a:cs typeface="Courier New"/>
              </a:rPr>
              <a:t>"Brief</a:t>
            </a:r>
            <a:r>
              <a:rPr sz="1800" spc="-35">
                <a:solidFill>
                  <a:srgbClr val="4FA04F"/>
                </a:solidFill>
                <a:latin typeface="Courier New"/>
                <a:cs typeface="Courier New"/>
              </a:rPr>
              <a:t> </a:t>
            </a:r>
            <a:r>
              <a:rPr sz="1800">
                <a:solidFill>
                  <a:srgbClr val="4FA04F"/>
                </a:solidFill>
                <a:latin typeface="Courier New"/>
                <a:cs typeface="Courier New"/>
              </a:rPr>
              <a:t>description</a:t>
            </a:r>
            <a:r>
              <a:rPr sz="1800" spc="-35">
                <a:solidFill>
                  <a:srgbClr val="4FA04F"/>
                </a:solidFill>
                <a:latin typeface="Courier New"/>
                <a:cs typeface="Courier New"/>
              </a:rPr>
              <a:t> </a:t>
            </a:r>
            <a:r>
              <a:rPr sz="1800">
                <a:solidFill>
                  <a:srgbClr val="4FA04F"/>
                </a:solidFill>
                <a:latin typeface="Courier New"/>
                <a:cs typeface="Courier New"/>
              </a:rPr>
              <a:t>of</a:t>
            </a:r>
            <a:r>
              <a:rPr sz="1800" spc="-35">
                <a:solidFill>
                  <a:srgbClr val="4FA04F"/>
                </a:solidFill>
                <a:latin typeface="Courier New"/>
                <a:cs typeface="Courier New"/>
              </a:rPr>
              <a:t> </a:t>
            </a:r>
            <a:r>
              <a:rPr sz="1800">
                <a:solidFill>
                  <a:srgbClr val="4FA04F"/>
                </a:solidFill>
                <a:latin typeface="Courier New"/>
                <a:cs typeface="Courier New"/>
              </a:rPr>
              <a:t>the</a:t>
            </a:r>
            <a:r>
              <a:rPr sz="1800" spc="-30">
                <a:solidFill>
                  <a:srgbClr val="4FA04F"/>
                </a:solidFill>
                <a:latin typeface="Courier New"/>
                <a:cs typeface="Courier New"/>
              </a:rPr>
              <a:t> </a:t>
            </a:r>
            <a:r>
              <a:rPr sz="1800" spc="-10">
                <a:solidFill>
                  <a:srgbClr val="4FA04F"/>
                </a:solidFill>
                <a:latin typeface="Courier New"/>
                <a:cs typeface="Courier New"/>
              </a:rPr>
              <a:t>image"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defRPr/>
            </a:pPr>
            <a:r>
              <a:rPr spc="-10"/>
              <a:t>Форми</a:t>
            </a:r>
            <a:endParaRPr/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 bwMode="auto">
          <a:prstGeom prst="rect">
            <a:avLst/>
          </a:prstGeom>
        </p:spPr>
        <p:txBody>
          <a:bodyPr vert="horz" wrap="square" lIns="0" tIns="48056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/>
              <a:t>Описуйте</a:t>
            </a:r>
            <a:r>
              <a:rPr spc="-55"/>
              <a:t> </a:t>
            </a:r>
            <a:r>
              <a:rPr/>
              <a:t>поля</a:t>
            </a:r>
            <a:r>
              <a:rPr spc="-55"/>
              <a:t> </a:t>
            </a:r>
            <a:r>
              <a:rPr spc="-10"/>
              <a:t>введення</a:t>
            </a:r>
            <a:r>
              <a:rPr spc="-55"/>
              <a:t> </a:t>
            </a:r>
            <a:r>
              <a:rPr/>
              <a:t>за</a:t>
            </a:r>
            <a:r>
              <a:rPr spc="-50"/>
              <a:t> </a:t>
            </a:r>
            <a:r>
              <a:rPr/>
              <a:t>допомогою</a:t>
            </a:r>
            <a:r>
              <a:rPr spc="-50"/>
              <a:t> </a:t>
            </a:r>
            <a:r>
              <a:rPr spc="-1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pc="-10">
                <a:solidFill>
                  <a:srgbClr val="E45549"/>
                </a:solidFill>
                <a:latin typeface="Courier New"/>
                <a:cs typeface="Courier New"/>
              </a:rPr>
              <a:t>label</a:t>
            </a:r>
            <a:r>
              <a:rPr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r>
              <a:rPr spc="-10"/>
              <a:t>:</a:t>
            </a:r>
            <a:endParaRPr/>
          </a:p>
          <a:p>
            <a:pPr marL="12700">
              <a:lnSpc>
                <a:spcPct val="100000"/>
              </a:lnSpc>
              <a:spcBef>
                <a:spcPts val="1520"/>
              </a:spcBef>
              <a:defRPr/>
            </a:pPr>
            <a:r>
              <a:rPr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>
                <a:solidFill>
                  <a:srgbClr val="E45549"/>
                </a:solidFill>
                <a:latin typeface="Courier New"/>
                <a:cs typeface="Courier New"/>
              </a:rPr>
              <a:t>label</a:t>
            </a:r>
            <a:r>
              <a:rPr spc="-30">
                <a:solidFill>
                  <a:srgbClr val="E45549"/>
                </a:solidFill>
                <a:latin typeface="Courier New"/>
                <a:cs typeface="Courier New"/>
              </a:rPr>
              <a:t> </a:t>
            </a:r>
            <a:r>
              <a:rPr spc="-10">
                <a:solidFill>
                  <a:srgbClr val="976800"/>
                </a:solidFill>
                <a:latin typeface="Courier New"/>
                <a:cs typeface="Courier New"/>
              </a:rPr>
              <a:t>for</a:t>
            </a:r>
            <a:r>
              <a:rPr spc="-10">
                <a:solidFill>
                  <a:srgbClr val="383A41"/>
                </a:solidFill>
                <a:latin typeface="Courier New"/>
                <a:cs typeface="Courier New"/>
              </a:rPr>
              <a:t>=</a:t>
            </a:r>
            <a:r>
              <a:rPr spc="-10">
                <a:solidFill>
                  <a:srgbClr val="4FA04F"/>
                </a:solidFill>
                <a:latin typeface="Courier New"/>
                <a:cs typeface="Courier New"/>
              </a:rPr>
              <a:t>"login"</a:t>
            </a:r>
            <a:r>
              <a:rPr spc="-10">
                <a:solidFill>
                  <a:srgbClr val="383A41"/>
                </a:solidFill>
                <a:latin typeface="Courier New"/>
                <a:cs typeface="Courier New"/>
              </a:rPr>
              <a:t>&gt;Login&lt;/</a:t>
            </a:r>
            <a:r>
              <a:rPr spc="-10">
                <a:solidFill>
                  <a:srgbClr val="E45549"/>
                </a:solidFill>
                <a:latin typeface="Courier New"/>
                <a:cs typeface="Courier New"/>
              </a:rPr>
              <a:t>label</a:t>
            </a:r>
            <a:r>
              <a:rPr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/>
          </a:p>
          <a:p>
            <a:pPr marL="12700">
              <a:lnSpc>
                <a:spcPct val="100000"/>
              </a:lnSpc>
              <a:spcBef>
                <a:spcPts val="325"/>
              </a:spcBef>
              <a:defRPr/>
            </a:pPr>
            <a:r>
              <a:rPr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>
                <a:solidFill>
                  <a:srgbClr val="E45549"/>
                </a:solidFill>
                <a:latin typeface="Courier New"/>
                <a:cs typeface="Courier New"/>
              </a:rPr>
              <a:t>input</a:t>
            </a:r>
            <a:r>
              <a:rPr spc="-40">
                <a:solidFill>
                  <a:srgbClr val="E45549"/>
                </a:solidFill>
                <a:latin typeface="Courier New"/>
                <a:cs typeface="Courier New"/>
              </a:rPr>
              <a:t> </a:t>
            </a:r>
            <a:r>
              <a:rPr>
                <a:solidFill>
                  <a:srgbClr val="976800"/>
                </a:solidFill>
                <a:latin typeface="Courier New"/>
                <a:cs typeface="Courier New"/>
              </a:rPr>
              <a:t>id</a:t>
            </a:r>
            <a:r>
              <a:rPr>
                <a:solidFill>
                  <a:srgbClr val="383A41"/>
                </a:solidFill>
                <a:latin typeface="Courier New"/>
                <a:cs typeface="Courier New"/>
              </a:rPr>
              <a:t>=</a:t>
            </a:r>
            <a:r>
              <a:rPr>
                <a:solidFill>
                  <a:srgbClr val="4FA04F"/>
                </a:solidFill>
                <a:latin typeface="Courier New"/>
                <a:cs typeface="Courier New"/>
              </a:rPr>
              <a:t>"login"</a:t>
            </a:r>
            <a:r>
              <a:rPr spc="-30">
                <a:solidFill>
                  <a:srgbClr val="4FA04F"/>
                </a:solidFill>
                <a:latin typeface="Courier New"/>
                <a:cs typeface="Courier New"/>
              </a:rPr>
              <a:t> </a:t>
            </a:r>
            <a:r>
              <a:rPr spc="-10">
                <a:solidFill>
                  <a:srgbClr val="976800"/>
                </a:solidFill>
                <a:latin typeface="Courier New"/>
                <a:cs typeface="Courier New"/>
              </a:rPr>
              <a:t>type</a:t>
            </a:r>
            <a:r>
              <a:rPr spc="-10">
                <a:solidFill>
                  <a:srgbClr val="383A41"/>
                </a:solidFill>
                <a:latin typeface="Courier New"/>
                <a:cs typeface="Courier New"/>
              </a:rPr>
              <a:t>=</a:t>
            </a:r>
            <a:r>
              <a:rPr spc="-10">
                <a:solidFill>
                  <a:srgbClr val="4FA04F"/>
                </a:solidFill>
                <a:latin typeface="Courier New"/>
                <a:cs typeface="Courier New"/>
              </a:rPr>
              <a:t>"text"</a:t>
            </a:r>
            <a:r>
              <a:rPr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defRPr/>
            </a:pPr>
            <a:r>
              <a:rPr spc="-10"/>
              <a:t>Форми</a:t>
            </a:r>
            <a:endParaRPr/>
          </a:p>
        </p:txBody>
      </p:sp>
      <p:sp>
        <p:nvSpPr>
          <p:cNvPr id="3" name="object 3" descr=""/>
          <p:cNvSpPr txBox="1"/>
          <p:nvPr/>
        </p:nvSpPr>
        <p:spPr bwMode="auto">
          <a:xfrm>
            <a:off x="384721" y="1684223"/>
            <a:ext cx="4204970" cy="2660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Вказуйте</a:t>
            </a:r>
            <a:r>
              <a:rPr sz="1800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типи</a:t>
            </a:r>
            <a:r>
              <a:rPr sz="1800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даних</a:t>
            </a:r>
            <a:r>
              <a:rPr sz="1800" spc="-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у</a:t>
            </a:r>
            <a:r>
              <a:rPr sz="1800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полях</a:t>
            </a:r>
            <a:r>
              <a:rPr sz="1800" spc="-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введення: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20"/>
              </a:spcBef>
              <a:defRPr/>
            </a:pP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>
                <a:solidFill>
                  <a:srgbClr val="E45549"/>
                </a:solidFill>
                <a:latin typeface="Courier New"/>
                <a:cs typeface="Courier New"/>
              </a:rPr>
              <a:t>input</a:t>
            </a:r>
            <a:r>
              <a:rPr sz="1800" spc="-20">
                <a:solidFill>
                  <a:srgbClr val="E45549"/>
                </a:solidFill>
                <a:latin typeface="Courier New"/>
                <a:cs typeface="Courier New"/>
              </a:rPr>
              <a:t> </a:t>
            </a:r>
            <a:r>
              <a:rPr sz="1800" spc="-10">
                <a:solidFill>
                  <a:srgbClr val="976800"/>
                </a:solidFill>
                <a:latin typeface="Courier New"/>
                <a:cs typeface="Courier New"/>
              </a:rPr>
              <a:t>type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=</a:t>
            </a:r>
            <a:r>
              <a:rPr sz="1800" spc="-10">
                <a:solidFill>
                  <a:srgbClr val="4FA04F"/>
                </a:solidFill>
                <a:latin typeface="Courier New"/>
                <a:cs typeface="Courier New"/>
              </a:rPr>
              <a:t>"password"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  <a:defRPr/>
            </a:pP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>
                <a:solidFill>
                  <a:srgbClr val="E45549"/>
                </a:solidFill>
                <a:latin typeface="Courier New"/>
                <a:cs typeface="Courier New"/>
              </a:rPr>
              <a:t>input</a:t>
            </a:r>
            <a:r>
              <a:rPr sz="1800" spc="-20">
                <a:solidFill>
                  <a:srgbClr val="E45549"/>
                </a:solidFill>
                <a:latin typeface="Courier New"/>
                <a:cs typeface="Courier New"/>
              </a:rPr>
              <a:t> </a:t>
            </a:r>
            <a:r>
              <a:rPr sz="1800" spc="-10">
                <a:solidFill>
                  <a:srgbClr val="976800"/>
                </a:solidFill>
                <a:latin typeface="Courier New"/>
                <a:cs typeface="Courier New"/>
              </a:rPr>
              <a:t>type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=</a:t>
            </a:r>
            <a:r>
              <a:rPr sz="1800" spc="-10">
                <a:solidFill>
                  <a:srgbClr val="4FA04F"/>
                </a:solidFill>
                <a:latin typeface="Courier New"/>
                <a:cs typeface="Courier New"/>
              </a:rPr>
              <a:t>"number"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  <a:defRPr/>
            </a:pP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>
                <a:solidFill>
                  <a:srgbClr val="E45549"/>
                </a:solidFill>
                <a:latin typeface="Courier New"/>
                <a:cs typeface="Courier New"/>
              </a:rPr>
              <a:t>input</a:t>
            </a:r>
            <a:r>
              <a:rPr sz="1800" spc="-25">
                <a:solidFill>
                  <a:srgbClr val="E45549"/>
                </a:solidFill>
                <a:latin typeface="Courier New"/>
                <a:cs typeface="Courier New"/>
              </a:rPr>
              <a:t> </a:t>
            </a:r>
            <a:r>
              <a:rPr sz="1800" spc="-10">
                <a:solidFill>
                  <a:srgbClr val="976800"/>
                </a:solidFill>
                <a:latin typeface="Courier New"/>
                <a:cs typeface="Courier New"/>
              </a:rPr>
              <a:t>type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=</a:t>
            </a:r>
            <a:r>
              <a:rPr sz="1800" spc="-10">
                <a:solidFill>
                  <a:srgbClr val="4FA04F"/>
                </a:solidFill>
                <a:latin typeface="Courier New"/>
                <a:cs typeface="Courier New"/>
              </a:rPr>
              <a:t>"email"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  <a:defRPr/>
            </a:pP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>
                <a:solidFill>
                  <a:srgbClr val="E45549"/>
                </a:solidFill>
                <a:latin typeface="Courier New"/>
                <a:cs typeface="Courier New"/>
              </a:rPr>
              <a:t>input</a:t>
            </a:r>
            <a:r>
              <a:rPr sz="1800" spc="-25">
                <a:solidFill>
                  <a:srgbClr val="E45549"/>
                </a:solidFill>
                <a:latin typeface="Courier New"/>
                <a:cs typeface="Courier New"/>
              </a:rPr>
              <a:t> </a:t>
            </a:r>
            <a:r>
              <a:rPr sz="1800" spc="-10">
                <a:solidFill>
                  <a:srgbClr val="976800"/>
                </a:solidFill>
                <a:latin typeface="Courier New"/>
                <a:cs typeface="Courier New"/>
              </a:rPr>
              <a:t>type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=</a:t>
            </a:r>
            <a:r>
              <a:rPr sz="1800" spc="-10">
                <a:solidFill>
                  <a:srgbClr val="4FA04F"/>
                </a:solidFill>
                <a:latin typeface="Courier New"/>
                <a:cs typeface="Courier New"/>
              </a:rPr>
              <a:t>"color"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  <a:defRPr/>
            </a:pP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>
                <a:solidFill>
                  <a:srgbClr val="E45549"/>
                </a:solidFill>
                <a:latin typeface="Courier New"/>
                <a:cs typeface="Courier New"/>
              </a:rPr>
              <a:t>input</a:t>
            </a:r>
            <a:r>
              <a:rPr sz="1800" spc="-25">
                <a:solidFill>
                  <a:srgbClr val="E45549"/>
                </a:solidFill>
                <a:latin typeface="Courier New"/>
                <a:cs typeface="Courier New"/>
              </a:rPr>
              <a:t> </a:t>
            </a:r>
            <a:r>
              <a:rPr sz="1800" spc="-10">
                <a:solidFill>
                  <a:srgbClr val="976800"/>
                </a:solidFill>
                <a:latin typeface="Courier New"/>
                <a:cs typeface="Courier New"/>
              </a:rPr>
              <a:t>type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=</a:t>
            </a:r>
            <a:r>
              <a:rPr sz="1800" spc="-10">
                <a:solidFill>
                  <a:srgbClr val="4FA04F"/>
                </a:solidFill>
                <a:latin typeface="Courier New"/>
                <a:cs typeface="Courier New"/>
              </a:rPr>
              <a:t>"url"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  <a:defRPr/>
            </a:pP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>
                <a:solidFill>
                  <a:srgbClr val="E45549"/>
                </a:solidFill>
                <a:latin typeface="Courier New"/>
                <a:cs typeface="Courier New"/>
              </a:rPr>
              <a:t>input</a:t>
            </a:r>
            <a:r>
              <a:rPr sz="1800" spc="-20">
                <a:solidFill>
                  <a:srgbClr val="E45549"/>
                </a:solidFill>
                <a:latin typeface="Courier New"/>
                <a:cs typeface="Courier New"/>
              </a:rPr>
              <a:t> </a:t>
            </a:r>
            <a:r>
              <a:rPr sz="1800" spc="-10">
                <a:solidFill>
                  <a:srgbClr val="976800"/>
                </a:solidFill>
                <a:latin typeface="Courier New"/>
                <a:cs typeface="Courier New"/>
              </a:rPr>
              <a:t>type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=</a:t>
            </a:r>
            <a:r>
              <a:rPr sz="1800" spc="-10">
                <a:solidFill>
                  <a:srgbClr val="4FA04F"/>
                </a:solidFill>
                <a:latin typeface="Courier New"/>
                <a:cs typeface="Courier New"/>
              </a:rPr>
              <a:t>"date"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  <a:defRPr/>
            </a:pPr>
            <a:r>
              <a:rPr sz="1800" spc="-25">
                <a:solidFill>
                  <a:srgbClr val="383A41"/>
                </a:solidFill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defRPr/>
            </a:pPr>
            <a:r>
              <a:rPr spc="-10"/>
              <a:t>Форми</a:t>
            </a:r>
            <a:endParaRPr/>
          </a:p>
        </p:txBody>
      </p:sp>
      <p:sp>
        <p:nvSpPr>
          <p:cNvPr id="3" name="object 3" descr=""/>
          <p:cNvSpPr/>
          <p:nvPr/>
        </p:nvSpPr>
        <p:spPr bwMode="auto">
          <a:xfrm>
            <a:off x="397426" y="2021535"/>
            <a:ext cx="2743835" cy="274320"/>
          </a:xfrm>
          <a:custGeom>
            <a:avLst/>
            <a:gdLst/>
            <a:ahLst/>
            <a:cxnLst/>
            <a:rect l="l" t="t" r="r" b="b"/>
            <a:pathLst>
              <a:path w="2743835" h="274319" fill="norm" stroke="1" extrusionOk="0">
                <a:moveTo>
                  <a:pt x="2743652" y="0"/>
                </a:moveTo>
                <a:lnTo>
                  <a:pt x="0" y="0"/>
                </a:lnTo>
                <a:lnTo>
                  <a:pt x="0" y="274320"/>
                </a:lnTo>
                <a:lnTo>
                  <a:pt x="2743652" y="274320"/>
                </a:lnTo>
                <a:lnTo>
                  <a:pt x="2743652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 bwMode="auto">
          <a:prstGeom prst="rect">
            <a:avLst/>
          </a:prstGeom>
        </p:spPr>
        <p:txBody>
          <a:bodyPr vert="horz" wrap="square" lIns="0" tIns="480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  <a:defRPr/>
            </a:pPr>
            <a:r>
              <a:rPr/>
              <a:t>Обов'язкові</a:t>
            </a:r>
            <a:r>
              <a:rPr spc="-100"/>
              <a:t> </a:t>
            </a:r>
            <a:r>
              <a:rPr/>
              <a:t>поля</a:t>
            </a:r>
            <a:r>
              <a:rPr spc="-55"/>
              <a:t> </a:t>
            </a:r>
            <a:r>
              <a:rPr spc="-10"/>
              <a:t>позначайте</a:t>
            </a:r>
            <a:r>
              <a:rPr spc="-50"/>
              <a:t> </a:t>
            </a:r>
            <a:r>
              <a:rPr/>
              <a:t>атрибутом</a:t>
            </a:r>
            <a:r>
              <a:rPr spc="-45"/>
              <a:t> </a:t>
            </a:r>
            <a:r>
              <a:rPr b="1" spc="-10">
                <a:solidFill>
                  <a:srgbClr val="E06565"/>
                </a:solidFill>
                <a:latin typeface="Courier New"/>
                <a:cs typeface="Courier New"/>
              </a:rPr>
              <a:t>required</a:t>
            </a:r>
            <a:r>
              <a:rPr b="1" spc="-585">
                <a:solidFill>
                  <a:srgbClr val="E06565"/>
                </a:solidFill>
                <a:latin typeface="Courier New"/>
                <a:cs typeface="Courier New"/>
              </a:rPr>
              <a:t> </a:t>
            </a:r>
            <a:r>
              <a:rPr spc="-25"/>
              <a:t>або</a:t>
            </a:r>
            <a:endParaRPr/>
          </a:p>
          <a:p>
            <a:pPr marL="12700">
              <a:lnSpc>
                <a:spcPct val="100000"/>
              </a:lnSpc>
              <a:spcBef>
                <a:spcPts val="325"/>
              </a:spcBef>
              <a:defRPr/>
            </a:pPr>
            <a:r>
              <a:rPr spc="-10">
                <a:solidFill>
                  <a:srgbClr val="976800"/>
                </a:solidFill>
                <a:latin typeface="Courier New"/>
                <a:cs typeface="Courier New"/>
              </a:rPr>
              <a:t>aria-required</a:t>
            </a:r>
            <a:r>
              <a:rPr spc="-10">
                <a:solidFill>
                  <a:srgbClr val="383A41"/>
                </a:solidFill>
                <a:latin typeface="Courier New"/>
                <a:cs typeface="Courier New"/>
              </a:rPr>
              <a:t>=</a:t>
            </a:r>
            <a:r>
              <a:rPr spc="-10">
                <a:solidFill>
                  <a:srgbClr val="4FA04F"/>
                </a:solidFill>
                <a:latin typeface="Courier New"/>
                <a:cs typeface="Courier New"/>
              </a:rPr>
              <a:t>"true"</a:t>
            </a:r>
            <a:r>
              <a:rPr spc="-10"/>
              <a:t>.</a:t>
            </a:r>
            <a:endParaRPr/>
          </a:p>
          <a:p>
            <a:pPr marL="12700" marR="5080">
              <a:lnSpc>
                <a:spcPct val="170600"/>
              </a:lnSpc>
              <a:defRPr/>
            </a:pPr>
            <a:r>
              <a:rPr spc="-20"/>
              <a:t>Групуйте</a:t>
            </a:r>
            <a:r>
              <a:rPr spc="-90"/>
              <a:t> </a:t>
            </a:r>
            <a:r>
              <a:rPr/>
              <a:t>пов'язані</a:t>
            </a:r>
            <a:r>
              <a:rPr spc="-45"/>
              <a:t> </a:t>
            </a:r>
            <a:r>
              <a:rPr/>
              <a:t>поля</a:t>
            </a:r>
            <a:r>
              <a:rPr spc="-45"/>
              <a:t> </a:t>
            </a:r>
            <a:r>
              <a:rPr/>
              <a:t>за</a:t>
            </a:r>
            <a:r>
              <a:rPr spc="-50"/>
              <a:t> </a:t>
            </a:r>
            <a:r>
              <a:rPr/>
              <a:t>допомогою</a:t>
            </a:r>
            <a:r>
              <a:rPr spc="-35"/>
              <a:t> </a:t>
            </a:r>
            <a:r>
              <a:rPr b="1" spc="-10">
                <a:solidFill>
                  <a:srgbClr val="E06565"/>
                </a:solidFill>
                <a:latin typeface="Courier New"/>
                <a:cs typeface="Courier New"/>
              </a:rPr>
              <a:t>fieldset</a:t>
            </a:r>
            <a:r>
              <a:rPr b="1" spc="-580">
                <a:solidFill>
                  <a:srgbClr val="E06565"/>
                </a:solidFill>
                <a:latin typeface="Courier New"/>
                <a:cs typeface="Courier New"/>
              </a:rPr>
              <a:t> </a:t>
            </a:r>
            <a:r>
              <a:rPr/>
              <a:t>і</a:t>
            </a:r>
            <a:r>
              <a:rPr spc="-45"/>
              <a:t> </a:t>
            </a:r>
            <a:r>
              <a:rPr/>
              <a:t>підписуйте</a:t>
            </a:r>
            <a:r>
              <a:rPr spc="-45"/>
              <a:t> </a:t>
            </a:r>
            <a:r>
              <a:rPr/>
              <a:t>тегом</a:t>
            </a:r>
            <a:r>
              <a:rPr spc="-45"/>
              <a:t> </a:t>
            </a:r>
            <a:r>
              <a:rPr b="1" spc="-10">
                <a:solidFill>
                  <a:srgbClr val="E06565"/>
                </a:solidFill>
                <a:latin typeface="Courier New"/>
                <a:cs typeface="Courier New"/>
              </a:rPr>
              <a:t>legend</a:t>
            </a:r>
            <a:r>
              <a:rPr spc="-10"/>
              <a:t>. </a:t>
            </a:r>
            <a:r>
              <a:rPr spc="-25"/>
              <a:t>Виводьте</a:t>
            </a:r>
            <a:r>
              <a:rPr spc="-35"/>
              <a:t> </a:t>
            </a:r>
            <a:r>
              <a:rPr spc="-10"/>
              <a:t>повідомлення</a:t>
            </a:r>
            <a:r>
              <a:rPr spc="-35"/>
              <a:t> </a:t>
            </a:r>
            <a:r>
              <a:rPr/>
              <a:t>про</a:t>
            </a:r>
            <a:r>
              <a:rPr spc="-35"/>
              <a:t> </a:t>
            </a:r>
            <a:r>
              <a:rPr/>
              <a:t>помилки</a:t>
            </a:r>
            <a:r>
              <a:rPr spc="-30"/>
              <a:t> </a:t>
            </a:r>
            <a:r>
              <a:rPr/>
              <a:t>та</a:t>
            </a:r>
            <a:r>
              <a:rPr spc="-35"/>
              <a:t> </a:t>
            </a:r>
            <a:r>
              <a:rPr spc="-10"/>
              <a:t>успіх.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defRPr/>
            </a:pPr>
            <a:r>
              <a:rPr/>
              <a:t>Елементи</a:t>
            </a:r>
            <a:r>
              <a:rPr spc="15"/>
              <a:t> </a:t>
            </a:r>
            <a:r>
              <a:rPr/>
              <a:t>для</a:t>
            </a:r>
            <a:r>
              <a:rPr spc="15"/>
              <a:t> </a:t>
            </a:r>
            <a:r>
              <a:rPr/>
              <a:t>створення</a:t>
            </a:r>
            <a:r>
              <a:rPr spc="15"/>
              <a:t> </a:t>
            </a:r>
            <a:r>
              <a:rPr spc="-10"/>
              <a:t>фігур</a:t>
            </a:r>
            <a:endParaRPr/>
          </a:p>
        </p:txBody>
      </p:sp>
      <p:sp>
        <p:nvSpPr>
          <p:cNvPr id="3" name="object 3" descr=""/>
          <p:cNvSpPr txBox="1"/>
          <p:nvPr/>
        </p:nvSpPr>
        <p:spPr bwMode="auto">
          <a:xfrm>
            <a:off x="384725" y="1216354"/>
            <a:ext cx="8207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SVG</a:t>
            </a:r>
            <a:r>
              <a:rPr sz="1800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містить</a:t>
            </a:r>
            <a:r>
              <a:rPr sz="1800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різні</a:t>
            </a:r>
            <a:r>
              <a:rPr sz="1800" spc="-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теги</a:t>
            </a:r>
            <a:r>
              <a:rPr sz="1800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для</a:t>
            </a:r>
            <a:r>
              <a:rPr sz="1800" spc="-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створення</a:t>
            </a:r>
            <a:r>
              <a:rPr sz="1800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геометричних</a:t>
            </a:r>
            <a:r>
              <a:rPr sz="1800" spc="-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об'єктів.</a:t>
            </a:r>
            <a:r>
              <a:rPr sz="1800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Найпоширеніші: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 bwMode="auto">
          <a:xfrm>
            <a:off x="397426" y="1706067"/>
            <a:ext cx="823594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  <a:defRPr/>
            </a:pP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rect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 descr=""/>
          <p:cNvSpPr txBox="1"/>
          <p:nvPr/>
        </p:nvSpPr>
        <p:spPr bwMode="auto">
          <a:xfrm>
            <a:off x="2213521" y="1684223"/>
            <a:ext cx="1893570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130" indent="-138430">
              <a:lnSpc>
                <a:spcPct val="100000"/>
              </a:lnSpc>
              <a:spcBef>
                <a:spcPts val="100"/>
              </a:spcBef>
              <a:buChar char="-"/>
              <a:tabLst>
                <a:tab pos="151130" algn="l"/>
              </a:tabLst>
              <a:defRPr/>
            </a:pP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прямокутник</a:t>
            </a:r>
            <a:endParaRPr sz="1800">
              <a:latin typeface="Arial"/>
              <a:cs typeface="Arial"/>
            </a:endParaRPr>
          </a:p>
          <a:p>
            <a:pPr marL="151130" indent="-138430">
              <a:lnSpc>
                <a:spcPct val="100000"/>
              </a:lnSpc>
              <a:buChar char="-"/>
              <a:tabLst>
                <a:tab pos="151130" algn="l"/>
              </a:tabLst>
              <a:defRPr/>
            </a:pPr>
            <a:r>
              <a:rPr sz="1800" spc="-20">
                <a:solidFill>
                  <a:srgbClr val="595959"/>
                </a:solidFill>
                <a:latin typeface="Arial"/>
                <a:cs typeface="Arial"/>
              </a:rPr>
              <a:t>коло</a:t>
            </a:r>
            <a:endParaRPr sz="1800">
              <a:latin typeface="Arial"/>
              <a:cs typeface="Arial"/>
            </a:endParaRPr>
          </a:p>
          <a:p>
            <a:pPr marL="151130" indent="-138430">
              <a:lnSpc>
                <a:spcPct val="100000"/>
              </a:lnSpc>
              <a:buChar char="-"/>
              <a:tabLst>
                <a:tab pos="151130" algn="l"/>
              </a:tabLst>
              <a:defRPr/>
            </a:pP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еліпс</a:t>
            </a:r>
            <a:endParaRPr sz="1800">
              <a:latin typeface="Arial"/>
              <a:cs typeface="Arial"/>
            </a:endParaRPr>
          </a:p>
          <a:p>
            <a:pPr marL="151130" indent="-138430">
              <a:lnSpc>
                <a:spcPct val="100000"/>
              </a:lnSpc>
              <a:buChar char="-"/>
              <a:tabLst>
                <a:tab pos="151130" algn="l"/>
              </a:tabLst>
              <a:defRPr/>
            </a:pP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лінія</a:t>
            </a:r>
            <a:endParaRPr sz="1800">
              <a:latin typeface="Arial"/>
              <a:cs typeface="Arial"/>
            </a:endParaRPr>
          </a:p>
          <a:p>
            <a:pPr marL="151130" indent="-138430">
              <a:lnSpc>
                <a:spcPct val="100000"/>
              </a:lnSpc>
              <a:buChar char="-"/>
              <a:tabLst>
                <a:tab pos="151130" algn="l"/>
              </a:tabLst>
              <a:defRPr/>
            </a:pP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ламана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лінія</a:t>
            </a:r>
            <a:endParaRPr sz="1800">
              <a:latin typeface="Arial"/>
              <a:cs typeface="Arial"/>
            </a:endParaRPr>
          </a:p>
          <a:p>
            <a:pPr marL="151130" indent="-138430">
              <a:lnSpc>
                <a:spcPct val="100000"/>
              </a:lnSpc>
              <a:buChar char="-"/>
              <a:tabLst>
                <a:tab pos="151130" algn="l"/>
              </a:tabLst>
              <a:defRPr/>
            </a:pP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багатокутник</a:t>
            </a:r>
            <a:endParaRPr sz="1800">
              <a:latin typeface="Arial"/>
              <a:cs typeface="Arial"/>
            </a:endParaRPr>
          </a:p>
          <a:p>
            <a:pPr marL="151130" indent="-138430">
              <a:lnSpc>
                <a:spcPct val="100000"/>
              </a:lnSpc>
              <a:buChar char="-"/>
              <a:tabLst>
                <a:tab pos="151130" algn="l"/>
              </a:tabLst>
              <a:defRPr/>
            </a:pP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довільна</a:t>
            </a:r>
            <a:r>
              <a:rPr sz="1800" spc="-9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форма</a:t>
            </a:r>
            <a:endParaRPr sz="1800">
              <a:latin typeface="Arial"/>
              <a:cs typeface="Arial"/>
            </a:endParaRPr>
          </a:p>
          <a:p>
            <a:pPr marL="151130" indent="-138430">
              <a:lnSpc>
                <a:spcPct val="100000"/>
              </a:lnSpc>
              <a:buChar char="-"/>
              <a:tabLst>
                <a:tab pos="151130" algn="l"/>
              </a:tabLst>
              <a:defRPr/>
            </a:pP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текст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 bwMode="auto">
          <a:xfrm>
            <a:off x="397426" y="1980387"/>
            <a:ext cx="109791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  <a:defRPr/>
            </a:pP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circle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 descr=""/>
          <p:cNvSpPr txBox="1"/>
          <p:nvPr/>
        </p:nvSpPr>
        <p:spPr bwMode="auto">
          <a:xfrm>
            <a:off x="397426" y="2254707"/>
            <a:ext cx="123507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  <a:defRPr/>
            </a:pP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ellipse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 descr=""/>
          <p:cNvSpPr txBox="1"/>
          <p:nvPr/>
        </p:nvSpPr>
        <p:spPr bwMode="auto">
          <a:xfrm>
            <a:off x="397426" y="2529027"/>
            <a:ext cx="823594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  <a:defRPr/>
            </a:pP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line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 descr=""/>
          <p:cNvSpPr txBox="1"/>
          <p:nvPr/>
        </p:nvSpPr>
        <p:spPr bwMode="auto">
          <a:xfrm>
            <a:off x="397426" y="2803347"/>
            <a:ext cx="137223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  <a:defRPr/>
            </a:pP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polyline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 descr=""/>
          <p:cNvSpPr txBox="1"/>
          <p:nvPr/>
        </p:nvSpPr>
        <p:spPr bwMode="auto">
          <a:xfrm>
            <a:off x="397426" y="3077667"/>
            <a:ext cx="123507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  <a:defRPr/>
            </a:pP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polygon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 descr=""/>
          <p:cNvSpPr txBox="1"/>
          <p:nvPr/>
        </p:nvSpPr>
        <p:spPr bwMode="auto">
          <a:xfrm>
            <a:off x="397426" y="3351987"/>
            <a:ext cx="823594" cy="30353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  <a:defRPr/>
            </a:pP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path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 descr=""/>
          <p:cNvSpPr txBox="1"/>
          <p:nvPr/>
        </p:nvSpPr>
        <p:spPr bwMode="auto">
          <a:xfrm>
            <a:off x="397426" y="3655449"/>
            <a:ext cx="823594" cy="245745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60"/>
              </a:lnSpc>
              <a:defRPr/>
            </a:pP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text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 descr=""/>
          <p:cNvSpPr txBox="1"/>
          <p:nvPr/>
        </p:nvSpPr>
        <p:spPr bwMode="auto">
          <a:xfrm>
            <a:off x="384721" y="4153108"/>
            <a:ext cx="7811134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  <a:defRPr/>
            </a:pP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Також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є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елементи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для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малювання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дуг,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секторів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і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складних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фігур.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Всі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>
                <a:solidFill>
                  <a:srgbClr val="595959"/>
                </a:solidFill>
                <a:latin typeface="Arial"/>
                <a:cs typeface="Arial"/>
              </a:rPr>
              <a:t>вони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дозволяють</a:t>
            </a:r>
            <a:r>
              <a:rPr sz="1800" spc="-7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створювати</a:t>
            </a:r>
            <a:r>
              <a:rPr sz="1800" spc="-6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масштабовані</a:t>
            </a:r>
            <a:r>
              <a:rPr sz="1800" spc="-7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векторні</a:t>
            </a:r>
            <a:r>
              <a:rPr sz="1800" spc="-6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зображення</a:t>
            </a:r>
            <a:r>
              <a:rPr sz="1800" spc="-7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для</a:t>
            </a:r>
            <a:r>
              <a:rPr sz="1800" spc="-6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>
                <a:solidFill>
                  <a:srgbClr val="595959"/>
                </a:solidFill>
                <a:latin typeface="Arial"/>
                <a:cs typeface="Arial"/>
              </a:rPr>
              <a:t>веб.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defRPr/>
            </a:pPr>
            <a:r>
              <a:rPr/>
              <a:t>Сторінка</a:t>
            </a:r>
            <a:r>
              <a:rPr spc="15"/>
              <a:t> </a:t>
            </a:r>
            <a:r>
              <a:rPr/>
              <a:t>і</a:t>
            </a:r>
            <a:r>
              <a:rPr spc="20"/>
              <a:t> </a:t>
            </a:r>
            <a:r>
              <a:rPr spc="-10"/>
              <a:t>верстка</a:t>
            </a:r>
            <a:endParaRPr/>
          </a:p>
        </p:txBody>
      </p:sp>
      <p:sp>
        <p:nvSpPr>
          <p:cNvPr id="3" name="object 3" descr=""/>
          <p:cNvSpPr txBox="1"/>
          <p:nvPr/>
        </p:nvSpPr>
        <p:spPr bwMode="auto">
          <a:xfrm>
            <a:off x="1842693" y="1706067"/>
            <a:ext cx="97345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  <a:defRPr/>
            </a:pP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title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 txBox="1"/>
          <p:nvPr/>
        </p:nvSpPr>
        <p:spPr bwMode="auto">
          <a:xfrm>
            <a:off x="475247" y="1643075"/>
            <a:ext cx="5844540" cy="191833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20"/>
              </a:spcBef>
              <a:buChar char="●"/>
              <a:tabLst>
                <a:tab pos="379095" algn="l"/>
              </a:tabLst>
              <a:defRPr/>
            </a:pP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вказуйте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  <a:defRPr/>
            </a:pP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вказуйте</a:t>
            </a:r>
            <a:r>
              <a:rPr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мову</a:t>
            </a:r>
            <a:r>
              <a:rPr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на</a:t>
            </a:r>
            <a:r>
              <a:rPr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сторінці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  <a:defRPr/>
            </a:pP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дотримуйтесь</a:t>
            </a:r>
            <a:r>
              <a:rPr sz="1800" spc="-6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валідності</a:t>
            </a:r>
            <a:r>
              <a:rPr sz="1800" spc="-6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верстки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  <a:defRPr/>
            </a:pP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дотримуйтесь</a:t>
            </a:r>
            <a:r>
              <a:rPr sz="1800" spc="-7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семантики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  <a:defRPr/>
            </a:pP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робіть</a:t>
            </a:r>
            <a:r>
              <a:rPr sz="1800" spc="-6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адаптивну,</a:t>
            </a:r>
            <a:r>
              <a:rPr sz="1800" spc="-6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респонсивну</a:t>
            </a:r>
            <a:r>
              <a:rPr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верстку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0"/>
              </a:spcBef>
              <a:buChar char="●"/>
              <a:tabLst>
                <a:tab pos="379095" algn="l"/>
              </a:tabLst>
              <a:defRPr/>
            </a:pP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віддавайте</a:t>
            </a:r>
            <a:r>
              <a:rPr sz="1800" spc="-9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перевагу</a:t>
            </a:r>
            <a:r>
              <a:rPr sz="1800" spc="-9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вбудованим</a:t>
            </a:r>
            <a:r>
              <a:rPr sz="1800" spc="-9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HTML-елементам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defRPr/>
            </a:pPr>
            <a:r>
              <a:rPr spc="-10"/>
              <a:t>Заголовки</a:t>
            </a:r>
            <a:endParaRPr/>
          </a:p>
        </p:txBody>
      </p:sp>
      <p:sp>
        <p:nvSpPr>
          <p:cNvPr id="3" name="object 3" descr=""/>
          <p:cNvSpPr txBox="1"/>
          <p:nvPr/>
        </p:nvSpPr>
        <p:spPr bwMode="auto">
          <a:xfrm>
            <a:off x="397426" y="1238199"/>
            <a:ext cx="4116070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  <a:defRPr/>
            </a:pP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>
                <a:solidFill>
                  <a:srgbClr val="E45549"/>
                </a:solidFill>
                <a:latin typeface="Courier New"/>
                <a:cs typeface="Courier New"/>
              </a:rPr>
              <a:t>h1</a:t>
            </a: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&gt;Best</a:t>
            </a:r>
            <a:r>
              <a:rPr sz="1800" spc="-30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job</a:t>
            </a:r>
            <a:r>
              <a:rPr sz="1800" spc="-15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in</a:t>
            </a:r>
            <a:r>
              <a:rPr sz="1800" spc="-20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the</a:t>
            </a:r>
            <a:r>
              <a:rPr sz="1800" spc="-15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world&lt;/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h1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 txBox="1"/>
          <p:nvPr/>
        </p:nvSpPr>
        <p:spPr bwMode="auto">
          <a:xfrm>
            <a:off x="397426" y="1512519"/>
            <a:ext cx="41211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  <a:defRPr/>
            </a:pPr>
            <a:r>
              <a:rPr sz="1800" spc="-25">
                <a:solidFill>
                  <a:srgbClr val="383A41"/>
                </a:solidFill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 descr=""/>
          <p:cNvSpPr txBox="1"/>
          <p:nvPr/>
        </p:nvSpPr>
        <p:spPr bwMode="auto">
          <a:xfrm>
            <a:off x="397426" y="1786839"/>
            <a:ext cx="274383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274320">
              <a:lnSpc>
                <a:spcPts val="2090"/>
              </a:lnSpc>
              <a:defRPr/>
            </a:pP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h2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&gt;Vacancies&lt;/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h2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 descr=""/>
          <p:cNvSpPr txBox="1"/>
          <p:nvPr/>
        </p:nvSpPr>
        <p:spPr bwMode="auto">
          <a:xfrm>
            <a:off x="397426" y="2061159"/>
            <a:ext cx="68643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274320">
              <a:lnSpc>
                <a:spcPts val="2090"/>
              </a:lnSpc>
              <a:defRPr/>
            </a:pPr>
            <a:r>
              <a:rPr sz="1800" spc="-25">
                <a:solidFill>
                  <a:srgbClr val="383A41"/>
                </a:solidFill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 descr=""/>
          <p:cNvSpPr txBox="1"/>
          <p:nvPr/>
        </p:nvSpPr>
        <p:spPr bwMode="auto">
          <a:xfrm>
            <a:off x="397426" y="2335479"/>
            <a:ext cx="4253230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548640">
              <a:lnSpc>
                <a:spcPts val="2090"/>
              </a:lnSpc>
              <a:defRPr/>
            </a:pP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>
                <a:solidFill>
                  <a:srgbClr val="E45549"/>
                </a:solidFill>
                <a:latin typeface="Courier New"/>
                <a:cs typeface="Courier New"/>
              </a:rPr>
              <a:t>h3</a:t>
            </a: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&gt;Working</a:t>
            </a:r>
            <a:r>
              <a:rPr sz="1800" spc="-55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conditions&lt;/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h3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 descr=""/>
          <p:cNvSpPr txBox="1"/>
          <p:nvPr/>
        </p:nvSpPr>
        <p:spPr bwMode="auto">
          <a:xfrm>
            <a:off x="397426" y="2609799"/>
            <a:ext cx="315531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548640">
              <a:lnSpc>
                <a:spcPts val="2090"/>
              </a:lnSpc>
              <a:defRPr/>
            </a:pP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h3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&gt;Internship&lt;/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h3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 descr=""/>
          <p:cNvSpPr txBox="1"/>
          <p:nvPr/>
        </p:nvSpPr>
        <p:spPr bwMode="auto">
          <a:xfrm>
            <a:off x="397426" y="2884119"/>
            <a:ext cx="96075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548640">
              <a:lnSpc>
                <a:spcPts val="2090"/>
              </a:lnSpc>
              <a:defRPr/>
            </a:pPr>
            <a:r>
              <a:rPr sz="1800" spc="-25">
                <a:solidFill>
                  <a:srgbClr val="383A41"/>
                </a:solidFill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 descr=""/>
          <p:cNvSpPr txBox="1"/>
          <p:nvPr/>
        </p:nvSpPr>
        <p:spPr bwMode="auto">
          <a:xfrm>
            <a:off x="397426" y="3158439"/>
            <a:ext cx="344233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822960">
              <a:lnSpc>
                <a:spcPts val="2090"/>
              </a:lnSpc>
              <a:defRPr/>
            </a:pP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h4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&gt;Developers&lt;/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h4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 descr=""/>
          <p:cNvSpPr txBox="1"/>
          <p:nvPr/>
        </p:nvSpPr>
        <p:spPr bwMode="auto">
          <a:xfrm>
            <a:off x="397426" y="3432759"/>
            <a:ext cx="301815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822960">
              <a:lnSpc>
                <a:spcPts val="2090"/>
              </a:lnSpc>
              <a:defRPr/>
            </a:pP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h4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&gt;Testers&lt;/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h4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 descr=""/>
          <p:cNvSpPr txBox="1"/>
          <p:nvPr/>
        </p:nvSpPr>
        <p:spPr bwMode="auto">
          <a:xfrm>
            <a:off x="397426" y="3707079"/>
            <a:ext cx="329247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822960">
              <a:lnSpc>
                <a:spcPts val="2090"/>
              </a:lnSpc>
              <a:defRPr/>
            </a:pP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h4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&gt;Designers&lt;/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h4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 descr=""/>
          <p:cNvSpPr txBox="1"/>
          <p:nvPr/>
        </p:nvSpPr>
        <p:spPr bwMode="auto">
          <a:xfrm>
            <a:off x="397426" y="3981400"/>
            <a:ext cx="123507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822960">
              <a:lnSpc>
                <a:spcPts val="2090"/>
              </a:lnSpc>
              <a:defRPr/>
            </a:pPr>
            <a:r>
              <a:rPr sz="1800" spc="-25">
                <a:solidFill>
                  <a:srgbClr val="383A41"/>
                </a:solidFill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 descr=""/>
          <p:cNvSpPr txBox="1"/>
          <p:nvPr/>
        </p:nvSpPr>
        <p:spPr bwMode="auto">
          <a:xfrm>
            <a:off x="397426" y="4255720"/>
            <a:ext cx="301815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274320">
              <a:lnSpc>
                <a:spcPts val="2090"/>
              </a:lnSpc>
              <a:defRPr/>
            </a:pP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h2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&gt;Suggestions&lt;/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h2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defRPr/>
            </a:pPr>
            <a:r>
              <a:rPr spc="-20"/>
              <a:t>Меню</a:t>
            </a:r>
            <a:endParaRPr/>
          </a:p>
        </p:txBody>
      </p:sp>
      <p:graphicFrame>
        <p:nvGraphicFramePr>
          <p:cNvPr id="3" name="object 3" descr=""/>
          <p:cNvGraphicFramePr>
            <a:graphicFrameLocks xmlns:a="http://schemas.openxmlformats.org/drawingml/2006/main" noGrp="1"/>
          </p:cNvGraphicFramePr>
          <p:nvPr/>
        </p:nvGraphicFramePr>
        <p:xfrm>
          <a:off x="397426" y="1238199"/>
          <a:ext cx="2961005" cy="153415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{2D5ABB26-0587-4C30-8999-92F81FD0307C}</a:tableStyleId>
              </a:tblPr>
              <a:tblGrid>
                <a:gridCol w="822960"/>
                <a:gridCol w="1645919"/>
                <a:gridCol w="274319"/>
                <a:gridCol w="140969"/>
              </a:tblGrid>
              <a:tr h="294640">
                <a:tc gridSpan="2">
                  <a:txBody>
                    <a:bodyPr/>
                    <a:p>
                      <a:pPr>
                        <a:lnSpc>
                          <a:spcPts val="2090"/>
                        </a:lnSpc>
                        <a:defRPr/>
                      </a:pPr>
                      <a:r>
                        <a:rPr sz="180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800">
                          <a:solidFill>
                            <a:srgbClr val="E45549"/>
                          </a:solidFill>
                          <a:latin typeface="Courier New"/>
                          <a:cs typeface="Courier New"/>
                        </a:rPr>
                        <a:t>div</a:t>
                      </a:r>
                      <a:r>
                        <a:rPr sz="1800" spc="-10">
                          <a:solidFill>
                            <a:srgbClr val="E4554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>
                          <a:solidFill>
                            <a:srgbClr val="976800"/>
                          </a:solidFill>
                          <a:latin typeface="Courier New"/>
                          <a:cs typeface="Courier New"/>
                        </a:rPr>
                        <a:t>class</a:t>
                      </a:r>
                      <a:r>
                        <a:rPr sz="1800" spc="-1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10">
                          <a:solidFill>
                            <a:srgbClr val="4FA04F"/>
                          </a:solidFill>
                          <a:latin typeface="Courier New"/>
                          <a:cs typeface="Courier New"/>
                        </a:rPr>
                        <a:t>"menu"</a:t>
                      </a:r>
                      <a:r>
                        <a:rPr sz="1800" spc="-1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57150" algn="ctr">
                      <a:solidFill>
                        <a:srgbClr val="FFFFFF"/>
                      </a:solidFill>
                    </a:lnB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gridSpan="2">
                  <a:txBody>
                    <a:bodyPr/>
                    <a:p>
                      <a:pPr marR="3175">
                        <a:lnSpc>
                          <a:spcPct val="100000"/>
                        </a:lnSpc>
                        <a:defRPr/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57150" algn="ctr">
                      <a:solidFill>
                        <a:srgbClr val="FFFFFF"/>
                      </a:solidFill>
                    </a:lnB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314960">
                <a:tc gridSpan="4">
                  <a:txBody>
                    <a:bodyPr/>
                    <a:p>
                      <a:pPr marL="274320">
                        <a:lnSpc>
                          <a:spcPct val="100000"/>
                        </a:lnSpc>
                        <a:spcBef>
                          <a:spcPts val="90"/>
                        </a:spcBef>
                        <a:tabLst>
                          <a:tab pos="685800" algn="l"/>
                        </a:tabLst>
                        <a:defRPr/>
                      </a:pPr>
                      <a:r>
                        <a:rPr sz="1800" spc="-25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800" spc="-25">
                          <a:solidFill>
                            <a:srgbClr val="E45549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800">
                          <a:solidFill>
                            <a:srgbClr val="E45549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800" spc="-10">
                          <a:solidFill>
                            <a:srgbClr val="976800"/>
                          </a:solidFill>
                          <a:latin typeface="Courier New"/>
                          <a:cs typeface="Courier New"/>
                        </a:rPr>
                        <a:t>href</a:t>
                      </a:r>
                      <a:r>
                        <a:rPr sz="1800" spc="-1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10">
                          <a:solidFill>
                            <a:srgbClr val="4FA04F"/>
                          </a:solidFill>
                          <a:latin typeface="Courier New"/>
                          <a:cs typeface="Courier New"/>
                        </a:rPr>
                        <a:t>""</a:t>
                      </a:r>
                      <a:r>
                        <a:rPr sz="1800" spc="-1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&gt;Home&lt;/</a:t>
                      </a:r>
                      <a:r>
                        <a:rPr sz="1800" spc="-10">
                          <a:solidFill>
                            <a:srgbClr val="E45549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800" spc="-1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1430" marB="0">
                    <a:lnT w="57150" algn="ctr">
                      <a:solidFill>
                        <a:srgbClr val="FFFFFF"/>
                      </a:solidFill>
                    </a:lnT>
                    <a:lnB w="57150" algn="ctr">
                      <a:solidFill>
                        <a:srgbClr val="FFFFFF"/>
                      </a:solidFill>
                    </a:lnB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314960">
                <a:tc gridSpan="4">
                  <a:txBody>
                    <a:bodyPr/>
                    <a:p>
                      <a:pPr marL="274320">
                        <a:lnSpc>
                          <a:spcPct val="100000"/>
                        </a:lnSpc>
                        <a:spcBef>
                          <a:spcPts val="90"/>
                        </a:spcBef>
                        <a:tabLst>
                          <a:tab pos="685800" algn="l"/>
                        </a:tabLst>
                        <a:defRPr/>
                      </a:pPr>
                      <a:r>
                        <a:rPr sz="1800" spc="-25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800" spc="-25">
                          <a:solidFill>
                            <a:srgbClr val="E45549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800">
                          <a:solidFill>
                            <a:srgbClr val="E45549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800" spc="-10">
                          <a:solidFill>
                            <a:srgbClr val="976800"/>
                          </a:solidFill>
                          <a:latin typeface="Courier New"/>
                          <a:cs typeface="Courier New"/>
                        </a:rPr>
                        <a:t>href</a:t>
                      </a:r>
                      <a:r>
                        <a:rPr sz="1800" spc="-1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10">
                          <a:solidFill>
                            <a:srgbClr val="4FA04F"/>
                          </a:solidFill>
                          <a:latin typeface="Courier New"/>
                          <a:cs typeface="Courier New"/>
                        </a:rPr>
                        <a:t>""</a:t>
                      </a:r>
                      <a:r>
                        <a:rPr sz="1800" spc="-1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1400" spc="-1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About</a:t>
                      </a:r>
                      <a:r>
                        <a:rPr sz="1800" spc="-1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&lt;/</a:t>
                      </a:r>
                      <a:r>
                        <a:rPr sz="1800" spc="-10">
                          <a:solidFill>
                            <a:srgbClr val="E45549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800" spc="-1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1430" marB="0">
                    <a:lnT w="57150" algn="ctr">
                      <a:solidFill>
                        <a:srgbClr val="FFFFFF"/>
                      </a:solidFill>
                    </a:lnT>
                    <a:lnB w="57150" algn="ctr">
                      <a:solidFill>
                        <a:srgbClr val="FFFFFF"/>
                      </a:solidFill>
                    </a:lnB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314960">
                <a:tc gridSpan="3">
                  <a:txBody>
                    <a:bodyPr/>
                    <a:p>
                      <a:pPr marL="274320">
                        <a:lnSpc>
                          <a:spcPct val="100000"/>
                        </a:lnSpc>
                        <a:spcBef>
                          <a:spcPts val="90"/>
                        </a:spcBef>
                        <a:tabLst>
                          <a:tab pos="685800" algn="l"/>
                        </a:tabLst>
                        <a:defRPr/>
                      </a:pPr>
                      <a:r>
                        <a:rPr sz="1800" spc="-25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800" spc="-25">
                          <a:solidFill>
                            <a:srgbClr val="E45549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800">
                          <a:solidFill>
                            <a:srgbClr val="E45549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800" spc="-10">
                          <a:solidFill>
                            <a:srgbClr val="976800"/>
                          </a:solidFill>
                          <a:latin typeface="Courier New"/>
                          <a:cs typeface="Courier New"/>
                        </a:rPr>
                        <a:t>href</a:t>
                      </a:r>
                      <a:r>
                        <a:rPr sz="1800" spc="-1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10">
                          <a:solidFill>
                            <a:srgbClr val="4FA04F"/>
                          </a:solidFill>
                          <a:latin typeface="Courier New"/>
                          <a:cs typeface="Courier New"/>
                        </a:rPr>
                        <a:t>""</a:t>
                      </a:r>
                      <a:r>
                        <a:rPr sz="1800" spc="-1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&gt;New&lt;/</a:t>
                      </a:r>
                      <a:r>
                        <a:rPr sz="1800" spc="-10">
                          <a:solidFill>
                            <a:srgbClr val="E45549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800" spc="-1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1430" marB="0">
                    <a:lnT w="57150" algn="ctr">
                      <a:solidFill>
                        <a:srgbClr val="FFFFFF"/>
                      </a:solidFill>
                    </a:lnT>
                    <a:lnB w="57150" algn="ctr">
                      <a:solidFill>
                        <a:srgbClr val="FFFFFF"/>
                      </a:solidFill>
                    </a:lnB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>
                  <a:txBody>
                    <a:bodyPr/>
                    <a:p>
                      <a:pPr marR="3175">
                        <a:lnSpc>
                          <a:spcPct val="100000"/>
                        </a:lnSpc>
                        <a:defRPr/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57150" algn="ctr">
                      <a:solidFill>
                        <a:srgbClr val="FFFFFF"/>
                      </a:solidFill>
                    </a:lnT>
                    <a:lnB w="57150" algn="ctr">
                      <a:solidFill>
                        <a:srgbClr val="FFFFFF"/>
                      </a:solidFill>
                    </a:lnB>
                  </a:tcPr>
                </a:tc>
              </a:tr>
              <a:tr h="294640">
                <a:tc>
                  <a:txBody>
                    <a:bodyPr/>
                    <a:p>
                      <a:pPr>
                        <a:lnSpc>
                          <a:spcPts val="2130"/>
                        </a:lnSpc>
                        <a:spcBef>
                          <a:spcPts val="90"/>
                        </a:spcBef>
                        <a:defRPr/>
                      </a:pPr>
                      <a:r>
                        <a:rPr sz="1800" spc="-1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&lt;/</a:t>
                      </a:r>
                      <a:r>
                        <a:rPr sz="1800" spc="-10">
                          <a:solidFill>
                            <a:srgbClr val="E45549"/>
                          </a:solidFill>
                          <a:latin typeface="Courier New"/>
                          <a:cs typeface="Courier New"/>
                        </a:rPr>
                        <a:t>div</a:t>
                      </a:r>
                      <a:r>
                        <a:rPr sz="1800" spc="-1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1430" marB="0">
                    <a:lnT w="57150" algn="ctr">
                      <a:solidFill>
                        <a:srgbClr val="FFFFFF"/>
                      </a:solidFill>
                    </a:lnT>
                    <a:solidFill>
                      <a:srgbClr val="FAFAFA"/>
                    </a:solidFill>
                  </a:tcPr>
                </a:tc>
                <a:tc gridSpan="3">
                  <a:txBody>
                    <a:bodyPr/>
                    <a:p>
                      <a:pPr marR="3175">
                        <a:lnSpc>
                          <a:spcPct val="100000"/>
                        </a:lnSpc>
                        <a:defRPr/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57150" algn="ctr">
                      <a:solidFill>
                        <a:srgbClr val="FFFFFF"/>
                      </a:solidFill>
                    </a:lnT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 bwMode="auto">
          <a:xfrm>
            <a:off x="4335843" y="1238199"/>
            <a:ext cx="248221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  <a:defRPr/>
            </a:pP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>
                <a:solidFill>
                  <a:srgbClr val="E45549"/>
                </a:solidFill>
                <a:latin typeface="Courier New"/>
                <a:cs typeface="Courier New"/>
              </a:rPr>
              <a:t>nav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 </a:t>
            </a:r>
            <a:r>
              <a:rPr sz="1800" spc="-10">
                <a:solidFill>
                  <a:srgbClr val="976800"/>
                </a:solidFill>
                <a:latin typeface="Courier New"/>
                <a:cs typeface="Courier New"/>
              </a:rPr>
              <a:t>class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=</a:t>
            </a:r>
            <a:r>
              <a:rPr sz="1800" spc="-10">
                <a:solidFill>
                  <a:srgbClr val="4FA04F"/>
                </a:solidFill>
                <a:latin typeface="Courier New"/>
                <a:cs typeface="Courier New"/>
              </a:rPr>
              <a:t>"menu"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 descr=""/>
          <p:cNvSpPr txBox="1"/>
          <p:nvPr/>
        </p:nvSpPr>
        <p:spPr bwMode="auto">
          <a:xfrm>
            <a:off x="4335843" y="1553667"/>
            <a:ext cx="823594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273685">
              <a:lnSpc>
                <a:spcPts val="2090"/>
              </a:lnSpc>
              <a:defRPr/>
            </a:pPr>
            <a:r>
              <a:rPr sz="1800" spc="-2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 spc="-20">
                <a:solidFill>
                  <a:srgbClr val="E45549"/>
                </a:solidFill>
                <a:latin typeface="Courier New"/>
                <a:cs typeface="Courier New"/>
              </a:rPr>
              <a:t>ol</a:t>
            </a:r>
            <a:r>
              <a:rPr sz="1800" spc="-2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 descr=""/>
          <p:cNvSpPr txBox="1"/>
          <p:nvPr/>
        </p:nvSpPr>
        <p:spPr bwMode="auto">
          <a:xfrm>
            <a:off x="4335843" y="1869135"/>
            <a:ext cx="439737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548005">
              <a:lnSpc>
                <a:spcPts val="2090"/>
              </a:lnSpc>
              <a:tabLst>
                <a:tab pos="1508759" algn="l"/>
              </a:tabLst>
              <a:defRPr/>
            </a:pP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li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&gt;&lt;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a</a:t>
            </a:r>
            <a:r>
              <a:rPr sz="1800">
                <a:solidFill>
                  <a:srgbClr val="E45549"/>
                </a:solidFill>
                <a:latin typeface="Courier New"/>
                <a:cs typeface="Courier New"/>
              </a:rPr>
              <a:t>	</a:t>
            </a:r>
            <a:r>
              <a:rPr sz="1800" spc="-10">
                <a:solidFill>
                  <a:srgbClr val="976800"/>
                </a:solidFill>
                <a:latin typeface="Courier New"/>
                <a:cs typeface="Courier New"/>
              </a:rPr>
              <a:t>href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=</a:t>
            </a:r>
            <a:r>
              <a:rPr sz="1800" spc="-10">
                <a:solidFill>
                  <a:srgbClr val="4FA04F"/>
                </a:solidFill>
                <a:latin typeface="Courier New"/>
                <a:cs typeface="Courier New"/>
              </a:rPr>
              <a:t>""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&gt;Home&lt;/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a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&gt;&lt;/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li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 descr=""/>
          <p:cNvSpPr txBox="1"/>
          <p:nvPr/>
        </p:nvSpPr>
        <p:spPr bwMode="auto">
          <a:xfrm>
            <a:off x="4335843" y="2184603"/>
            <a:ext cx="438467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548005">
              <a:lnSpc>
                <a:spcPts val="2090"/>
              </a:lnSpc>
              <a:tabLst>
                <a:tab pos="1508759" algn="l"/>
              </a:tabLst>
              <a:defRPr/>
            </a:pP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li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&gt;&lt;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a</a:t>
            </a:r>
            <a:r>
              <a:rPr sz="1800">
                <a:solidFill>
                  <a:srgbClr val="E45549"/>
                </a:solidFill>
                <a:latin typeface="Courier New"/>
                <a:cs typeface="Courier New"/>
              </a:rPr>
              <a:t>	</a:t>
            </a:r>
            <a:r>
              <a:rPr sz="1800" spc="-10">
                <a:solidFill>
                  <a:srgbClr val="976800"/>
                </a:solidFill>
                <a:latin typeface="Courier New"/>
                <a:cs typeface="Courier New"/>
              </a:rPr>
              <a:t>href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=</a:t>
            </a:r>
            <a:r>
              <a:rPr sz="1800" spc="-10">
                <a:solidFill>
                  <a:srgbClr val="4FA04F"/>
                </a:solidFill>
                <a:latin typeface="Courier New"/>
                <a:cs typeface="Courier New"/>
              </a:rPr>
              <a:t>""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r>
              <a:rPr sz="1400" spc="-10">
                <a:solidFill>
                  <a:srgbClr val="383A41"/>
                </a:solidFill>
                <a:latin typeface="Courier New"/>
                <a:cs typeface="Courier New"/>
              </a:rPr>
              <a:t>About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&lt;/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a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&gt;&lt;/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li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 descr=""/>
          <p:cNvSpPr txBox="1"/>
          <p:nvPr/>
        </p:nvSpPr>
        <p:spPr bwMode="auto">
          <a:xfrm>
            <a:off x="4335843" y="2500071"/>
            <a:ext cx="4253230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548005">
              <a:lnSpc>
                <a:spcPts val="2090"/>
              </a:lnSpc>
              <a:tabLst>
                <a:tab pos="1508759" algn="l"/>
              </a:tabLst>
              <a:defRPr/>
            </a:pP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li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&gt;&lt;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a</a:t>
            </a:r>
            <a:r>
              <a:rPr sz="1800">
                <a:solidFill>
                  <a:srgbClr val="E45549"/>
                </a:solidFill>
                <a:latin typeface="Courier New"/>
                <a:cs typeface="Courier New"/>
              </a:rPr>
              <a:t>	</a:t>
            </a:r>
            <a:r>
              <a:rPr sz="1800" spc="-10">
                <a:solidFill>
                  <a:srgbClr val="976800"/>
                </a:solidFill>
                <a:latin typeface="Courier New"/>
                <a:cs typeface="Courier New"/>
              </a:rPr>
              <a:t>href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=</a:t>
            </a:r>
            <a:r>
              <a:rPr sz="1800" spc="-10">
                <a:solidFill>
                  <a:srgbClr val="4FA04F"/>
                </a:solidFill>
                <a:latin typeface="Courier New"/>
                <a:cs typeface="Courier New"/>
              </a:rPr>
              <a:t>""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&gt;New&lt;/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a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&gt;&lt;/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li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 descr=""/>
          <p:cNvSpPr txBox="1"/>
          <p:nvPr/>
        </p:nvSpPr>
        <p:spPr bwMode="auto">
          <a:xfrm>
            <a:off x="4335843" y="2815539"/>
            <a:ext cx="96075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273685">
              <a:lnSpc>
                <a:spcPts val="2090"/>
              </a:lnSpc>
              <a:defRPr/>
            </a:pP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&lt;/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ol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 descr=""/>
          <p:cNvSpPr txBox="1"/>
          <p:nvPr/>
        </p:nvSpPr>
        <p:spPr bwMode="auto">
          <a:xfrm>
            <a:off x="4335843" y="3131007"/>
            <a:ext cx="823594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  <a:defRPr/>
            </a:pP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&lt;/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nav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2"/>
          <a:stretch/>
        </p:blipFill>
        <p:spPr bwMode="auto">
          <a:xfrm>
            <a:off x="989126" y="2932360"/>
            <a:ext cx="1648079" cy="2030641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3"/>
          <a:stretch/>
        </p:blipFill>
        <p:spPr bwMode="auto">
          <a:xfrm>
            <a:off x="6272377" y="2932347"/>
            <a:ext cx="1648079" cy="20306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defRPr/>
            </a:pPr>
            <a:r>
              <a:rPr spc="-10"/>
              <a:t>HTML5</a:t>
            </a:r>
            <a:endParaRPr/>
          </a:p>
        </p:txBody>
      </p:sp>
      <p:sp>
        <p:nvSpPr>
          <p:cNvPr id="3" name="object 3" descr=""/>
          <p:cNvSpPr txBox="1"/>
          <p:nvPr/>
        </p:nvSpPr>
        <p:spPr bwMode="auto">
          <a:xfrm>
            <a:off x="397426" y="1238199"/>
            <a:ext cx="823594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  <a:defRPr/>
            </a:pP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body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 txBox="1"/>
          <p:nvPr/>
        </p:nvSpPr>
        <p:spPr bwMode="auto">
          <a:xfrm>
            <a:off x="397426" y="1553667"/>
            <a:ext cx="260667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274320">
              <a:lnSpc>
                <a:spcPts val="2090"/>
              </a:lnSpc>
              <a:defRPr/>
            </a:pP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header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&gt;&lt;/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header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 descr=""/>
          <p:cNvSpPr txBox="1"/>
          <p:nvPr/>
        </p:nvSpPr>
        <p:spPr bwMode="auto">
          <a:xfrm>
            <a:off x="397426" y="1869135"/>
            <a:ext cx="1783714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274320">
              <a:lnSpc>
                <a:spcPts val="2090"/>
              </a:lnSpc>
              <a:defRPr/>
            </a:pP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nav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&gt;&lt;/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nav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 descr=""/>
          <p:cNvSpPr txBox="1"/>
          <p:nvPr/>
        </p:nvSpPr>
        <p:spPr bwMode="auto">
          <a:xfrm>
            <a:off x="397426" y="2184603"/>
            <a:ext cx="150939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274320">
              <a:lnSpc>
                <a:spcPts val="2090"/>
              </a:lnSpc>
              <a:defRPr/>
            </a:pP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section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 descr=""/>
          <p:cNvSpPr txBox="1"/>
          <p:nvPr/>
        </p:nvSpPr>
        <p:spPr bwMode="auto">
          <a:xfrm>
            <a:off x="397426" y="2500071"/>
            <a:ext cx="315531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548640">
              <a:lnSpc>
                <a:spcPts val="2090"/>
              </a:lnSpc>
              <a:defRPr/>
            </a:pP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article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&gt;&lt;/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article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 descr=""/>
          <p:cNvSpPr txBox="1"/>
          <p:nvPr/>
        </p:nvSpPr>
        <p:spPr bwMode="auto">
          <a:xfrm>
            <a:off x="397426" y="2815539"/>
            <a:ext cx="165925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274320">
              <a:lnSpc>
                <a:spcPts val="2090"/>
              </a:lnSpc>
              <a:defRPr/>
            </a:pP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&lt;/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section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 descr=""/>
          <p:cNvSpPr txBox="1"/>
          <p:nvPr/>
        </p:nvSpPr>
        <p:spPr bwMode="auto">
          <a:xfrm>
            <a:off x="397426" y="3131007"/>
            <a:ext cx="205803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274320">
              <a:lnSpc>
                <a:spcPts val="2090"/>
              </a:lnSpc>
              <a:defRPr/>
            </a:pP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main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&gt;&lt;/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main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 descr=""/>
          <p:cNvSpPr txBox="1"/>
          <p:nvPr/>
        </p:nvSpPr>
        <p:spPr bwMode="auto">
          <a:xfrm>
            <a:off x="397426" y="3446475"/>
            <a:ext cx="233235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274320">
              <a:lnSpc>
                <a:spcPts val="2090"/>
              </a:lnSpc>
              <a:defRPr/>
            </a:pP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aside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&gt;&lt;/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aside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 descr=""/>
          <p:cNvSpPr txBox="1"/>
          <p:nvPr/>
        </p:nvSpPr>
        <p:spPr bwMode="auto">
          <a:xfrm>
            <a:off x="397426" y="3761943"/>
            <a:ext cx="260667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274320">
              <a:lnSpc>
                <a:spcPts val="2090"/>
              </a:lnSpc>
              <a:defRPr/>
            </a:pP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footer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&gt;&lt;/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footer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 descr=""/>
          <p:cNvSpPr txBox="1"/>
          <p:nvPr/>
        </p:nvSpPr>
        <p:spPr bwMode="auto">
          <a:xfrm>
            <a:off x="397426" y="4077410"/>
            <a:ext cx="97345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  <a:defRPr/>
            </a:pP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&lt;/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body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defRPr/>
            </a:pPr>
            <a:r>
              <a:rPr spc="-10"/>
              <a:t>Кнопки</a:t>
            </a:r>
            <a:endParaRPr/>
          </a:p>
        </p:txBody>
      </p:sp>
      <p:sp>
        <p:nvSpPr>
          <p:cNvPr id="3" name="object 3" descr=""/>
          <p:cNvSpPr txBox="1"/>
          <p:nvPr/>
        </p:nvSpPr>
        <p:spPr bwMode="auto">
          <a:xfrm>
            <a:off x="397426" y="1553667"/>
            <a:ext cx="315531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  <a:defRPr/>
            </a:pP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button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&gt;Кнопка&lt;/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button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 txBox="1"/>
          <p:nvPr/>
        </p:nvSpPr>
        <p:spPr bwMode="auto">
          <a:xfrm>
            <a:off x="475247" y="2121613"/>
            <a:ext cx="3495040" cy="16027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20"/>
              </a:spcBef>
              <a:buChar char="●"/>
              <a:tabLst>
                <a:tab pos="379095" algn="l"/>
              </a:tabLst>
              <a:defRPr/>
            </a:pP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може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сфокусуватися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  <a:defRPr/>
            </a:pP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є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стан</a:t>
            </a:r>
            <a:r>
              <a:rPr sz="1800" spc="-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>
                <a:solidFill>
                  <a:srgbClr val="E06565"/>
                </a:solidFill>
                <a:latin typeface="Courier New"/>
                <a:cs typeface="Courier New"/>
              </a:rPr>
              <a:t>disabled</a:t>
            </a:r>
            <a:endParaRPr sz="1800">
              <a:latin typeface="Courier New"/>
              <a:cs typeface="Courier New"/>
            </a:endParaRPr>
          </a:p>
          <a:p>
            <a:pPr marL="379095" marR="5080" indent="-367030">
              <a:lnSpc>
                <a:spcPct val="114999"/>
              </a:lnSpc>
              <a:buChar char="●"/>
              <a:tabLst>
                <a:tab pos="379095" algn="l"/>
              </a:tabLst>
              <a:defRPr/>
            </a:pP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клік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відбувається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також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після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натискання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>
                <a:solidFill>
                  <a:srgbClr val="595959"/>
                </a:solidFill>
                <a:latin typeface="Arial"/>
                <a:cs typeface="Arial"/>
              </a:rPr>
              <a:t>Enter</a:t>
            </a:r>
            <a:r>
              <a:rPr sz="1800" b="1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і</a:t>
            </a:r>
            <a:r>
              <a:rPr sz="1800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20">
                <a:solidFill>
                  <a:srgbClr val="595959"/>
                </a:solidFill>
                <a:latin typeface="Arial"/>
                <a:cs typeface="Arial"/>
              </a:rPr>
              <a:t>Space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  <a:defRPr/>
            </a:pP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правильна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>
                <a:solidFill>
                  <a:srgbClr val="595959"/>
                </a:solidFill>
                <a:latin typeface="Arial"/>
                <a:cs typeface="Arial"/>
              </a:rPr>
              <a:t>роль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 bwMode="auto">
          <a:xfrm>
            <a:off x="4918125" y="1553667"/>
            <a:ext cx="275653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  <a:defRPr/>
            </a:pP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>
                <a:solidFill>
                  <a:srgbClr val="E45549"/>
                </a:solidFill>
                <a:latin typeface="Courier New"/>
                <a:cs typeface="Courier New"/>
              </a:rPr>
              <a:t>div</a:t>
            </a: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&gt;Не</a:t>
            </a:r>
            <a:r>
              <a:rPr sz="1800" spc="-25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кнопка&lt;/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div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/>
          <a:stretch/>
        </p:blipFill>
        <p:spPr bwMode="auto">
          <a:xfrm>
            <a:off x="5800433" y="2466656"/>
            <a:ext cx="972186" cy="9721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3526358" y="2266442"/>
            <a:ext cx="20897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3600" spc="-55"/>
              <a:t>WAI-</a:t>
            </a:r>
            <a:r>
              <a:rPr sz="3600" spc="-20"/>
              <a:t>ARIA</a:t>
            </a:r>
            <a:endParaRPr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 bwMode="auto"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defRPr/>
            </a:pPr>
            <a:r>
              <a:rPr spc="-30"/>
              <a:t>WAI-</a:t>
            </a:r>
            <a:r>
              <a:rPr spc="-20"/>
              <a:t>ARIA</a:t>
            </a:r>
            <a:endParaRPr/>
          </a:p>
        </p:txBody>
      </p:sp>
      <p:sp>
        <p:nvSpPr>
          <p:cNvPr id="3" name="object 3" descr=""/>
          <p:cNvSpPr txBox="1"/>
          <p:nvPr/>
        </p:nvSpPr>
        <p:spPr bwMode="auto">
          <a:xfrm>
            <a:off x="384725" y="1643072"/>
            <a:ext cx="7534275" cy="97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  <a:defRPr/>
            </a:pPr>
            <a:r>
              <a:rPr sz="1800" b="1">
                <a:solidFill>
                  <a:srgbClr val="595959"/>
                </a:solidFill>
                <a:latin typeface="Arial"/>
                <a:cs typeface="Arial"/>
              </a:rPr>
              <a:t>Web</a:t>
            </a:r>
            <a:r>
              <a:rPr sz="1800" b="1" spc="-11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>
                <a:solidFill>
                  <a:srgbClr val="595959"/>
                </a:solidFill>
                <a:latin typeface="Arial"/>
                <a:cs typeface="Arial"/>
              </a:rPr>
              <a:t>Accessibility</a:t>
            </a:r>
            <a:r>
              <a:rPr sz="1800" b="1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>
                <a:solidFill>
                  <a:srgbClr val="595959"/>
                </a:solidFill>
                <a:latin typeface="Arial"/>
                <a:cs typeface="Arial"/>
              </a:rPr>
              <a:t>Initiative</a:t>
            </a:r>
            <a:r>
              <a:rPr sz="1800" b="1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800" b="1" spc="-10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>
                <a:solidFill>
                  <a:srgbClr val="595959"/>
                </a:solidFill>
                <a:latin typeface="Arial"/>
                <a:cs typeface="Arial"/>
              </a:rPr>
              <a:t>Accessible</a:t>
            </a:r>
            <a:r>
              <a:rPr sz="1800" b="1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>
                <a:solidFill>
                  <a:srgbClr val="595959"/>
                </a:solidFill>
                <a:latin typeface="Arial"/>
                <a:cs typeface="Arial"/>
              </a:rPr>
              <a:t>Rich</a:t>
            </a:r>
            <a:r>
              <a:rPr sz="1800" b="1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>
                <a:solidFill>
                  <a:srgbClr val="595959"/>
                </a:solidFill>
                <a:latin typeface="Arial"/>
                <a:cs typeface="Arial"/>
              </a:rPr>
              <a:t>Internet</a:t>
            </a:r>
            <a:r>
              <a:rPr sz="1800" b="1" spc="-10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>
                <a:solidFill>
                  <a:srgbClr val="595959"/>
                </a:solidFill>
                <a:latin typeface="Arial"/>
                <a:cs typeface="Arial"/>
              </a:rPr>
              <a:t>Applications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,</a:t>
            </a:r>
            <a:r>
              <a:rPr sz="1800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є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набором</a:t>
            </a:r>
            <a:r>
              <a:rPr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специфікацій,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розроблених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для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покращення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доступності</a:t>
            </a:r>
            <a:r>
              <a:rPr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>
                <a:solidFill>
                  <a:srgbClr val="595959"/>
                </a:solidFill>
                <a:latin typeface="Arial"/>
                <a:cs typeface="Arial"/>
              </a:rPr>
              <a:t>веб-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контенту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та</a:t>
            </a:r>
            <a:r>
              <a:rPr sz="1800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>
                <a:solidFill>
                  <a:srgbClr val="595959"/>
                </a:solidFill>
                <a:latin typeface="Arial"/>
                <a:cs typeface="Arial"/>
              </a:rPr>
              <a:t>веб-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додатків</a:t>
            </a:r>
            <a:r>
              <a:rPr sz="1800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для</a:t>
            </a:r>
            <a:r>
              <a:rPr sz="1800" spc="-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людей</a:t>
            </a:r>
            <a:r>
              <a:rPr sz="1800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з</a:t>
            </a:r>
            <a:r>
              <a:rPr sz="1800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обмеженими</a:t>
            </a:r>
            <a:r>
              <a:rPr sz="1800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можливостями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defRPr/>
            </a:pPr>
            <a:r>
              <a:rPr/>
              <a:t>Ролі</a:t>
            </a:r>
            <a:r>
              <a:rPr spc="-145"/>
              <a:t> </a:t>
            </a:r>
            <a:r>
              <a:rPr spc="-10"/>
              <a:t>елементів</a:t>
            </a:r>
            <a:endParaRPr/>
          </a:p>
        </p:txBody>
      </p:sp>
      <p:sp>
        <p:nvSpPr>
          <p:cNvPr id="3" name="object 3" descr=""/>
          <p:cNvSpPr txBox="1"/>
          <p:nvPr/>
        </p:nvSpPr>
        <p:spPr bwMode="auto">
          <a:xfrm>
            <a:off x="475246" y="1643072"/>
            <a:ext cx="6926580" cy="1287780"/>
          </a:xfrm>
          <a:prstGeom prst="rect">
            <a:avLst/>
          </a:prstGeom>
        </p:spPr>
        <p:txBody>
          <a:bodyPr vert="horz" wrap="square" lIns="0" tIns="53974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25"/>
              </a:spcBef>
              <a:buClr>
                <a:srgbClr val="595959"/>
              </a:buClr>
              <a:buFont typeface="Arial"/>
              <a:buChar char="●"/>
              <a:tabLst>
                <a:tab pos="379095" algn="l"/>
              </a:tabLst>
              <a:defRPr/>
            </a:pPr>
            <a:r>
              <a:rPr sz="1800" b="1">
                <a:latin typeface="Arial"/>
                <a:cs typeface="Arial"/>
              </a:rPr>
              <a:t>Widget</a:t>
            </a:r>
            <a:r>
              <a:rPr sz="1800" b="1" spc="-40">
                <a:latin typeface="Arial"/>
                <a:cs typeface="Arial"/>
              </a:rPr>
              <a:t> </a:t>
            </a:r>
            <a:r>
              <a:rPr sz="1800" b="1">
                <a:solidFill>
                  <a:srgbClr val="595959"/>
                </a:solidFill>
                <a:latin typeface="Arial"/>
                <a:cs typeface="Arial"/>
              </a:rPr>
              <a:t>roles</a:t>
            </a:r>
            <a:r>
              <a:rPr sz="1800" b="1" spc="-2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(</a:t>
            </a:r>
            <a:r>
              <a:rPr sz="1800" b="1">
                <a:solidFill>
                  <a:srgbClr val="E06565"/>
                </a:solidFill>
                <a:latin typeface="Courier New"/>
                <a:cs typeface="Courier New"/>
              </a:rPr>
              <a:t>button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,</a:t>
            </a:r>
            <a:r>
              <a:rPr sz="1800" spc="-2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>
                <a:solidFill>
                  <a:srgbClr val="E06565"/>
                </a:solidFill>
                <a:latin typeface="Courier New"/>
                <a:cs typeface="Courier New"/>
              </a:rPr>
              <a:t>radio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,</a:t>
            </a:r>
            <a:r>
              <a:rPr sz="1800" spc="-2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>
                <a:solidFill>
                  <a:srgbClr val="E06565"/>
                </a:solidFill>
                <a:latin typeface="Courier New"/>
                <a:cs typeface="Courier New"/>
              </a:rPr>
              <a:t>tab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,</a:t>
            </a:r>
            <a:r>
              <a:rPr sz="1800" spc="-2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>
                <a:solidFill>
                  <a:srgbClr val="E06565"/>
                </a:solidFill>
                <a:latin typeface="Courier New"/>
                <a:cs typeface="Courier New"/>
              </a:rPr>
              <a:t>tooltip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,</a:t>
            </a:r>
            <a:r>
              <a:rPr sz="1800" spc="-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>
                <a:solidFill>
                  <a:srgbClr val="E06565"/>
                </a:solidFill>
                <a:latin typeface="Courier New"/>
                <a:cs typeface="Courier New"/>
              </a:rPr>
              <a:t>treeitem</a:t>
            </a:r>
            <a:r>
              <a:rPr sz="1800" b="1" spc="-585">
                <a:solidFill>
                  <a:srgbClr val="E06565"/>
                </a:solidFill>
                <a:latin typeface="Courier New"/>
                <a:cs typeface="Courier New"/>
              </a:rPr>
              <a:t> </a:t>
            </a:r>
            <a:r>
              <a:rPr sz="1800" spc="-20">
                <a:solidFill>
                  <a:srgbClr val="595959"/>
                </a:solidFill>
                <a:latin typeface="Arial"/>
                <a:cs typeface="Arial"/>
              </a:rPr>
              <a:t>итд)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0"/>
              </a:spcBef>
              <a:buClr>
                <a:srgbClr val="595959"/>
              </a:buClr>
              <a:buFont typeface="Arial"/>
              <a:buChar char="●"/>
              <a:tabLst>
                <a:tab pos="379095" algn="l"/>
              </a:tabLst>
              <a:defRPr/>
            </a:pPr>
            <a:r>
              <a:rPr sz="1800" b="1">
                <a:latin typeface="Arial"/>
                <a:cs typeface="Arial"/>
              </a:rPr>
              <a:t>Composite</a:t>
            </a:r>
            <a:r>
              <a:rPr sz="1800" b="1" spc="-30">
                <a:latin typeface="Arial"/>
                <a:cs typeface="Arial"/>
              </a:rPr>
              <a:t> </a:t>
            </a:r>
            <a:r>
              <a:rPr sz="1800" b="1">
                <a:solidFill>
                  <a:srgbClr val="595959"/>
                </a:solidFill>
                <a:latin typeface="Arial"/>
                <a:cs typeface="Arial"/>
              </a:rPr>
              <a:t>roles</a:t>
            </a:r>
            <a:r>
              <a:rPr sz="1800" b="1" spc="-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(</a:t>
            </a:r>
            <a:r>
              <a:rPr sz="1800" b="1">
                <a:solidFill>
                  <a:srgbClr val="E06565"/>
                </a:solidFill>
                <a:latin typeface="Courier New"/>
                <a:cs typeface="Courier New"/>
              </a:rPr>
              <a:t>radiogroup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,</a:t>
            </a:r>
            <a:r>
              <a:rPr sz="1800" spc="-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>
                <a:solidFill>
                  <a:srgbClr val="E06565"/>
                </a:solidFill>
                <a:latin typeface="Courier New"/>
                <a:cs typeface="Courier New"/>
              </a:rPr>
              <a:t>tree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,</a:t>
            </a:r>
            <a:r>
              <a:rPr sz="1800" spc="-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>
                <a:solidFill>
                  <a:srgbClr val="E06565"/>
                </a:solidFill>
                <a:latin typeface="Courier New"/>
                <a:cs typeface="Courier New"/>
              </a:rPr>
              <a:t>menu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,</a:t>
            </a:r>
            <a:r>
              <a:rPr sz="1800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>
                <a:solidFill>
                  <a:srgbClr val="E06565"/>
                </a:solidFill>
                <a:latin typeface="Courier New"/>
                <a:cs typeface="Courier New"/>
              </a:rPr>
              <a:t>tablist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lr>
                <a:srgbClr val="595959"/>
              </a:buClr>
              <a:buFont typeface="Arial"/>
              <a:buChar char="●"/>
              <a:tabLst>
                <a:tab pos="379095" algn="l"/>
              </a:tabLst>
              <a:defRPr/>
            </a:pPr>
            <a:r>
              <a:rPr sz="1800" b="1">
                <a:latin typeface="Arial"/>
                <a:cs typeface="Arial"/>
              </a:rPr>
              <a:t>Document</a:t>
            </a:r>
            <a:r>
              <a:rPr sz="1800" b="1" spc="-35">
                <a:latin typeface="Arial"/>
                <a:cs typeface="Arial"/>
              </a:rPr>
              <a:t> </a:t>
            </a:r>
            <a:r>
              <a:rPr sz="1800" b="1">
                <a:latin typeface="Arial"/>
                <a:cs typeface="Arial"/>
              </a:rPr>
              <a:t>structure</a:t>
            </a:r>
            <a:r>
              <a:rPr sz="1800" b="1" spc="-25">
                <a:latin typeface="Arial"/>
                <a:cs typeface="Arial"/>
              </a:rPr>
              <a:t> </a:t>
            </a:r>
            <a:r>
              <a:rPr sz="1800" b="1">
                <a:solidFill>
                  <a:srgbClr val="595959"/>
                </a:solidFill>
                <a:latin typeface="Arial"/>
                <a:cs typeface="Arial"/>
              </a:rPr>
              <a:t>roles</a:t>
            </a:r>
            <a:r>
              <a:rPr sz="1800" b="1" spc="-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(</a:t>
            </a:r>
            <a:r>
              <a:rPr sz="1800" b="1">
                <a:solidFill>
                  <a:srgbClr val="E06565"/>
                </a:solidFill>
                <a:latin typeface="Courier New"/>
                <a:cs typeface="Courier New"/>
              </a:rPr>
              <a:t>articles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,</a:t>
            </a:r>
            <a:r>
              <a:rPr sz="1800" spc="-2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>
                <a:solidFill>
                  <a:srgbClr val="E06565"/>
                </a:solidFill>
                <a:latin typeface="Courier New"/>
                <a:cs typeface="Courier New"/>
              </a:rPr>
              <a:t>heading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,</a:t>
            </a:r>
            <a:r>
              <a:rPr sz="1800" spc="-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>
                <a:solidFill>
                  <a:srgbClr val="E06565"/>
                </a:solidFill>
                <a:latin typeface="Courier New"/>
                <a:cs typeface="Courier New"/>
              </a:rPr>
              <a:t>group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,</a:t>
            </a:r>
            <a:r>
              <a:rPr sz="1800" spc="-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20">
                <a:solidFill>
                  <a:srgbClr val="E06565"/>
                </a:solidFill>
                <a:latin typeface="Courier New"/>
                <a:cs typeface="Courier New"/>
              </a:rPr>
              <a:t>img</a:t>
            </a:r>
            <a:r>
              <a:rPr sz="1800" spc="-20">
                <a:solidFill>
                  <a:srgbClr val="595959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lr>
                <a:srgbClr val="595959"/>
              </a:buClr>
              <a:buFont typeface="Arial"/>
              <a:buChar char="●"/>
              <a:tabLst>
                <a:tab pos="379095" algn="l"/>
              </a:tabLst>
              <a:defRPr/>
            </a:pPr>
            <a:r>
              <a:rPr sz="1800" b="1" spc="-10">
                <a:latin typeface="Arial"/>
                <a:cs typeface="Arial"/>
              </a:rPr>
              <a:t>Landmarks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defRPr/>
            </a:pPr>
            <a:r>
              <a:rPr/>
              <a:t>Стани</a:t>
            </a:r>
            <a:r>
              <a:rPr spc="-30"/>
              <a:t> </a:t>
            </a:r>
            <a:r>
              <a:rPr spc="-10"/>
              <a:t>елементів</a:t>
            </a:r>
            <a:endParaRPr/>
          </a:p>
        </p:txBody>
      </p:sp>
      <p:sp>
        <p:nvSpPr>
          <p:cNvPr id="3" name="object 3" descr=""/>
          <p:cNvSpPr txBox="1"/>
          <p:nvPr/>
        </p:nvSpPr>
        <p:spPr bwMode="auto">
          <a:xfrm>
            <a:off x="475246" y="1643075"/>
            <a:ext cx="7653020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999"/>
              </a:lnSpc>
              <a:spcBef>
                <a:spcPts val="100"/>
              </a:spcBef>
              <a:buClr>
                <a:srgbClr val="595959"/>
              </a:buClr>
              <a:buFont typeface="Arial"/>
              <a:buChar char="●"/>
              <a:tabLst>
                <a:tab pos="379095" algn="l"/>
              </a:tabLst>
              <a:defRPr/>
            </a:pPr>
            <a:r>
              <a:rPr sz="1800" b="1">
                <a:latin typeface="Arial"/>
                <a:cs typeface="Arial"/>
              </a:rPr>
              <a:t>Widget</a:t>
            </a:r>
            <a:r>
              <a:rPr sz="1800" b="1" spc="-25">
                <a:latin typeface="Arial"/>
                <a:cs typeface="Arial"/>
              </a:rPr>
              <a:t> </a:t>
            </a:r>
            <a:r>
              <a:rPr sz="1800" b="1">
                <a:solidFill>
                  <a:srgbClr val="595959"/>
                </a:solidFill>
                <a:latin typeface="Arial"/>
                <a:cs typeface="Arial"/>
              </a:rPr>
              <a:t>attributes</a:t>
            </a:r>
            <a:r>
              <a:rPr sz="1800" b="1" spc="-2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(</a:t>
            </a:r>
            <a:r>
              <a:rPr sz="1800" b="1" spc="-10">
                <a:solidFill>
                  <a:srgbClr val="E06565"/>
                </a:solidFill>
                <a:latin typeface="Courier New"/>
                <a:cs typeface="Courier New"/>
              </a:rPr>
              <a:t>aria-</a:t>
            </a:r>
            <a:r>
              <a:rPr sz="1800" b="1">
                <a:solidFill>
                  <a:srgbClr val="E06565"/>
                </a:solidFill>
                <a:latin typeface="Courier New"/>
                <a:cs typeface="Courier New"/>
              </a:rPr>
              <a:t>hidden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,</a:t>
            </a:r>
            <a:r>
              <a:rPr sz="1800" spc="-2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>
                <a:solidFill>
                  <a:srgbClr val="E06565"/>
                </a:solidFill>
                <a:latin typeface="Courier New"/>
                <a:cs typeface="Courier New"/>
              </a:rPr>
              <a:t>aria-</a:t>
            </a:r>
            <a:r>
              <a:rPr sz="1800" b="1">
                <a:solidFill>
                  <a:srgbClr val="E06565"/>
                </a:solidFill>
                <a:latin typeface="Courier New"/>
                <a:cs typeface="Courier New"/>
              </a:rPr>
              <a:t>checked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,</a:t>
            </a:r>
            <a:r>
              <a:rPr sz="1800" spc="-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>
                <a:solidFill>
                  <a:srgbClr val="E06565"/>
                </a:solidFill>
                <a:latin typeface="Courier New"/>
                <a:cs typeface="Courier New"/>
              </a:rPr>
              <a:t>aria-disabled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, </a:t>
            </a:r>
            <a:r>
              <a:rPr sz="1800" b="1" spc="-10">
                <a:solidFill>
                  <a:srgbClr val="E06565"/>
                </a:solidFill>
                <a:latin typeface="Courier New"/>
                <a:cs typeface="Courier New"/>
              </a:rPr>
              <a:t>aria-required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0"/>
              </a:spcBef>
              <a:buClr>
                <a:srgbClr val="595959"/>
              </a:buClr>
              <a:buFont typeface="Arial"/>
              <a:buChar char="●"/>
              <a:tabLst>
                <a:tab pos="379095" algn="l"/>
              </a:tabLst>
              <a:defRPr/>
            </a:pPr>
            <a:r>
              <a:rPr sz="1800" b="1">
                <a:latin typeface="Arial"/>
                <a:cs typeface="Arial"/>
              </a:rPr>
              <a:t>Relationship</a:t>
            </a:r>
            <a:r>
              <a:rPr sz="1800" b="1" spc="-35">
                <a:latin typeface="Arial"/>
                <a:cs typeface="Arial"/>
              </a:rPr>
              <a:t> </a:t>
            </a:r>
            <a:r>
              <a:rPr sz="1800" b="1">
                <a:solidFill>
                  <a:srgbClr val="595959"/>
                </a:solidFill>
                <a:latin typeface="Arial"/>
                <a:cs typeface="Arial"/>
              </a:rPr>
              <a:t>attributes</a:t>
            </a:r>
            <a:r>
              <a:rPr sz="1800" b="1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(</a:t>
            </a:r>
            <a:r>
              <a:rPr sz="1800" b="1" spc="-10">
                <a:solidFill>
                  <a:srgbClr val="E06565"/>
                </a:solidFill>
                <a:latin typeface="Courier New"/>
                <a:cs typeface="Courier New"/>
              </a:rPr>
              <a:t>aria-</a:t>
            </a:r>
            <a:r>
              <a:rPr sz="1800" b="1">
                <a:solidFill>
                  <a:srgbClr val="E06565"/>
                </a:solidFill>
                <a:latin typeface="Courier New"/>
                <a:cs typeface="Courier New"/>
              </a:rPr>
              <a:t>describedby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,</a:t>
            </a:r>
            <a:r>
              <a:rPr sz="1800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>
                <a:solidFill>
                  <a:srgbClr val="E06565"/>
                </a:solidFill>
                <a:latin typeface="Courier New"/>
                <a:cs typeface="Courier New"/>
              </a:rPr>
              <a:t>aria-labelledby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lr>
                <a:srgbClr val="595959"/>
              </a:buClr>
              <a:buFont typeface="Arial"/>
              <a:buChar char="●"/>
              <a:tabLst>
                <a:tab pos="379095" algn="l"/>
              </a:tabLst>
              <a:defRPr/>
            </a:pPr>
            <a:r>
              <a:rPr sz="1800" b="1">
                <a:latin typeface="Arial"/>
                <a:cs typeface="Arial"/>
              </a:rPr>
              <a:t>Live</a:t>
            </a:r>
            <a:r>
              <a:rPr sz="1800" b="1" spc="-25">
                <a:latin typeface="Arial"/>
                <a:cs typeface="Arial"/>
              </a:rPr>
              <a:t> </a:t>
            </a:r>
            <a:r>
              <a:rPr sz="1800" b="1">
                <a:latin typeface="Arial"/>
                <a:cs typeface="Arial"/>
              </a:rPr>
              <a:t>regions</a:t>
            </a:r>
            <a:r>
              <a:rPr sz="1800" b="1" spc="-15"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(</a:t>
            </a:r>
            <a:r>
              <a:rPr sz="1800" b="1" spc="-10">
                <a:solidFill>
                  <a:srgbClr val="E06565"/>
                </a:solidFill>
                <a:latin typeface="Courier New"/>
                <a:cs typeface="Courier New"/>
              </a:rPr>
              <a:t>aria-live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defRPr/>
            </a:pPr>
            <a:r>
              <a:rPr/>
              <a:t>Widget</a:t>
            </a:r>
            <a:r>
              <a:rPr spc="-5"/>
              <a:t> </a:t>
            </a:r>
            <a:r>
              <a:rPr spc="-10"/>
              <a:t>roles</a:t>
            </a:r>
            <a:endParaRPr/>
          </a:p>
        </p:txBody>
      </p:sp>
      <p:sp>
        <p:nvSpPr>
          <p:cNvPr id="3" name="object 3" descr=""/>
          <p:cNvSpPr txBox="1"/>
          <p:nvPr/>
        </p:nvSpPr>
        <p:spPr bwMode="auto">
          <a:xfrm>
            <a:off x="397426" y="1238199"/>
            <a:ext cx="5637530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  <a:defRPr/>
            </a:pP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>
                <a:solidFill>
                  <a:srgbClr val="E45549"/>
                </a:solidFill>
                <a:latin typeface="Courier New"/>
                <a:cs typeface="Courier New"/>
              </a:rPr>
              <a:t>div</a:t>
            </a:r>
            <a:r>
              <a:rPr sz="1800" spc="-35">
                <a:solidFill>
                  <a:srgbClr val="E45549"/>
                </a:solidFill>
                <a:latin typeface="Courier New"/>
                <a:cs typeface="Courier New"/>
              </a:rPr>
              <a:t> </a:t>
            </a:r>
            <a:r>
              <a:rPr sz="1800">
                <a:solidFill>
                  <a:srgbClr val="976800"/>
                </a:solidFill>
                <a:latin typeface="Courier New"/>
                <a:cs typeface="Courier New"/>
              </a:rPr>
              <a:t>role</a:t>
            </a: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=</a:t>
            </a:r>
            <a:r>
              <a:rPr sz="1800">
                <a:solidFill>
                  <a:srgbClr val="4FA04F"/>
                </a:solidFill>
                <a:latin typeface="Courier New"/>
                <a:cs typeface="Courier New"/>
              </a:rPr>
              <a:t>"checkbox"</a:t>
            </a:r>
            <a:r>
              <a:rPr sz="1800" spc="-20">
                <a:solidFill>
                  <a:srgbClr val="4FA04F"/>
                </a:solidFill>
                <a:latin typeface="Courier New"/>
                <a:cs typeface="Courier New"/>
              </a:rPr>
              <a:t> </a:t>
            </a:r>
            <a:r>
              <a:rPr sz="1800" spc="-10">
                <a:solidFill>
                  <a:srgbClr val="976800"/>
                </a:solidFill>
                <a:latin typeface="Courier New"/>
                <a:cs typeface="Courier New"/>
              </a:rPr>
              <a:t>aria-checked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=</a:t>
            </a:r>
            <a:r>
              <a:rPr sz="1800" spc="-10">
                <a:solidFill>
                  <a:srgbClr val="4FA04F"/>
                </a:solidFill>
                <a:latin typeface="Courier New"/>
                <a:cs typeface="Courier New"/>
              </a:rPr>
              <a:t>"true"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 txBox="1"/>
          <p:nvPr/>
        </p:nvSpPr>
        <p:spPr bwMode="auto">
          <a:xfrm>
            <a:off x="397426" y="1512519"/>
            <a:ext cx="3978910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274320">
              <a:lnSpc>
                <a:spcPts val="2090"/>
              </a:lnSpc>
              <a:defRPr/>
            </a:pP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The</a:t>
            </a:r>
            <a:r>
              <a:rPr sz="1800" spc="-30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perfect</a:t>
            </a:r>
            <a:r>
              <a:rPr sz="1800" spc="-25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custom</a:t>
            </a:r>
            <a:r>
              <a:rPr sz="1800" spc="-25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checkbox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 descr=""/>
          <p:cNvSpPr txBox="1"/>
          <p:nvPr/>
        </p:nvSpPr>
        <p:spPr bwMode="auto">
          <a:xfrm>
            <a:off x="397426" y="1786839"/>
            <a:ext cx="823594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  <a:defRPr/>
            </a:pP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&lt;/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div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 descr=""/>
          <p:cNvSpPr txBox="1"/>
          <p:nvPr/>
        </p:nvSpPr>
        <p:spPr bwMode="auto">
          <a:xfrm>
            <a:off x="397426" y="2335479"/>
            <a:ext cx="5761990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  <a:defRPr/>
            </a:pP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>
                <a:solidFill>
                  <a:srgbClr val="E45549"/>
                </a:solidFill>
                <a:latin typeface="Courier New"/>
                <a:cs typeface="Courier New"/>
              </a:rPr>
              <a:t>button</a:t>
            </a:r>
            <a:r>
              <a:rPr sz="1800" spc="-35">
                <a:solidFill>
                  <a:srgbClr val="E45549"/>
                </a:solidFill>
                <a:latin typeface="Courier New"/>
                <a:cs typeface="Courier New"/>
              </a:rPr>
              <a:t> </a:t>
            </a:r>
            <a:r>
              <a:rPr sz="1800">
                <a:solidFill>
                  <a:srgbClr val="976800"/>
                </a:solidFill>
                <a:latin typeface="Courier New"/>
                <a:cs typeface="Courier New"/>
              </a:rPr>
              <a:t>role</a:t>
            </a: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=</a:t>
            </a:r>
            <a:r>
              <a:rPr sz="1800">
                <a:solidFill>
                  <a:srgbClr val="4FA04F"/>
                </a:solidFill>
                <a:latin typeface="Courier New"/>
                <a:cs typeface="Courier New"/>
              </a:rPr>
              <a:t>"switch"</a:t>
            </a:r>
            <a:r>
              <a:rPr sz="1800" spc="-25">
                <a:solidFill>
                  <a:srgbClr val="4FA04F"/>
                </a:solidFill>
                <a:latin typeface="Courier New"/>
                <a:cs typeface="Courier New"/>
              </a:rPr>
              <a:t> </a:t>
            </a:r>
            <a:r>
              <a:rPr sz="1800" spc="-10">
                <a:solidFill>
                  <a:srgbClr val="976800"/>
                </a:solidFill>
                <a:latin typeface="Courier New"/>
                <a:cs typeface="Courier New"/>
              </a:rPr>
              <a:t>aria-checked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=</a:t>
            </a:r>
            <a:r>
              <a:rPr sz="1800" spc="-10">
                <a:solidFill>
                  <a:srgbClr val="4FA04F"/>
                </a:solidFill>
                <a:latin typeface="Courier New"/>
                <a:cs typeface="Courier New"/>
              </a:rPr>
              <a:t>"true"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 descr=""/>
          <p:cNvSpPr txBox="1"/>
          <p:nvPr/>
        </p:nvSpPr>
        <p:spPr bwMode="auto">
          <a:xfrm>
            <a:off x="397426" y="2609799"/>
            <a:ext cx="1783714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274320">
              <a:lnSpc>
                <a:spcPts val="2090"/>
              </a:lnSpc>
              <a:defRPr/>
            </a:pP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Cool</a:t>
            </a:r>
            <a:r>
              <a:rPr sz="1800" spc="-20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switch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 descr=""/>
          <p:cNvSpPr txBox="1"/>
          <p:nvPr/>
        </p:nvSpPr>
        <p:spPr bwMode="auto">
          <a:xfrm>
            <a:off x="397426" y="2884119"/>
            <a:ext cx="123507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  <a:defRPr/>
            </a:pP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&lt;/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button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 descr=""/>
          <p:cNvSpPr txBox="1"/>
          <p:nvPr/>
        </p:nvSpPr>
        <p:spPr bwMode="auto">
          <a:xfrm>
            <a:off x="397426" y="3432759"/>
            <a:ext cx="260667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  <a:defRPr/>
            </a:pP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>
                <a:solidFill>
                  <a:srgbClr val="E45549"/>
                </a:solidFill>
                <a:latin typeface="Courier New"/>
                <a:cs typeface="Courier New"/>
              </a:rPr>
              <a:t>ul</a:t>
            </a:r>
            <a:r>
              <a:rPr sz="1800" spc="-5">
                <a:solidFill>
                  <a:srgbClr val="E45549"/>
                </a:solidFill>
                <a:latin typeface="Courier New"/>
                <a:cs typeface="Courier New"/>
              </a:rPr>
              <a:t> </a:t>
            </a:r>
            <a:r>
              <a:rPr sz="1800" spc="-10">
                <a:solidFill>
                  <a:srgbClr val="976800"/>
                </a:solidFill>
                <a:latin typeface="Courier New"/>
                <a:cs typeface="Courier New"/>
              </a:rPr>
              <a:t>role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=</a:t>
            </a:r>
            <a:r>
              <a:rPr sz="1800" spc="-10">
                <a:solidFill>
                  <a:srgbClr val="4FA04F"/>
                </a:solidFill>
                <a:latin typeface="Courier New"/>
                <a:cs typeface="Courier New"/>
              </a:rPr>
              <a:t>"tablist"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 descr=""/>
          <p:cNvSpPr txBox="1"/>
          <p:nvPr/>
        </p:nvSpPr>
        <p:spPr bwMode="auto">
          <a:xfrm>
            <a:off x="397426" y="3707079"/>
            <a:ext cx="5637530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274320">
              <a:lnSpc>
                <a:spcPts val="2090"/>
              </a:lnSpc>
              <a:tabLst>
                <a:tab pos="1234440" algn="l"/>
              </a:tabLst>
              <a:defRPr/>
            </a:pP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li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&gt;&lt;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a</a:t>
            </a:r>
            <a:r>
              <a:rPr sz="1800">
                <a:solidFill>
                  <a:srgbClr val="E45549"/>
                </a:solidFill>
                <a:latin typeface="Courier New"/>
                <a:cs typeface="Courier New"/>
              </a:rPr>
              <a:t>	</a:t>
            </a:r>
            <a:r>
              <a:rPr sz="1800">
                <a:solidFill>
                  <a:srgbClr val="976800"/>
                </a:solidFill>
                <a:latin typeface="Courier New"/>
                <a:cs typeface="Courier New"/>
              </a:rPr>
              <a:t>href</a:t>
            </a: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=</a:t>
            </a:r>
            <a:r>
              <a:rPr sz="1800">
                <a:solidFill>
                  <a:srgbClr val="4FA04F"/>
                </a:solidFill>
                <a:latin typeface="Courier New"/>
                <a:cs typeface="Courier New"/>
              </a:rPr>
              <a:t>""</a:t>
            </a:r>
            <a:r>
              <a:rPr sz="1800" spc="-30">
                <a:solidFill>
                  <a:srgbClr val="4FA04F"/>
                </a:solidFill>
                <a:latin typeface="Courier New"/>
                <a:cs typeface="Courier New"/>
              </a:rPr>
              <a:t> </a:t>
            </a:r>
            <a:r>
              <a:rPr sz="1800" spc="-10">
                <a:solidFill>
                  <a:srgbClr val="976800"/>
                </a:solidFill>
                <a:latin typeface="Courier New"/>
                <a:cs typeface="Courier New"/>
              </a:rPr>
              <a:t>role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=</a:t>
            </a:r>
            <a:r>
              <a:rPr sz="1800" spc="-10">
                <a:solidFill>
                  <a:srgbClr val="4FA04F"/>
                </a:solidFill>
                <a:latin typeface="Courier New"/>
                <a:cs typeface="Courier New"/>
              </a:rPr>
              <a:t>"tab"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&gt;Home&lt;/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a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&gt;&lt;/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li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 descr=""/>
          <p:cNvSpPr txBox="1"/>
          <p:nvPr/>
        </p:nvSpPr>
        <p:spPr bwMode="auto">
          <a:xfrm>
            <a:off x="397426" y="3981400"/>
            <a:ext cx="5761990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274320">
              <a:lnSpc>
                <a:spcPts val="2090"/>
              </a:lnSpc>
              <a:tabLst>
                <a:tab pos="1234440" algn="l"/>
              </a:tabLst>
              <a:defRPr/>
            </a:pP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li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&gt;&lt;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a</a:t>
            </a:r>
            <a:r>
              <a:rPr sz="1800">
                <a:solidFill>
                  <a:srgbClr val="E45549"/>
                </a:solidFill>
                <a:latin typeface="Courier New"/>
                <a:cs typeface="Courier New"/>
              </a:rPr>
              <a:t>	</a:t>
            </a:r>
            <a:r>
              <a:rPr sz="1800">
                <a:solidFill>
                  <a:srgbClr val="976800"/>
                </a:solidFill>
                <a:latin typeface="Courier New"/>
                <a:cs typeface="Courier New"/>
              </a:rPr>
              <a:t>href</a:t>
            </a: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=</a:t>
            </a:r>
            <a:r>
              <a:rPr sz="1800">
                <a:solidFill>
                  <a:srgbClr val="4FA04F"/>
                </a:solidFill>
                <a:latin typeface="Courier New"/>
                <a:cs typeface="Courier New"/>
              </a:rPr>
              <a:t>""</a:t>
            </a:r>
            <a:r>
              <a:rPr sz="1800" spc="-30">
                <a:solidFill>
                  <a:srgbClr val="4FA04F"/>
                </a:solidFill>
                <a:latin typeface="Courier New"/>
                <a:cs typeface="Courier New"/>
              </a:rPr>
              <a:t> </a:t>
            </a:r>
            <a:r>
              <a:rPr sz="1800" spc="-10">
                <a:solidFill>
                  <a:srgbClr val="976800"/>
                </a:solidFill>
                <a:latin typeface="Courier New"/>
                <a:cs typeface="Courier New"/>
              </a:rPr>
              <a:t>role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=</a:t>
            </a:r>
            <a:r>
              <a:rPr sz="1800" spc="-10">
                <a:solidFill>
                  <a:srgbClr val="4FA04F"/>
                </a:solidFill>
                <a:latin typeface="Courier New"/>
                <a:cs typeface="Courier New"/>
              </a:rPr>
              <a:t>"tab"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&gt;About&lt;/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a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&gt;&lt;/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li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 descr=""/>
          <p:cNvSpPr txBox="1"/>
          <p:nvPr/>
        </p:nvSpPr>
        <p:spPr bwMode="auto">
          <a:xfrm>
            <a:off x="397426" y="4255720"/>
            <a:ext cx="699135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  <a:defRPr/>
            </a:pP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&lt;/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ul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3" name="object 13" descr=""/>
          <p:cNvGrpSpPr/>
          <p:nvPr/>
        </p:nvGrpSpPr>
        <p:grpSpPr bwMode="auto">
          <a:xfrm>
            <a:off x="6678434" y="1487309"/>
            <a:ext cx="1797050" cy="1353820"/>
            <a:chOff x="6678434" y="1487309"/>
            <a:chExt cx="1797050" cy="1353820"/>
          </a:xfrm>
        </p:grpSpPr>
        <p:sp>
          <p:nvSpPr>
            <p:cNvPr id="14" name="object 14" descr=""/>
            <p:cNvSpPr/>
            <p:nvPr/>
          </p:nvSpPr>
          <p:spPr bwMode="auto">
            <a:xfrm>
              <a:off x="6683197" y="1492072"/>
              <a:ext cx="1787525" cy="1344295"/>
            </a:xfrm>
            <a:custGeom>
              <a:avLst/>
              <a:gdLst/>
              <a:ahLst/>
              <a:cxnLst/>
              <a:rect l="l" t="t" r="r" b="b"/>
              <a:pathLst>
                <a:path w="1787525" h="1344295" fill="norm" stroke="1" extrusionOk="0">
                  <a:moveTo>
                    <a:pt x="1787410" y="0"/>
                  </a:moveTo>
                  <a:lnTo>
                    <a:pt x="230403" y="0"/>
                  </a:lnTo>
                  <a:lnTo>
                    <a:pt x="230403" y="223951"/>
                  </a:lnTo>
                  <a:lnTo>
                    <a:pt x="0" y="432790"/>
                  </a:lnTo>
                  <a:lnTo>
                    <a:pt x="230403" y="559879"/>
                  </a:lnTo>
                  <a:lnTo>
                    <a:pt x="230403" y="1343698"/>
                  </a:lnTo>
                  <a:lnTo>
                    <a:pt x="1787410" y="1343698"/>
                  </a:lnTo>
                  <a:lnTo>
                    <a:pt x="1787410" y="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sp>
          <p:nvSpPr>
            <p:cNvPr id="15" name="object 15" descr=""/>
            <p:cNvSpPr/>
            <p:nvPr/>
          </p:nvSpPr>
          <p:spPr bwMode="auto">
            <a:xfrm>
              <a:off x="6683197" y="1492072"/>
              <a:ext cx="1787525" cy="1344295"/>
            </a:xfrm>
            <a:custGeom>
              <a:avLst/>
              <a:gdLst/>
              <a:ahLst/>
              <a:cxnLst/>
              <a:rect l="l" t="t" r="r" b="b"/>
              <a:pathLst>
                <a:path w="1787525" h="1344295" fill="norm" stroke="1" extrusionOk="0">
                  <a:moveTo>
                    <a:pt x="230403" y="0"/>
                  </a:moveTo>
                  <a:lnTo>
                    <a:pt x="489902" y="0"/>
                  </a:lnTo>
                  <a:lnTo>
                    <a:pt x="1787410" y="0"/>
                  </a:lnTo>
                  <a:lnTo>
                    <a:pt x="1787410" y="223951"/>
                  </a:lnTo>
                  <a:lnTo>
                    <a:pt x="1787410" y="559879"/>
                  </a:lnTo>
                  <a:lnTo>
                    <a:pt x="1787410" y="1343698"/>
                  </a:lnTo>
                  <a:lnTo>
                    <a:pt x="879157" y="1343698"/>
                  </a:lnTo>
                  <a:lnTo>
                    <a:pt x="489902" y="1343698"/>
                  </a:lnTo>
                  <a:lnTo>
                    <a:pt x="230403" y="1343698"/>
                  </a:lnTo>
                  <a:lnTo>
                    <a:pt x="230403" y="559879"/>
                  </a:lnTo>
                  <a:lnTo>
                    <a:pt x="0" y="432790"/>
                  </a:lnTo>
                  <a:lnTo>
                    <a:pt x="230403" y="223951"/>
                  </a:lnTo>
                  <a:lnTo>
                    <a:pt x="230403" y="0"/>
                  </a:lnTo>
                  <a:close/>
                </a:path>
              </a:pathLst>
            </a:custGeom>
            <a:grpFill/>
            <a:ln w="9525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</p:grpSp>
      <p:sp>
        <p:nvSpPr>
          <p:cNvPr id="16" name="object 16" descr=""/>
          <p:cNvSpPr txBox="1"/>
          <p:nvPr/>
        </p:nvSpPr>
        <p:spPr bwMode="auto">
          <a:xfrm>
            <a:off x="6986625" y="1725015"/>
            <a:ext cx="1369695" cy="8674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  <a:defRPr/>
            </a:pPr>
            <a:r>
              <a:rPr sz="1400">
                <a:latin typeface="Arial"/>
                <a:cs typeface="Arial"/>
              </a:rPr>
              <a:t>Of</a:t>
            </a:r>
            <a:r>
              <a:rPr sz="1400" spc="-10">
                <a:latin typeface="Arial"/>
                <a:cs typeface="Arial"/>
              </a:rPr>
              <a:t> </a:t>
            </a:r>
            <a:r>
              <a:rPr sz="1400">
                <a:latin typeface="Arial"/>
                <a:cs typeface="Arial"/>
              </a:rPr>
              <a:t>course,</a:t>
            </a:r>
            <a:r>
              <a:rPr sz="1400" spc="-5">
                <a:latin typeface="Arial"/>
                <a:cs typeface="Arial"/>
              </a:rPr>
              <a:t> </a:t>
            </a:r>
            <a:r>
              <a:rPr sz="1400" spc="-25">
                <a:latin typeface="Arial"/>
                <a:cs typeface="Arial"/>
              </a:rPr>
              <a:t>CSS </a:t>
            </a:r>
            <a:r>
              <a:rPr sz="1400">
                <a:latin typeface="Arial"/>
                <a:cs typeface="Arial"/>
              </a:rPr>
              <a:t>and</a:t>
            </a:r>
            <a:r>
              <a:rPr sz="1400" spc="-15">
                <a:latin typeface="Arial"/>
                <a:cs typeface="Arial"/>
              </a:rPr>
              <a:t> </a:t>
            </a:r>
            <a:r>
              <a:rPr sz="1400" spc="-10">
                <a:latin typeface="Arial"/>
                <a:cs typeface="Arial"/>
              </a:rPr>
              <a:t>JavaScript </a:t>
            </a:r>
            <a:r>
              <a:rPr sz="1400">
                <a:latin typeface="Arial"/>
                <a:cs typeface="Arial"/>
              </a:rPr>
              <a:t>are</a:t>
            </a:r>
            <a:r>
              <a:rPr sz="1400" spc="-30">
                <a:latin typeface="Arial"/>
                <a:cs typeface="Arial"/>
              </a:rPr>
              <a:t> </a:t>
            </a:r>
            <a:r>
              <a:rPr sz="1400">
                <a:latin typeface="Arial"/>
                <a:cs typeface="Arial"/>
              </a:rPr>
              <a:t>required</a:t>
            </a:r>
            <a:r>
              <a:rPr sz="1400" spc="-25">
                <a:latin typeface="Arial"/>
                <a:cs typeface="Arial"/>
              </a:rPr>
              <a:t> for </a:t>
            </a:r>
            <a:r>
              <a:rPr sz="1400">
                <a:latin typeface="Arial"/>
                <a:cs typeface="Arial"/>
              </a:rPr>
              <a:t>custom</a:t>
            </a:r>
            <a:r>
              <a:rPr sz="1400" spc="-10">
                <a:latin typeface="Arial"/>
                <a:cs typeface="Arial"/>
              </a:rPr>
              <a:t> elements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defRPr/>
            </a:pPr>
            <a:r>
              <a:rPr/>
              <a:t>Декілька</a:t>
            </a:r>
            <a:r>
              <a:rPr spc="20"/>
              <a:t> </a:t>
            </a:r>
            <a:r>
              <a:rPr/>
              <a:t>простих</a:t>
            </a:r>
            <a:r>
              <a:rPr spc="20"/>
              <a:t> </a:t>
            </a:r>
            <a:r>
              <a:rPr/>
              <a:t>прикладів</a:t>
            </a:r>
            <a:r>
              <a:rPr spc="25"/>
              <a:t> </a:t>
            </a:r>
            <a:r>
              <a:rPr spc="-25"/>
              <a:t>SVG</a:t>
            </a:r>
            <a:endParaRPr/>
          </a:p>
        </p:txBody>
      </p:sp>
      <p:sp>
        <p:nvSpPr>
          <p:cNvPr id="3" name="object 3" descr=""/>
          <p:cNvSpPr txBox="1"/>
          <p:nvPr/>
        </p:nvSpPr>
        <p:spPr bwMode="auto">
          <a:xfrm>
            <a:off x="384725" y="1684223"/>
            <a:ext cx="1513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 b="1" spc="-10">
                <a:solidFill>
                  <a:srgbClr val="595959"/>
                </a:solidFill>
                <a:latin typeface="Arial"/>
                <a:cs typeface="Arial"/>
              </a:rPr>
              <a:t>Прямокутник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 bwMode="auto">
          <a:xfrm>
            <a:off x="397426" y="2173935"/>
            <a:ext cx="7432040" cy="21336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5"/>
              </a:lnSpc>
              <a:defRPr/>
            </a:pPr>
            <a:r>
              <a:rPr sz="140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400">
                <a:solidFill>
                  <a:srgbClr val="E45549"/>
                </a:solidFill>
                <a:latin typeface="Courier New"/>
                <a:cs typeface="Courier New"/>
              </a:rPr>
              <a:t>svg</a:t>
            </a:r>
            <a:r>
              <a:rPr sz="1400" spc="70">
                <a:solidFill>
                  <a:srgbClr val="E45549"/>
                </a:solidFill>
                <a:latin typeface="Courier New"/>
                <a:cs typeface="Courier New"/>
              </a:rPr>
              <a:t> </a:t>
            </a:r>
            <a:r>
              <a:rPr sz="1400">
                <a:solidFill>
                  <a:srgbClr val="976800"/>
                </a:solidFill>
                <a:latin typeface="Courier New"/>
                <a:cs typeface="Courier New"/>
              </a:rPr>
              <a:t>width</a:t>
            </a:r>
            <a:r>
              <a:rPr sz="1400">
                <a:solidFill>
                  <a:srgbClr val="383A41"/>
                </a:solidFill>
                <a:latin typeface="Courier New"/>
                <a:cs typeface="Courier New"/>
              </a:rPr>
              <a:t>=</a:t>
            </a:r>
            <a:r>
              <a:rPr sz="1400">
                <a:solidFill>
                  <a:srgbClr val="4FA04F"/>
                </a:solidFill>
                <a:latin typeface="Courier New"/>
                <a:cs typeface="Courier New"/>
              </a:rPr>
              <a:t>"100"</a:t>
            </a:r>
            <a:r>
              <a:rPr sz="1400" spc="105">
                <a:solidFill>
                  <a:srgbClr val="4FA04F"/>
                </a:solidFill>
                <a:latin typeface="Courier New"/>
                <a:cs typeface="Courier New"/>
              </a:rPr>
              <a:t> </a:t>
            </a:r>
            <a:r>
              <a:rPr sz="1400">
                <a:solidFill>
                  <a:srgbClr val="976800"/>
                </a:solidFill>
                <a:latin typeface="Courier New"/>
                <a:cs typeface="Courier New"/>
              </a:rPr>
              <a:t>height</a:t>
            </a:r>
            <a:r>
              <a:rPr sz="1400">
                <a:solidFill>
                  <a:srgbClr val="383A41"/>
                </a:solidFill>
                <a:latin typeface="Courier New"/>
                <a:cs typeface="Courier New"/>
              </a:rPr>
              <a:t>=</a:t>
            </a:r>
            <a:r>
              <a:rPr sz="1400">
                <a:solidFill>
                  <a:srgbClr val="4FA04F"/>
                </a:solidFill>
                <a:latin typeface="Courier New"/>
                <a:cs typeface="Courier New"/>
              </a:rPr>
              <a:t>"100"</a:t>
            </a:r>
            <a:r>
              <a:rPr sz="140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r>
              <a:rPr sz="1400" spc="40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400" i="1" spc="-10">
                <a:solidFill>
                  <a:srgbClr val="9FA0A6"/>
                </a:solidFill>
                <a:latin typeface="Courier New"/>
                <a:cs typeface="Courier New"/>
              </a:rPr>
              <a:t>&lt;!-</a:t>
            </a:r>
            <a:r>
              <a:rPr sz="1400" i="1">
                <a:solidFill>
                  <a:srgbClr val="9FA0A6"/>
                </a:solidFill>
                <a:latin typeface="Courier New"/>
                <a:cs typeface="Courier New"/>
              </a:rPr>
              <a:t>-</a:t>
            </a:r>
            <a:r>
              <a:rPr sz="1400" i="1" spc="5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1400" i="1">
                <a:solidFill>
                  <a:srgbClr val="9FA0A6"/>
                </a:solidFill>
                <a:latin typeface="Courier New"/>
                <a:cs typeface="Courier New"/>
              </a:rPr>
              <a:t>Визначаємо</a:t>
            </a:r>
            <a:r>
              <a:rPr sz="1400" i="1" spc="10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1400" i="1">
                <a:solidFill>
                  <a:srgbClr val="9FA0A6"/>
                </a:solidFill>
                <a:latin typeface="Courier New"/>
                <a:cs typeface="Courier New"/>
              </a:rPr>
              <a:t>розмір</a:t>
            </a:r>
            <a:r>
              <a:rPr sz="1400" i="1" spc="5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1400" i="1">
                <a:solidFill>
                  <a:srgbClr val="9FA0A6"/>
                </a:solidFill>
                <a:latin typeface="Courier New"/>
                <a:cs typeface="Courier New"/>
              </a:rPr>
              <a:t>SVG</a:t>
            </a:r>
            <a:r>
              <a:rPr sz="1400" i="1" spc="10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1400" i="1">
                <a:solidFill>
                  <a:srgbClr val="9FA0A6"/>
                </a:solidFill>
                <a:latin typeface="Courier New"/>
                <a:cs typeface="Courier New"/>
              </a:rPr>
              <a:t>області</a:t>
            </a:r>
            <a:r>
              <a:rPr sz="1400" i="1" spc="10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1400" i="1" spc="-10">
                <a:solidFill>
                  <a:srgbClr val="9FA0A6"/>
                </a:solidFill>
                <a:latin typeface="Courier New"/>
                <a:cs typeface="Courier New"/>
              </a:rPr>
              <a:t>--</a:t>
            </a:r>
            <a:r>
              <a:rPr sz="1400" i="1" spc="-50">
                <a:solidFill>
                  <a:srgbClr val="9FA0A6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 descr=""/>
          <p:cNvSpPr txBox="1"/>
          <p:nvPr/>
        </p:nvSpPr>
        <p:spPr bwMode="auto">
          <a:xfrm>
            <a:off x="397426" y="2459685"/>
            <a:ext cx="3282315" cy="21336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213360">
              <a:lnSpc>
                <a:spcPts val="1625"/>
              </a:lnSpc>
              <a:defRPr/>
            </a:pPr>
            <a:r>
              <a:rPr sz="140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400">
                <a:solidFill>
                  <a:srgbClr val="E45549"/>
                </a:solidFill>
                <a:latin typeface="Courier New"/>
                <a:cs typeface="Courier New"/>
              </a:rPr>
              <a:t>rect</a:t>
            </a:r>
            <a:r>
              <a:rPr sz="1400" spc="114">
                <a:solidFill>
                  <a:srgbClr val="E45549"/>
                </a:solidFill>
                <a:latin typeface="Courier New"/>
                <a:cs typeface="Courier New"/>
              </a:rPr>
              <a:t> </a:t>
            </a:r>
            <a:r>
              <a:rPr sz="1400">
                <a:solidFill>
                  <a:srgbClr val="976800"/>
                </a:solidFill>
                <a:latin typeface="Courier New"/>
                <a:cs typeface="Courier New"/>
              </a:rPr>
              <a:t>width</a:t>
            </a:r>
            <a:r>
              <a:rPr sz="1400">
                <a:solidFill>
                  <a:srgbClr val="383A41"/>
                </a:solidFill>
                <a:latin typeface="Courier New"/>
                <a:cs typeface="Courier New"/>
              </a:rPr>
              <a:t>=</a:t>
            </a:r>
            <a:r>
              <a:rPr sz="1400">
                <a:solidFill>
                  <a:srgbClr val="4FA04F"/>
                </a:solidFill>
                <a:latin typeface="Courier New"/>
                <a:cs typeface="Courier New"/>
              </a:rPr>
              <a:t>"50"</a:t>
            </a:r>
            <a:r>
              <a:rPr sz="1400" spc="120">
                <a:solidFill>
                  <a:srgbClr val="4FA04F"/>
                </a:solidFill>
                <a:latin typeface="Courier New"/>
                <a:cs typeface="Courier New"/>
              </a:rPr>
              <a:t> </a:t>
            </a:r>
            <a:r>
              <a:rPr sz="1400" spc="-10">
                <a:solidFill>
                  <a:srgbClr val="976800"/>
                </a:solidFill>
                <a:latin typeface="Courier New"/>
                <a:cs typeface="Courier New"/>
              </a:rPr>
              <a:t>height</a:t>
            </a:r>
            <a:r>
              <a:rPr sz="1400" spc="-10">
                <a:solidFill>
                  <a:srgbClr val="383A41"/>
                </a:solidFill>
                <a:latin typeface="Courier New"/>
                <a:cs typeface="Courier New"/>
              </a:rPr>
              <a:t>=</a:t>
            </a:r>
            <a:r>
              <a:rPr sz="1400" spc="-10">
                <a:solidFill>
                  <a:srgbClr val="4FA04F"/>
                </a:solidFill>
                <a:latin typeface="Courier New"/>
                <a:cs typeface="Courier New"/>
              </a:rPr>
              <a:t>"50"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 descr=""/>
          <p:cNvSpPr txBox="1"/>
          <p:nvPr/>
        </p:nvSpPr>
        <p:spPr bwMode="auto">
          <a:xfrm>
            <a:off x="397426" y="2745435"/>
            <a:ext cx="6624955" cy="21336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5"/>
              </a:lnSpc>
              <a:tabLst>
                <a:tab pos="6405245" algn="l"/>
              </a:tabLst>
              <a:defRPr/>
            </a:pPr>
            <a:r>
              <a:rPr sz="1400" spc="-10">
                <a:solidFill>
                  <a:srgbClr val="976800"/>
                </a:solidFill>
                <a:latin typeface="Courier New"/>
                <a:cs typeface="Courier New"/>
              </a:rPr>
              <a:t>style</a:t>
            </a:r>
            <a:r>
              <a:rPr sz="1400" spc="-10">
                <a:solidFill>
                  <a:srgbClr val="383A41"/>
                </a:solidFill>
                <a:latin typeface="Courier New"/>
                <a:cs typeface="Courier New"/>
              </a:rPr>
              <a:t>=</a:t>
            </a:r>
            <a:r>
              <a:rPr sz="1400" spc="-10">
                <a:solidFill>
                  <a:srgbClr val="4FA04F"/>
                </a:solidFill>
                <a:latin typeface="Courier New"/>
                <a:cs typeface="Courier New"/>
              </a:rPr>
              <a:t>"fill:rgb(0,0,255);stroke-width:3;stroke:rgb(0,0,0)"</a:t>
            </a:r>
            <a:r>
              <a:rPr sz="1400">
                <a:solidFill>
                  <a:srgbClr val="4FA04F"/>
                </a:solidFill>
                <a:latin typeface="Courier New"/>
                <a:cs typeface="Courier New"/>
              </a:rPr>
              <a:t>	</a:t>
            </a:r>
            <a:r>
              <a:rPr sz="1400" spc="-25">
                <a:solidFill>
                  <a:srgbClr val="383A41"/>
                </a:solidFill>
                <a:latin typeface="Courier New"/>
                <a:cs typeface="Courier New"/>
              </a:rPr>
              <a:t>/&gt;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 descr=""/>
          <p:cNvSpPr txBox="1"/>
          <p:nvPr/>
        </p:nvSpPr>
        <p:spPr bwMode="auto">
          <a:xfrm>
            <a:off x="397426" y="3031185"/>
            <a:ext cx="8228330" cy="21336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217170">
              <a:lnSpc>
                <a:spcPts val="1625"/>
              </a:lnSpc>
              <a:defRPr/>
            </a:pPr>
            <a:r>
              <a:rPr sz="1400" i="1" spc="-10">
                <a:solidFill>
                  <a:srgbClr val="9FA0A6"/>
                </a:solidFill>
                <a:latin typeface="Courier New"/>
                <a:cs typeface="Courier New"/>
              </a:rPr>
              <a:t>&lt;!-</a:t>
            </a:r>
            <a:r>
              <a:rPr sz="1400" i="1">
                <a:solidFill>
                  <a:srgbClr val="9FA0A6"/>
                </a:solidFill>
                <a:latin typeface="Courier New"/>
                <a:cs typeface="Courier New"/>
              </a:rPr>
              <a:t>-</a:t>
            </a:r>
            <a:r>
              <a:rPr sz="1400" i="1" spc="-30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1400" i="1">
                <a:solidFill>
                  <a:srgbClr val="9FA0A6"/>
                </a:solidFill>
                <a:latin typeface="Courier New"/>
                <a:cs typeface="Courier New"/>
              </a:rPr>
              <a:t>Створюємо</a:t>
            </a:r>
            <a:r>
              <a:rPr sz="1400" i="1" spc="-30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1400" i="1">
                <a:solidFill>
                  <a:srgbClr val="9FA0A6"/>
                </a:solidFill>
                <a:latin typeface="Courier New"/>
                <a:cs typeface="Courier New"/>
              </a:rPr>
              <a:t>прямокутник</a:t>
            </a:r>
            <a:r>
              <a:rPr sz="1400" i="1" spc="-30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1400" i="1">
                <a:solidFill>
                  <a:srgbClr val="9FA0A6"/>
                </a:solidFill>
                <a:latin typeface="Courier New"/>
                <a:cs typeface="Courier New"/>
              </a:rPr>
              <a:t>синього</a:t>
            </a:r>
            <a:r>
              <a:rPr sz="1400" i="1" spc="-30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1400" i="1">
                <a:solidFill>
                  <a:srgbClr val="9FA0A6"/>
                </a:solidFill>
                <a:latin typeface="Courier New"/>
                <a:cs typeface="Courier New"/>
              </a:rPr>
              <a:t>кольору</a:t>
            </a:r>
            <a:r>
              <a:rPr sz="1400" i="1" spc="-30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1400" i="1">
                <a:solidFill>
                  <a:srgbClr val="9FA0A6"/>
                </a:solidFill>
                <a:latin typeface="Courier New"/>
                <a:cs typeface="Courier New"/>
              </a:rPr>
              <a:t>розміром</a:t>
            </a:r>
            <a:r>
              <a:rPr sz="1400" i="1" spc="-30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1400" i="1">
                <a:solidFill>
                  <a:srgbClr val="9FA0A6"/>
                </a:solidFill>
                <a:latin typeface="Courier New"/>
                <a:cs typeface="Courier New"/>
              </a:rPr>
              <a:t>50x50</a:t>
            </a:r>
            <a:r>
              <a:rPr sz="1400" i="1" spc="-30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1400" i="1">
                <a:solidFill>
                  <a:srgbClr val="9FA0A6"/>
                </a:solidFill>
                <a:latin typeface="Courier New"/>
                <a:cs typeface="Courier New"/>
              </a:rPr>
              <a:t>пікселів</a:t>
            </a:r>
            <a:r>
              <a:rPr sz="1400" i="1" spc="-30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1400" i="1">
                <a:solidFill>
                  <a:srgbClr val="9FA0A6"/>
                </a:solidFill>
                <a:latin typeface="Courier New"/>
                <a:cs typeface="Courier New"/>
              </a:rPr>
              <a:t>з</a:t>
            </a:r>
            <a:r>
              <a:rPr sz="1400" i="1" spc="-30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1400" i="1" spc="-10">
                <a:solidFill>
                  <a:srgbClr val="9FA0A6"/>
                </a:solidFill>
                <a:latin typeface="Courier New"/>
                <a:cs typeface="Courier New"/>
              </a:rPr>
              <a:t>чорним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 descr=""/>
          <p:cNvSpPr/>
          <p:nvPr/>
        </p:nvSpPr>
        <p:spPr bwMode="auto">
          <a:xfrm>
            <a:off x="397426" y="3316935"/>
            <a:ext cx="3305810" cy="213360"/>
          </a:xfrm>
          <a:custGeom>
            <a:avLst/>
            <a:gdLst/>
            <a:ahLst/>
            <a:cxnLst/>
            <a:rect l="l" t="t" r="r" b="b"/>
            <a:pathLst>
              <a:path w="3305810" h="213360" fill="norm" stroke="1" extrusionOk="0">
                <a:moveTo>
                  <a:pt x="3305766" y="0"/>
                </a:moveTo>
                <a:lnTo>
                  <a:pt x="0" y="0"/>
                </a:lnTo>
                <a:lnTo>
                  <a:pt x="0" y="213360"/>
                </a:lnTo>
                <a:lnTo>
                  <a:pt x="3305766" y="213360"/>
                </a:lnTo>
                <a:lnTo>
                  <a:pt x="3305766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object 9" descr=""/>
          <p:cNvSpPr txBox="1"/>
          <p:nvPr/>
        </p:nvSpPr>
        <p:spPr bwMode="auto">
          <a:xfrm>
            <a:off x="384725" y="3297123"/>
            <a:ext cx="3332478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 i="1">
                <a:solidFill>
                  <a:srgbClr val="9FA0A6"/>
                </a:solidFill>
                <a:latin typeface="Courier New"/>
                <a:cs typeface="Courier New"/>
              </a:rPr>
              <a:t>контуром</a:t>
            </a:r>
            <a:r>
              <a:rPr sz="1400" i="1" spc="-40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1400" i="1">
                <a:solidFill>
                  <a:srgbClr val="9FA0A6"/>
                </a:solidFill>
                <a:latin typeface="Courier New"/>
                <a:cs typeface="Courier New"/>
              </a:rPr>
              <a:t>товщиною</a:t>
            </a:r>
            <a:r>
              <a:rPr sz="1400" i="1" spc="-25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1400" i="1">
                <a:solidFill>
                  <a:srgbClr val="9FA0A6"/>
                </a:solidFill>
                <a:latin typeface="Courier New"/>
                <a:cs typeface="Courier New"/>
              </a:rPr>
              <a:t>3</a:t>
            </a:r>
            <a:r>
              <a:rPr sz="1400" i="1" spc="-30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1400" i="1">
                <a:solidFill>
                  <a:srgbClr val="9FA0A6"/>
                </a:solidFill>
                <a:latin typeface="Courier New"/>
                <a:cs typeface="Courier New"/>
              </a:rPr>
              <a:t>пікселі</a:t>
            </a:r>
            <a:r>
              <a:rPr sz="1400" i="1" spc="-25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1400" i="1" spc="-10">
                <a:solidFill>
                  <a:srgbClr val="9FA0A6"/>
                </a:solidFill>
                <a:latin typeface="Courier New"/>
                <a:cs typeface="Courier New"/>
              </a:rPr>
              <a:t>--</a:t>
            </a:r>
            <a:r>
              <a:rPr sz="1400" i="1" spc="-50">
                <a:solidFill>
                  <a:srgbClr val="9FA0A6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 descr=""/>
          <p:cNvSpPr txBox="1"/>
          <p:nvPr/>
        </p:nvSpPr>
        <p:spPr bwMode="auto">
          <a:xfrm>
            <a:off x="397426" y="3602685"/>
            <a:ext cx="652145" cy="21336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5"/>
              </a:lnSpc>
              <a:defRPr/>
            </a:pPr>
            <a:r>
              <a:rPr sz="1400" spc="-10">
                <a:solidFill>
                  <a:srgbClr val="383A41"/>
                </a:solidFill>
                <a:latin typeface="Courier New"/>
                <a:cs typeface="Courier New"/>
              </a:rPr>
              <a:t>&lt;/</a:t>
            </a:r>
            <a:r>
              <a:rPr sz="1400" spc="-10">
                <a:solidFill>
                  <a:srgbClr val="E45549"/>
                </a:solidFill>
                <a:latin typeface="Courier New"/>
                <a:cs typeface="Courier New"/>
              </a:rPr>
              <a:t>svg</a:t>
            </a:r>
            <a:r>
              <a:rPr sz="140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384725" y="505244"/>
            <a:ext cx="4274820" cy="793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95"/>
              </a:spcBef>
              <a:defRPr/>
            </a:pPr>
            <a:r>
              <a:rPr/>
              <a:t>State</a:t>
            </a:r>
            <a:r>
              <a:rPr spc="5"/>
              <a:t> </a:t>
            </a:r>
            <a:r>
              <a:rPr/>
              <a:t>Management</a:t>
            </a:r>
            <a:r>
              <a:rPr spc="-130"/>
              <a:t> </a:t>
            </a:r>
            <a:r>
              <a:rPr spc="-10"/>
              <a:t>Attributes </a:t>
            </a:r>
            <a:r>
              <a:rPr/>
              <a:t>(Interaction</a:t>
            </a:r>
            <a:r>
              <a:rPr spc="-5"/>
              <a:t> </a:t>
            </a:r>
            <a:r>
              <a:rPr/>
              <a:t>Control</a:t>
            </a:r>
            <a:r>
              <a:rPr spc="-145"/>
              <a:t> </a:t>
            </a:r>
            <a:r>
              <a:rPr spc="-10"/>
              <a:t>Attributes)</a:t>
            </a:r>
            <a:endParaRPr/>
          </a:p>
        </p:txBody>
      </p:sp>
      <p:graphicFrame>
        <p:nvGraphicFramePr>
          <p:cNvPr id="3" name="object 3" descr=""/>
          <p:cNvGraphicFramePr>
            <a:graphicFrameLocks xmlns:a="http://schemas.openxmlformats.org/drawingml/2006/main" noGrp="1"/>
          </p:cNvGraphicFramePr>
          <p:nvPr/>
        </p:nvGraphicFramePr>
        <p:xfrm>
          <a:off x="397426" y="1706067"/>
          <a:ext cx="7484109" cy="121920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{2D5ABB26-0587-4C30-8999-92F81FD0307C}</a:tableStyleId>
              </a:tblPr>
              <a:tblGrid>
                <a:gridCol w="1234440"/>
                <a:gridCol w="822960"/>
                <a:gridCol w="1783079"/>
                <a:gridCol w="3566160"/>
              </a:tblGrid>
              <a:tr h="294640">
                <a:tc gridSpan="4">
                  <a:txBody>
                    <a:bodyPr/>
                    <a:p>
                      <a:pPr>
                        <a:lnSpc>
                          <a:spcPts val="2090"/>
                        </a:lnSpc>
                        <a:defRPr/>
                      </a:pPr>
                      <a:r>
                        <a:rPr sz="180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800">
                          <a:solidFill>
                            <a:srgbClr val="E45549"/>
                          </a:solidFill>
                          <a:latin typeface="Courier New"/>
                          <a:cs typeface="Courier New"/>
                        </a:rPr>
                        <a:t>button</a:t>
                      </a:r>
                      <a:r>
                        <a:rPr sz="1800" spc="-30">
                          <a:solidFill>
                            <a:srgbClr val="E4554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>
                          <a:solidFill>
                            <a:srgbClr val="976800"/>
                          </a:solidFill>
                          <a:latin typeface="Courier New"/>
                          <a:cs typeface="Courier New"/>
                        </a:rPr>
                        <a:t>aria-</a:t>
                      </a:r>
                      <a:r>
                        <a:rPr sz="1800">
                          <a:solidFill>
                            <a:srgbClr val="976800"/>
                          </a:solidFill>
                          <a:latin typeface="Courier New"/>
                          <a:cs typeface="Courier New"/>
                        </a:rPr>
                        <a:t>expanded</a:t>
                      </a:r>
                      <a:r>
                        <a:rPr sz="180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>
                          <a:solidFill>
                            <a:srgbClr val="4FA04F"/>
                          </a:solidFill>
                          <a:latin typeface="Courier New"/>
                          <a:cs typeface="Courier New"/>
                        </a:rPr>
                        <a:t>"true"</a:t>
                      </a:r>
                      <a:r>
                        <a:rPr sz="1800" spc="-15">
                          <a:solidFill>
                            <a:srgbClr val="4FA04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>
                          <a:solidFill>
                            <a:srgbClr val="976800"/>
                          </a:solidFill>
                          <a:latin typeface="Courier New"/>
                          <a:cs typeface="Courier New"/>
                        </a:rPr>
                        <a:t>aria-controls</a:t>
                      </a:r>
                      <a:r>
                        <a:rPr sz="1800" spc="-1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10">
                          <a:solidFill>
                            <a:srgbClr val="4FA04F"/>
                          </a:solidFill>
                          <a:latin typeface="Courier New"/>
                          <a:cs typeface="Courier New"/>
                        </a:rPr>
                        <a:t>"settings"</a:t>
                      </a:r>
                      <a:r>
                        <a:rPr sz="1800" spc="-1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57150" algn="ctr">
                      <a:solidFill>
                        <a:srgbClr val="FFFFFF"/>
                      </a:solidFill>
                    </a:lnB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314960">
                <a:tc gridSpan="2">
                  <a:txBody>
                    <a:bodyPr/>
                    <a:p>
                      <a:pPr marL="274320">
                        <a:lnSpc>
                          <a:spcPct val="100000"/>
                        </a:lnSpc>
                        <a:spcBef>
                          <a:spcPts val="90"/>
                        </a:spcBef>
                        <a:defRPr/>
                      </a:pPr>
                      <a:r>
                        <a:rPr sz="180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Show</a:t>
                      </a:r>
                      <a:r>
                        <a:rPr sz="1800" spc="-2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settings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1430" marB="0">
                    <a:lnT w="57150" algn="ctr">
                      <a:solidFill>
                        <a:srgbClr val="FFFFFF"/>
                      </a:solidFill>
                    </a:lnT>
                    <a:lnB w="57150" algn="ctr">
                      <a:solidFill>
                        <a:srgbClr val="FFFFFF"/>
                      </a:solidFill>
                    </a:lnB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57150" algn="ctr">
                      <a:solidFill>
                        <a:srgbClr val="FFFFFF"/>
                      </a:solidFill>
                    </a:lnT>
                    <a:lnB w="57150" algn="ctr">
                      <a:solidFill>
                        <a:srgbClr val="FFFFFF"/>
                      </a:solidFill>
                    </a:lnB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3149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  <a:defRPr/>
                      </a:pPr>
                      <a:r>
                        <a:rPr sz="1800" spc="-1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&lt;/</a:t>
                      </a:r>
                      <a:r>
                        <a:rPr sz="1800" spc="-10">
                          <a:solidFill>
                            <a:srgbClr val="E45549"/>
                          </a:solidFill>
                          <a:latin typeface="Courier New"/>
                          <a:cs typeface="Courier New"/>
                        </a:rPr>
                        <a:t>button</a:t>
                      </a:r>
                      <a:r>
                        <a:rPr sz="1800" spc="-1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1430" marB="0">
                    <a:lnT w="57150" algn="ctr">
                      <a:solidFill>
                        <a:srgbClr val="FFFFFF"/>
                      </a:solidFill>
                    </a:lnT>
                    <a:lnB w="57150" algn="ctr">
                      <a:solidFill>
                        <a:srgbClr val="FFFFFF"/>
                      </a:solidFill>
                    </a:lnB>
                    <a:solidFill>
                      <a:srgbClr val="FAFAFA"/>
                    </a:solidFill>
                  </a:tcPr>
                </a:tc>
                <a:tc gridSpan="3"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57150" algn="ctr">
                      <a:solidFill>
                        <a:srgbClr val="FFFFFF"/>
                      </a:solidFill>
                    </a:lnT>
                    <a:lnB w="57150" algn="ctr">
                      <a:solidFill>
                        <a:srgbClr val="FFFFFF"/>
                      </a:solidFill>
                    </a:lnB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294640">
                <a:tc gridSpan="3">
                  <a:txBody>
                    <a:bodyPr/>
                    <a:p>
                      <a:pPr>
                        <a:lnSpc>
                          <a:spcPts val="2130"/>
                        </a:lnSpc>
                        <a:spcBef>
                          <a:spcPts val="90"/>
                        </a:spcBef>
                        <a:defRPr/>
                      </a:pPr>
                      <a:r>
                        <a:rPr sz="180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800">
                          <a:solidFill>
                            <a:srgbClr val="E45549"/>
                          </a:solidFill>
                          <a:latin typeface="Courier New"/>
                          <a:cs typeface="Courier New"/>
                        </a:rPr>
                        <a:t>div</a:t>
                      </a:r>
                      <a:r>
                        <a:rPr sz="1800" spc="-20">
                          <a:solidFill>
                            <a:srgbClr val="E4554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>
                          <a:solidFill>
                            <a:srgbClr val="976800"/>
                          </a:solidFill>
                          <a:latin typeface="Courier New"/>
                          <a:cs typeface="Courier New"/>
                        </a:rPr>
                        <a:t>id</a:t>
                      </a:r>
                      <a:r>
                        <a:rPr sz="1800" spc="-1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spc="-10">
                          <a:solidFill>
                            <a:srgbClr val="4FA04F"/>
                          </a:solidFill>
                          <a:latin typeface="Courier New"/>
                          <a:cs typeface="Courier New"/>
                        </a:rPr>
                        <a:t>"settings"</a:t>
                      </a:r>
                      <a:r>
                        <a:rPr sz="1800" spc="-1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&gt;...&lt;/</a:t>
                      </a:r>
                      <a:r>
                        <a:rPr sz="1800" spc="-10">
                          <a:solidFill>
                            <a:srgbClr val="E45549"/>
                          </a:solidFill>
                          <a:latin typeface="Courier New"/>
                          <a:cs typeface="Courier New"/>
                        </a:rPr>
                        <a:t>div</a:t>
                      </a:r>
                      <a:r>
                        <a:rPr sz="1800" spc="-1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1430" marB="0">
                    <a:lnT w="57150" algn="ctr">
                      <a:solidFill>
                        <a:srgbClr val="FFFFFF"/>
                      </a:solidFill>
                    </a:lnT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57150" algn="ctr">
                      <a:solidFill>
                        <a:srgbClr val="FFFFFF"/>
                      </a:solidFill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defRPr/>
            </a:pPr>
            <a:r>
              <a:rPr/>
              <a:t>Relationship</a:t>
            </a:r>
            <a:r>
              <a:rPr spc="40"/>
              <a:t> </a:t>
            </a:r>
            <a:r>
              <a:rPr spc="-10"/>
              <a:t>attributes</a:t>
            </a:r>
            <a:endParaRPr/>
          </a:p>
        </p:txBody>
      </p:sp>
      <p:sp>
        <p:nvSpPr>
          <p:cNvPr id="3" name="object 3" descr=""/>
          <p:cNvSpPr/>
          <p:nvPr/>
        </p:nvSpPr>
        <p:spPr bwMode="auto">
          <a:xfrm>
            <a:off x="397421" y="1706066"/>
            <a:ext cx="8402955" cy="2167255"/>
          </a:xfrm>
          <a:custGeom>
            <a:avLst/>
            <a:gdLst/>
            <a:ahLst/>
            <a:cxnLst/>
            <a:rect l="l" t="t" r="r" b="b"/>
            <a:pathLst>
              <a:path w="8402955" h="2167254" fill="norm" stroke="1" extrusionOk="0">
                <a:moveTo>
                  <a:pt x="411543" y="946404"/>
                </a:moveTo>
                <a:lnTo>
                  <a:pt x="0" y="946404"/>
                </a:lnTo>
                <a:lnTo>
                  <a:pt x="0" y="1220724"/>
                </a:lnTo>
                <a:lnTo>
                  <a:pt x="411543" y="1220724"/>
                </a:lnTo>
                <a:lnTo>
                  <a:pt x="411543" y="946404"/>
                </a:lnTo>
                <a:close/>
              </a:path>
              <a:path w="8402955" h="2167254" fill="norm" stroke="1" extrusionOk="0">
                <a:moveTo>
                  <a:pt x="411543" y="315480"/>
                </a:moveTo>
                <a:lnTo>
                  <a:pt x="0" y="315480"/>
                </a:lnTo>
                <a:lnTo>
                  <a:pt x="0" y="589800"/>
                </a:lnTo>
                <a:lnTo>
                  <a:pt x="411543" y="589800"/>
                </a:lnTo>
                <a:lnTo>
                  <a:pt x="411543" y="315480"/>
                </a:lnTo>
                <a:close/>
              </a:path>
              <a:path w="8402955" h="2167254" fill="norm" stroke="1" extrusionOk="0">
                <a:moveTo>
                  <a:pt x="823087" y="1892808"/>
                </a:moveTo>
                <a:lnTo>
                  <a:pt x="0" y="1892808"/>
                </a:lnTo>
                <a:lnTo>
                  <a:pt x="0" y="2167128"/>
                </a:lnTo>
                <a:lnTo>
                  <a:pt x="823087" y="2167128"/>
                </a:lnTo>
                <a:lnTo>
                  <a:pt x="823087" y="1892808"/>
                </a:lnTo>
                <a:close/>
              </a:path>
              <a:path w="8402955" h="2167254" fill="norm" stroke="1" extrusionOk="0">
                <a:moveTo>
                  <a:pt x="1234630" y="630936"/>
                </a:moveTo>
                <a:lnTo>
                  <a:pt x="0" y="630936"/>
                </a:lnTo>
                <a:lnTo>
                  <a:pt x="0" y="905256"/>
                </a:lnTo>
                <a:lnTo>
                  <a:pt x="1234630" y="905256"/>
                </a:lnTo>
                <a:lnTo>
                  <a:pt x="1234630" y="630936"/>
                </a:lnTo>
                <a:close/>
              </a:path>
              <a:path w="8402955" h="2167254" fill="norm" stroke="1" extrusionOk="0">
                <a:moveTo>
                  <a:pt x="3841115" y="1261872"/>
                </a:moveTo>
                <a:lnTo>
                  <a:pt x="0" y="1261872"/>
                </a:lnTo>
                <a:lnTo>
                  <a:pt x="0" y="1536192"/>
                </a:lnTo>
                <a:lnTo>
                  <a:pt x="3841115" y="1536192"/>
                </a:lnTo>
                <a:lnTo>
                  <a:pt x="3841115" y="1261872"/>
                </a:lnTo>
                <a:close/>
              </a:path>
              <a:path w="8402955" h="2167254" fill="norm" stroke="1" extrusionOk="0">
                <a:moveTo>
                  <a:pt x="6996303" y="1577340"/>
                </a:moveTo>
                <a:lnTo>
                  <a:pt x="0" y="1577340"/>
                </a:lnTo>
                <a:lnTo>
                  <a:pt x="0" y="1851660"/>
                </a:lnTo>
                <a:lnTo>
                  <a:pt x="6996303" y="1851660"/>
                </a:lnTo>
                <a:lnTo>
                  <a:pt x="6996303" y="1577340"/>
                </a:lnTo>
                <a:close/>
              </a:path>
              <a:path w="8402955" h="2167254" fill="norm" stroke="1" extrusionOk="0">
                <a:moveTo>
                  <a:pt x="8402421" y="0"/>
                </a:moveTo>
                <a:lnTo>
                  <a:pt x="0" y="0"/>
                </a:lnTo>
                <a:lnTo>
                  <a:pt x="0" y="274320"/>
                </a:lnTo>
                <a:lnTo>
                  <a:pt x="8402421" y="274320"/>
                </a:lnTo>
                <a:lnTo>
                  <a:pt x="8402421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4" name="object 4" descr=""/>
          <p:cNvSpPr txBox="1"/>
          <p:nvPr/>
        </p:nvSpPr>
        <p:spPr bwMode="auto">
          <a:xfrm>
            <a:off x="384725" y="1643075"/>
            <a:ext cx="8428355" cy="223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320">
              <a:lnSpc>
                <a:spcPct val="114999"/>
              </a:lnSpc>
              <a:spcBef>
                <a:spcPts val="100"/>
              </a:spcBef>
              <a:tabLst>
                <a:tab pos="3630295" algn="l"/>
              </a:tabLst>
              <a:defRPr/>
            </a:pP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>
                <a:solidFill>
                  <a:srgbClr val="E45549"/>
                </a:solidFill>
                <a:latin typeface="Courier New"/>
                <a:cs typeface="Courier New"/>
              </a:rPr>
              <a:t>button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 </a:t>
            </a:r>
            <a:r>
              <a:rPr sz="1800" spc="-10">
                <a:solidFill>
                  <a:srgbClr val="976800"/>
                </a:solidFill>
                <a:latin typeface="Courier New"/>
                <a:cs typeface="Courier New"/>
              </a:rPr>
              <a:t>aria-label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=</a:t>
            </a:r>
            <a:r>
              <a:rPr sz="1800" spc="-10">
                <a:solidFill>
                  <a:srgbClr val="4FA04F"/>
                </a:solidFill>
                <a:latin typeface="Courier New"/>
                <a:cs typeface="Courier New"/>
              </a:rPr>
              <a:t>"</a:t>
            </a:r>
            <a:r>
              <a:rPr sz="1600" spc="-10">
                <a:solidFill>
                  <a:srgbClr val="4FA04F"/>
                </a:solidFill>
                <a:latin typeface="Courier New"/>
                <a:cs typeface="Courier New"/>
              </a:rPr>
              <a:t>close</a:t>
            </a:r>
            <a:r>
              <a:rPr sz="1800" spc="-10">
                <a:solidFill>
                  <a:srgbClr val="4FA04F"/>
                </a:solidFill>
                <a:latin typeface="Courier New"/>
                <a:cs typeface="Courier New"/>
              </a:rPr>
              <a:t>"</a:t>
            </a:r>
            <a:r>
              <a:rPr sz="1800">
                <a:solidFill>
                  <a:srgbClr val="4FA04F"/>
                </a:solidFill>
                <a:latin typeface="Courier New"/>
                <a:cs typeface="Courier New"/>
              </a:rPr>
              <a:t>	</a:t>
            </a:r>
            <a:r>
              <a:rPr sz="1800" spc="-10">
                <a:solidFill>
                  <a:srgbClr val="976800"/>
                </a:solidFill>
                <a:latin typeface="Courier New"/>
                <a:cs typeface="Courier New"/>
              </a:rPr>
              <a:t>aria-describedby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=</a:t>
            </a:r>
            <a:r>
              <a:rPr sz="1800" spc="-10">
                <a:solidFill>
                  <a:srgbClr val="4FA04F"/>
                </a:solidFill>
                <a:latin typeface="Courier New"/>
                <a:cs typeface="Courier New"/>
              </a:rPr>
              <a:t>"</a:t>
            </a:r>
            <a:r>
              <a:rPr sz="1600" spc="-10">
                <a:solidFill>
                  <a:srgbClr val="4FA04F"/>
                </a:solidFill>
                <a:latin typeface="Courier New"/>
                <a:cs typeface="Courier New"/>
              </a:rPr>
              <a:t>description-close</a:t>
            </a:r>
            <a:r>
              <a:rPr sz="1800" spc="-10">
                <a:solidFill>
                  <a:srgbClr val="4FA04F"/>
                </a:solidFill>
                <a:latin typeface="Courier New"/>
                <a:cs typeface="Courier New"/>
              </a:rPr>
              <a:t>"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 </a:t>
            </a:r>
            <a:r>
              <a:rPr sz="1800" spc="-50">
                <a:solidFill>
                  <a:srgbClr val="383A41"/>
                </a:solidFill>
                <a:latin typeface="Courier New"/>
                <a:cs typeface="Courier New"/>
              </a:rPr>
              <a:t>X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  <a:defRPr/>
            </a:pP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&lt;/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button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  <a:defRPr/>
            </a:pPr>
            <a:r>
              <a:rPr sz="1800" spc="-25">
                <a:solidFill>
                  <a:srgbClr val="383A41"/>
                </a:solidFill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  <a:defRPr/>
            </a:pP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>
                <a:solidFill>
                  <a:srgbClr val="E45549"/>
                </a:solidFill>
                <a:latin typeface="Courier New"/>
                <a:cs typeface="Courier New"/>
              </a:rPr>
              <a:t>div</a:t>
            </a:r>
            <a:r>
              <a:rPr sz="1800" spc="70">
                <a:solidFill>
                  <a:srgbClr val="E45549"/>
                </a:solidFill>
                <a:latin typeface="Courier New"/>
                <a:cs typeface="Courier New"/>
              </a:rPr>
              <a:t> </a:t>
            </a:r>
            <a:r>
              <a:rPr sz="1800" spc="-10">
                <a:solidFill>
                  <a:srgbClr val="976800"/>
                </a:solidFill>
                <a:latin typeface="Courier New"/>
                <a:cs typeface="Courier New"/>
              </a:rPr>
              <a:t>id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=</a:t>
            </a:r>
            <a:r>
              <a:rPr sz="1800" spc="-10">
                <a:solidFill>
                  <a:srgbClr val="4FA04F"/>
                </a:solidFill>
                <a:latin typeface="Courier New"/>
                <a:cs typeface="Courier New"/>
              </a:rPr>
              <a:t>"description-close"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325"/>
              </a:spcBef>
              <a:defRPr/>
            </a:pP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Closing</a:t>
            </a:r>
            <a:r>
              <a:rPr sz="1800" spc="-25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the</a:t>
            </a:r>
            <a:r>
              <a:rPr sz="1800" spc="-25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window</a:t>
            </a:r>
            <a:r>
              <a:rPr sz="1800" spc="-25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will</a:t>
            </a:r>
            <a:r>
              <a:rPr sz="1800" spc="-25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undo</a:t>
            </a:r>
            <a:r>
              <a:rPr sz="1800" spc="-25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all</a:t>
            </a:r>
            <a:r>
              <a:rPr sz="1800" spc="-25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current</a:t>
            </a:r>
            <a:r>
              <a:rPr sz="1800" spc="-20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changes!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  <a:defRPr/>
            </a:pP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&lt;/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div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defRPr/>
            </a:pPr>
            <a:r>
              <a:rPr/>
              <a:t>Live</a:t>
            </a:r>
            <a:r>
              <a:rPr spc="30"/>
              <a:t> </a:t>
            </a:r>
            <a:r>
              <a:rPr spc="-10"/>
              <a:t>regions</a:t>
            </a:r>
            <a:endParaRPr/>
          </a:p>
        </p:txBody>
      </p:sp>
      <p:sp>
        <p:nvSpPr>
          <p:cNvPr id="3" name="object 3" descr=""/>
          <p:cNvSpPr txBox="1"/>
          <p:nvPr/>
        </p:nvSpPr>
        <p:spPr bwMode="auto">
          <a:xfrm>
            <a:off x="397426" y="1706067"/>
            <a:ext cx="4390390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  <a:defRPr/>
            </a:pP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>
                <a:solidFill>
                  <a:srgbClr val="E45549"/>
                </a:solidFill>
                <a:latin typeface="Courier New"/>
                <a:cs typeface="Courier New"/>
              </a:rPr>
              <a:t>section</a:t>
            </a:r>
            <a:r>
              <a:rPr sz="1800" spc="-40">
                <a:solidFill>
                  <a:srgbClr val="E45549"/>
                </a:solidFill>
                <a:latin typeface="Courier New"/>
                <a:cs typeface="Courier New"/>
              </a:rPr>
              <a:t> </a:t>
            </a:r>
            <a:r>
              <a:rPr sz="1800" spc="-10">
                <a:solidFill>
                  <a:srgbClr val="976800"/>
                </a:solidFill>
                <a:latin typeface="Courier New"/>
                <a:cs typeface="Courier New"/>
              </a:rPr>
              <a:t>role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=</a:t>
            </a:r>
            <a:r>
              <a:rPr sz="1800" spc="-10">
                <a:solidFill>
                  <a:srgbClr val="4FA04F"/>
                </a:solidFill>
                <a:latin typeface="Courier New"/>
                <a:cs typeface="Courier New"/>
              </a:rPr>
              <a:t>"alert"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&gt;&lt;/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section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 txBox="1"/>
          <p:nvPr/>
        </p:nvSpPr>
        <p:spPr bwMode="auto">
          <a:xfrm>
            <a:off x="397426" y="2021535"/>
            <a:ext cx="5637530" cy="27432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90"/>
              </a:lnSpc>
              <a:defRPr/>
            </a:pPr>
            <a:r>
              <a:rPr sz="180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800">
                <a:solidFill>
                  <a:srgbClr val="E45549"/>
                </a:solidFill>
                <a:latin typeface="Courier New"/>
                <a:cs typeface="Courier New"/>
              </a:rPr>
              <a:t>section</a:t>
            </a:r>
            <a:r>
              <a:rPr sz="1800" spc="-15">
                <a:solidFill>
                  <a:srgbClr val="E45549"/>
                </a:solidFill>
                <a:latin typeface="Courier New"/>
                <a:cs typeface="Courier New"/>
              </a:rPr>
              <a:t> </a:t>
            </a:r>
            <a:r>
              <a:rPr sz="1800" spc="-10">
                <a:solidFill>
                  <a:srgbClr val="976800"/>
                </a:solidFill>
                <a:latin typeface="Courier New"/>
                <a:cs typeface="Courier New"/>
              </a:rPr>
              <a:t>aria-live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=</a:t>
            </a:r>
            <a:r>
              <a:rPr sz="1800" spc="-10">
                <a:solidFill>
                  <a:srgbClr val="4FA04F"/>
                </a:solidFill>
                <a:latin typeface="Courier New"/>
                <a:cs typeface="Courier New"/>
              </a:rPr>
              <a:t>"assertive"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&gt;&lt;/</a:t>
            </a:r>
            <a:r>
              <a:rPr sz="1800" spc="-10">
                <a:solidFill>
                  <a:srgbClr val="E45549"/>
                </a:solidFill>
                <a:latin typeface="Courier New"/>
                <a:cs typeface="Courier New"/>
              </a:rPr>
              <a:t>section</a:t>
            </a:r>
            <a:r>
              <a:rPr sz="180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 bwMode="auto">
          <a:xfrm>
            <a:off x="669592" y="1087373"/>
            <a:ext cx="7799705" cy="1610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4445" marR="5080" indent="-2532380">
              <a:lnSpc>
                <a:spcPct val="100000"/>
              </a:lnSpc>
              <a:spcBef>
                <a:spcPts val="100"/>
              </a:spcBef>
              <a:defRPr/>
            </a:pPr>
            <a:r>
              <a:rPr sz="5200">
                <a:latin typeface="Arial"/>
                <a:cs typeface="Arial"/>
              </a:rPr>
              <a:t>Critical</a:t>
            </a:r>
            <a:r>
              <a:rPr sz="5200" spc="-70">
                <a:latin typeface="Arial"/>
                <a:cs typeface="Arial"/>
              </a:rPr>
              <a:t> </a:t>
            </a:r>
            <a:r>
              <a:rPr sz="5200">
                <a:latin typeface="Arial"/>
                <a:cs typeface="Arial"/>
              </a:rPr>
              <a:t>/</a:t>
            </a:r>
            <a:r>
              <a:rPr sz="5200" spc="-65">
                <a:latin typeface="Arial"/>
                <a:cs typeface="Arial"/>
              </a:rPr>
              <a:t> </a:t>
            </a:r>
            <a:r>
              <a:rPr sz="5200">
                <a:latin typeface="Arial"/>
                <a:cs typeface="Arial"/>
              </a:rPr>
              <a:t>Progressive</a:t>
            </a:r>
            <a:r>
              <a:rPr sz="5200" spc="-70">
                <a:latin typeface="Arial"/>
                <a:cs typeface="Arial"/>
              </a:rPr>
              <a:t> </a:t>
            </a:r>
            <a:r>
              <a:rPr sz="5200" spc="-20">
                <a:latin typeface="Arial"/>
                <a:cs typeface="Arial"/>
              </a:rPr>
              <a:t>CSS. </a:t>
            </a:r>
            <a:r>
              <a:rPr sz="5200" spc="60">
                <a:latin typeface="Arial"/>
                <a:cs typeface="Arial"/>
              </a:rPr>
              <a:t>Dev</a:t>
            </a:r>
            <a:r>
              <a:rPr sz="5200" spc="-520">
                <a:latin typeface="Arial"/>
                <a:cs typeface="Arial"/>
              </a:rPr>
              <a:t>T</a:t>
            </a:r>
            <a:r>
              <a:rPr sz="5200" spc="60">
                <a:latin typeface="Arial"/>
                <a:cs typeface="Arial"/>
              </a:rPr>
              <a:t>ools</a:t>
            </a:r>
            <a:endParaRPr sz="5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 bwMode="auto">
          <a:xfrm>
            <a:off x="3008020" y="2892920"/>
            <a:ext cx="31280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800">
                <a:solidFill>
                  <a:srgbClr val="595959"/>
                </a:solidFill>
                <a:latin typeface="Arial"/>
                <a:cs typeface="Arial"/>
              </a:rPr>
              <a:t>Project</a:t>
            </a:r>
            <a:r>
              <a:rPr sz="2800" spc="-8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800" spc="-10">
                <a:solidFill>
                  <a:srgbClr val="595959"/>
                </a:solidFill>
                <a:latin typeface="Arial"/>
                <a:cs typeface="Arial"/>
              </a:rPr>
              <a:t>optimization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defRPr/>
            </a:pPr>
            <a:r>
              <a:rPr/>
              <a:t>Critical</a:t>
            </a:r>
            <a:r>
              <a:rPr spc="15"/>
              <a:t> </a:t>
            </a:r>
            <a:r>
              <a:rPr spc="-25"/>
              <a:t>CSS</a:t>
            </a:r>
            <a:endParaRPr/>
          </a:p>
        </p:txBody>
      </p:sp>
      <p:sp>
        <p:nvSpPr>
          <p:cNvPr id="3" name="object 3" descr=""/>
          <p:cNvSpPr txBox="1"/>
          <p:nvPr/>
        </p:nvSpPr>
        <p:spPr bwMode="auto">
          <a:xfrm>
            <a:off x="384725" y="1206066"/>
            <a:ext cx="8357870" cy="37579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8419">
              <a:lnSpc>
                <a:spcPct val="107100"/>
              </a:lnSpc>
              <a:spcBef>
                <a:spcPts val="95"/>
              </a:spcBef>
              <a:defRPr/>
            </a:pPr>
            <a:r>
              <a:rPr sz="1500" b="1">
                <a:solidFill>
                  <a:srgbClr val="595959"/>
                </a:solidFill>
                <a:latin typeface="Arial"/>
                <a:cs typeface="Arial"/>
              </a:rPr>
              <a:t>Critical</a:t>
            </a:r>
            <a:r>
              <a:rPr sz="1500" b="1" spc="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b="1">
                <a:solidFill>
                  <a:srgbClr val="595959"/>
                </a:solidFill>
                <a:latin typeface="Arial"/>
                <a:cs typeface="Arial"/>
              </a:rPr>
              <a:t>CSS</a:t>
            </a:r>
            <a:r>
              <a:rPr sz="1500" b="1" spc="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–</a:t>
            </a:r>
            <a:r>
              <a:rPr sz="1500" spc="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це</a:t>
            </a:r>
            <a:r>
              <a:rPr sz="1500" spc="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мінімальний</a:t>
            </a:r>
            <a:r>
              <a:rPr sz="1500" spc="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набір</a:t>
            </a:r>
            <a:r>
              <a:rPr sz="1500" spc="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стилів,</a:t>
            </a:r>
            <a:r>
              <a:rPr sz="1500" spc="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необхідних</a:t>
            </a:r>
            <a:r>
              <a:rPr sz="1500" spc="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для</a:t>
            </a:r>
            <a:r>
              <a:rPr sz="1500" spc="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того,</a:t>
            </a:r>
            <a:r>
              <a:rPr sz="1500" spc="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щоб</a:t>
            </a:r>
            <a:r>
              <a:rPr sz="1500" spc="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spc="-10">
                <a:solidFill>
                  <a:srgbClr val="595959"/>
                </a:solidFill>
                <a:latin typeface="Arial"/>
                <a:cs typeface="Arial"/>
              </a:rPr>
              <a:t>правильно</a:t>
            </a:r>
            <a:r>
              <a:rPr sz="1500" spc="50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відобразити</a:t>
            </a:r>
            <a:r>
              <a:rPr sz="1500" spc="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верхню</a:t>
            </a:r>
            <a:r>
              <a:rPr sz="1500" spc="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частину</a:t>
            </a:r>
            <a:r>
              <a:rPr sz="1500" spc="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spc="-10">
                <a:solidFill>
                  <a:srgbClr val="595959"/>
                </a:solidFill>
                <a:latin typeface="Arial"/>
                <a:cs typeface="Arial"/>
              </a:rPr>
              <a:t>веб-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сторінки</a:t>
            </a:r>
            <a:r>
              <a:rPr sz="1500" spc="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(видиму</a:t>
            </a:r>
            <a:r>
              <a:rPr sz="1500" spc="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частину</a:t>
            </a:r>
            <a:r>
              <a:rPr sz="1500" spc="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без</a:t>
            </a:r>
            <a:r>
              <a:rPr sz="1500" spc="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прокрутки).</a:t>
            </a:r>
            <a:r>
              <a:rPr sz="1500" spc="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spc="-25">
                <a:solidFill>
                  <a:srgbClr val="595959"/>
                </a:solidFill>
                <a:latin typeface="Arial"/>
                <a:cs typeface="Arial"/>
              </a:rPr>
              <a:t>Ми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використовуємо</a:t>
            </a:r>
            <a:r>
              <a:rPr sz="1500" spc="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його</a:t>
            </a:r>
            <a:r>
              <a:rPr sz="1500" spc="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для</a:t>
            </a:r>
            <a:r>
              <a:rPr sz="1500" spc="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того,</a:t>
            </a:r>
            <a:r>
              <a:rPr sz="1500" spc="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щоб</a:t>
            </a:r>
            <a:r>
              <a:rPr sz="1500" spc="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забезпечити</a:t>
            </a:r>
            <a:r>
              <a:rPr sz="1500" spc="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швидше</a:t>
            </a:r>
            <a:r>
              <a:rPr sz="1500" spc="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завантаження</a:t>
            </a:r>
            <a:r>
              <a:rPr sz="1500" spc="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вмісту</a:t>
            </a:r>
            <a:r>
              <a:rPr sz="1500" spc="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сторінки</a:t>
            </a:r>
            <a:r>
              <a:rPr sz="1500" spc="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spc="-25">
                <a:solidFill>
                  <a:srgbClr val="595959"/>
                </a:solidFill>
                <a:latin typeface="Arial"/>
                <a:cs typeface="Arial"/>
              </a:rPr>
              <a:t>для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користувача.</a:t>
            </a:r>
            <a:r>
              <a:rPr sz="1500" spc="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Основна</a:t>
            </a:r>
            <a:r>
              <a:rPr sz="1500" spc="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мета</a:t>
            </a:r>
            <a:r>
              <a:rPr sz="1500" spc="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–</a:t>
            </a:r>
            <a:r>
              <a:rPr sz="1500" spc="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поліпшити</a:t>
            </a:r>
            <a:r>
              <a:rPr sz="1500" spc="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швидкість</a:t>
            </a:r>
            <a:r>
              <a:rPr sz="1500" spc="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і</a:t>
            </a:r>
            <a:r>
              <a:rPr sz="1500" spc="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процес</a:t>
            </a:r>
            <a:r>
              <a:rPr sz="1500" spc="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рендерингу</a:t>
            </a:r>
            <a:r>
              <a:rPr sz="1500" spc="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spc="-10">
                <a:solidFill>
                  <a:srgbClr val="595959"/>
                </a:solidFill>
                <a:latin typeface="Arial"/>
                <a:cs typeface="Arial"/>
              </a:rPr>
              <a:t>сторінки,</a:t>
            </a:r>
            <a:r>
              <a:rPr sz="1500" spc="50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видаляючи</a:t>
            </a:r>
            <a:r>
              <a:rPr sz="1500" spc="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spc="-10">
                <a:solidFill>
                  <a:srgbClr val="595959"/>
                </a:solidFill>
                <a:latin typeface="Arial"/>
                <a:cs typeface="Arial"/>
              </a:rPr>
              <a:t>будь-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які</a:t>
            </a:r>
            <a:r>
              <a:rPr sz="1500" spc="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перешкоди,</a:t>
            </a:r>
            <a:r>
              <a:rPr sz="1500" spc="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які</a:t>
            </a:r>
            <a:r>
              <a:rPr sz="1500" spc="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можуть</a:t>
            </a:r>
            <a:r>
              <a:rPr sz="1500" spc="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сповільнити</a:t>
            </a:r>
            <a:r>
              <a:rPr sz="1500" spc="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відображення</a:t>
            </a:r>
            <a:r>
              <a:rPr sz="1500" spc="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важливого</a:t>
            </a:r>
            <a:r>
              <a:rPr sz="1500" spc="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spc="-10">
                <a:solidFill>
                  <a:srgbClr val="595959"/>
                </a:solidFill>
                <a:latin typeface="Arial"/>
                <a:cs typeface="Arial"/>
              </a:rPr>
              <a:t>вмісту.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ct val="107100"/>
              </a:lnSpc>
              <a:spcBef>
                <a:spcPts val="1200"/>
              </a:spcBef>
              <a:defRPr/>
            </a:pP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Інтегруючи</a:t>
            </a:r>
            <a:r>
              <a:rPr sz="1500" spc="2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critical</a:t>
            </a:r>
            <a:r>
              <a:rPr sz="1500" spc="2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CSS</a:t>
            </a:r>
            <a:r>
              <a:rPr sz="1500" spc="2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безпосередньо</a:t>
            </a:r>
            <a:r>
              <a:rPr sz="1500" spc="2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в</a:t>
            </a:r>
            <a:r>
              <a:rPr sz="1500" spc="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HTML-документ,</a:t>
            </a:r>
            <a:r>
              <a:rPr sz="1500" spc="2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ми</a:t>
            </a:r>
            <a:r>
              <a:rPr sz="1500" spc="2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можемо</a:t>
            </a:r>
            <a:r>
              <a:rPr sz="1500" spc="2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змусити</a:t>
            </a:r>
            <a:r>
              <a:rPr sz="1500" spc="2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spc="-10">
                <a:solidFill>
                  <a:srgbClr val="595959"/>
                </a:solidFill>
                <a:latin typeface="Arial"/>
                <a:cs typeface="Arial"/>
              </a:rPr>
              <a:t>браузер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завантажувати</a:t>
            </a:r>
            <a:r>
              <a:rPr sz="1500" spc="2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і</a:t>
            </a:r>
            <a:r>
              <a:rPr sz="1500" spc="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відображати</a:t>
            </a:r>
            <a:r>
              <a:rPr sz="1500" spc="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важливий</a:t>
            </a:r>
            <a:r>
              <a:rPr sz="1500" spc="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вміст</a:t>
            </a:r>
            <a:r>
              <a:rPr sz="1500" spc="2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сторінки</a:t>
            </a:r>
            <a:r>
              <a:rPr sz="1500" spc="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до</a:t>
            </a:r>
            <a:r>
              <a:rPr sz="1500" spc="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того,</a:t>
            </a:r>
            <a:r>
              <a:rPr sz="1500" spc="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як</a:t>
            </a:r>
            <a:r>
              <a:rPr sz="1500" spc="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він</a:t>
            </a:r>
            <a:r>
              <a:rPr sz="1500" spc="2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завантажить</a:t>
            </a:r>
            <a:r>
              <a:rPr sz="1500" spc="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весь</a:t>
            </a:r>
            <a:r>
              <a:rPr sz="1500" spc="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spc="-20">
                <a:solidFill>
                  <a:srgbClr val="595959"/>
                </a:solidFill>
                <a:latin typeface="Arial"/>
                <a:cs typeface="Arial"/>
              </a:rPr>
              <a:t>CSS.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Це</a:t>
            </a:r>
            <a:r>
              <a:rPr sz="1500" spc="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особливо</a:t>
            </a:r>
            <a:r>
              <a:rPr sz="1500" spc="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корисно</a:t>
            </a:r>
            <a:r>
              <a:rPr sz="1500" spc="6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для</a:t>
            </a:r>
            <a:r>
              <a:rPr sz="1500" spc="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користувачів</a:t>
            </a:r>
            <a:r>
              <a:rPr sz="1500" spc="6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з</a:t>
            </a:r>
            <a:r>
              <a:rPr sz="1500" spc="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повільними</a:t>
            </a:r>
            <a:r>
              <a:rPr sz="1500" spc="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spc="-10">
                <a:solidFill>
                  <a:srgbClr val="595959"/>
                </a:solidFill>
                <a:latin typeface="Arial"/>
                <a:cs typeface="Arial"/>
              </a:rPr>
              <a:t>інтернет-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з'єднаннями</a:t>
            </a:r>
            <a:r>
              <a:rPr sz="1500" spc="6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або</a:t>
            </a:r>
            <a:r>
              <a:rPr sz="1500" spc="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spc="-25">
                <a:solidFill>
                  <a:srgbClr val="595959"/>
                </a:solidFill>
                <a:latin typeface="Arial"/>
                <a:cs typeface="Arial"/>
              </a:rPr>
              <a:t>на</a:t>
            </a:r>
            <a:r>
              <a:rPr sz="1500" spc="500">
                <a:solidFill>
                  <a:srgbClr val="595959"/>
                </a:solidFill>
                <a:latin typeface="Arial"/>
                <a:cs typeface="Arial"/>
              </a:rPr>
              <a:t> 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пристроях</a:t>
            </a:r>
            <a:r>
              <a:rPr sz="1500" spc="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з</a:t>
            </a:r>
            <a:r>
              <a:rPr sz="1500" spc="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обмеженою</a:t>
            </a:r>
            <a:r>
              <a:rPr sz="1500" spc="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продуктивністю.</a:t>
            </a:r>
            <a:r>
              <a:rPr sz="1500" spc="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Після</a:t>
            </a:r>
            <a:r>
              <a:rPr sz="1500" spc="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завантаження</a:t>
            </a:r>
            <a:r>
              <a:rPr sz="1500" spc="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та</a:t>
            </a:r>
            <a:r>
              <a:rPr sz="1500" spc="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рендерингу</a:t>
            </a:r>
            <a:r>
              <a:rPr sz="1500" spc="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spc="-10">
                <a:solidFill>
                  <a:srgbClr val="595959"/>
                </a:solidFill>
                <a:latin typeface="Arial"/>
                <a:cs typeface="Arial"/>
              </a:rPr>
              <a:t>критично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важливого</a:t>
            </a:r>
            <a:r>
              <a:rPr sz="1500" spc="2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вмісту,</a:t>
            </a:r>
            <a:r>
              <a:rPr sz="1500" spc="2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браузер</a:t>
            </a:r>
            <a:r>
              <a:rPr sz="1500" spc="2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може</a:t>
            </a:r>
            <a:r>
              <a:rPr sz="1500" spc="2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продовжити</a:t>
            </a:r>
            <a:r>
              <a:rPr sz="1500" spc="2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завантаження</a:t>
            </a:r>
            <a:r>
              <a:rPr sz="1500" spc="2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решти</a:t>
            </a:r>
            <a:r>
              <a:rPr sz="1500" spc="2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ресурсів</a:t>
            </a:r>
            <a:r>
              <a:rPr sz="1500" spc="2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сторінки,</a:t>
            </a:r>
            <a:r>
              <a:rPr sz="1500" spc="2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spc="-10">
                <a:solidFill>
                  <a:srgbClr val="595959"/>
                </a:solidFill>
                <a:latin typeface="Arial"/>
                <a:cs typeface="Arial"/>
              </a:rPr>
              <a:t>таких</a:t>
            </a:r>
            <a:r>
              <a:rPr sz="1500" spc="50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як</a:t>
            </a:r>
            <a:r>
              <a:rPr sz="1500" spc="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весь</a:t>
            </a:r>
            <a:r>
              <a:rPr sz="1500" spc="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CSS,</a:t>
            </a:r>
            <a:r>
              <a:rPr sz="1500" spc="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JavaScript,</a:t>
            </a:r>
            <a:r>
              <a:rPr sz="1500" spc="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зображення</a:t>
            </a:r>
            <a:r>
              <a:rPr sz="1500" spc="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spc="-10">
                <a:solidFill>
                  <a:srgbClr val="595959"/>
                </a:solidFill>
                <a:latin typeface="Arial"/>
                <a:cs typeface="Arial"/>
              </a:rPr>
              <a:t>тощо.</a:t>
            </a:r>
            <a:endParaRPr sz="1500">
              <a:latin typeface="Arial"/>
              <a:cs typeface="Arial"/>
            </a:endParaRPr>
          </a:p>
          <a:p>
            <a:pPr marL="12700" marR="239395">
              <a:lnSpc>
                <a:spcPct val="107100"/>
              </a:lnSpc>
              <a:spcBef>
                <a:spcPts val="1200"/>
              </a:spcBef>
              <a:defRPr/>
            </a:pP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Використання</a:t>
            </a:r>
            <a:r>
              <a:rPr sz="1500" spc="7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critical</a:t>
            </a:r>
            <a:r>
              <a:rPr sz="1500" spc="7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CSS</a:t>
            </a:r>
            <a:r>
              <a:rPr sz="1500" spc="7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підвищує</a:t>
            </a:r>
            <a:r>
              <a:rPr sz="1500" spc="7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загальну</a:t>
            </a:r>
            <a:r>
              <a:rPr sz="1500" spc="7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швидкість</a:t>
            </a:r>
            <a:r>
              <a:rPr sz="1500" spc="7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завантаження</a:t>
            </a:r>
            <a:r>
              <a:rPr sz="1500" spc="7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сторінок,</a:t>
            </a:r>
            <a:r>
              <a:rPr sz="1500" spc="7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spc="-10">
                <a:solidFill>
                  <a:srgbClr val="595959"/>
                </a:solidFill>
                <a:latin typeface="Arial"/>
                <a:cs typeface="Arial"/>
              </a:rPr>
              <a:t>покращує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взаємодію</a:t>
            </a:r>
            <a:r>
              <a:rPr sz="1500" spc="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користувачів</a:t>
            </a:r>
            <a:r>
              <a:rPr sz="1500" spc="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з</a:t>
            </a:r>
            <a:r>
              <a:rPr sz="1500" spc="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сайтом</a:t>
            </a:r>
            <a:r>
              <a:rPr sz="1500" spc="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і</a:t>
            </a:r>
            <a:r>
              <a:rPr sz="1500" spc="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може</a:t>
            </a:r>
            <a:r>
              <a:rPr sz="1500" spc="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позитивно</a:t>
            </a:r>
            <a:r>
              <a:rPr sz="1500" spc="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вплинути</a:t>
            </a:r>
            <a:r>
              <a:rPr sz="1500" spc="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на</a:t>
            </a:r>
            <a:r>
              <a:rPr sz="1500" spc="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показники</a:t>
            </a:r>
            <a:r>
              <a:rPr sz="1500" spc="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SEO,</a:t>
            </a:r>
            <a:r>
              <a:rPr sz="1500" spc="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spc="-10">
                <a:solidFill>
                  <a:srgbClr val="595959"/>
                </a:solidFill>
                <a:latin typeface="Arial"/>
                <a:cs typeface="Arial"/>
              </a:rPr>
              <a:t>оскільки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швидкість</a:t>
            </a:r>
            <a:r>
              <a:rPr sz="1500" spc="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завантаження</a:t>
            </a:r>
            <a:r>
              <a:rPr sz="1500" spc="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є</a:t>
            </a:r>
            <a:r>
              <a:rPr sz="1500" spc="6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одним</a:t>
            </a:r>
            <a:r>
              <a:rPr sz="1500" spc="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з</a:t>
            </a:r>
            <a:r>
              <a:rPr sz="1500" spc="6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факторів</a:t>
            </a:r>
            <a:r>
              <a:rPr sz="1500" spc="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ранжування</a:t>
            </a:r>
            <a:r>
              <a:rPr sz="1500" spc="6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в</a:t>
            </a:r>
            <a:r>
              <a:rPr sz="1500" spc="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>
                <a:solidFill>
                  <a:srgbClr val="595959"/>
                </a:solidFill>
                <a:latin typeface="Arial"/>
                <a:cs typeface="Arial"/>
              </a:rPr>
              <a:t>пошукових</a:t>
            </a:r>
            <a:r>
              <a:rPr sz="1500" spc="6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500" spc="-10">
                <a:solidFill>
                  <a:srgbClr val="595959"/>
                </a:solidFill>
                <a:latin typeface="Arial"/>
                <a:cs typeface="Arial"/>
              </a:rPr>
              <a:t>системах.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/>
          <a:stretch/>
        </p:blipFill>
        <p:spPr bwMode="auto">
          <a:xfrm>
            <a:off x="1162050" y="800100"/>
            <a:ext cx="7277099" cy="38480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 bwMode="auto">
          <a:xfrm>
            <a:off x="397426" y="269697"/>
            <a:ext cx="772160" cy="126364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70"/>
              </a:lnSpc>
              <a:defRPr/>
            </a:pPr>
            <a:r>
              <a:rPr sz="650">
                <a:solidFill>
                  <a:srgbClr val="383A41"/>
                </a:solidFill>
                <a:latin typeface="Courier New"/>
                <a:cs typeface="Courier New"/>
              </a:rPr>
              <a:t>&lt;!</a:t>
            </a:r>
            <a:r>
              <a:rPr sz="650">
                <a:solidFill>
                  <a:srgbClr val="E45549"/>
                </a:solidFill>
                <a:latin typeface="Courier New"/>
                <a:cs typeface="Courier New"/>
              </a:rPr>
              <a:t>DOCTYPE</a:t>
            </a:r>
            <a:r>
              <a:rPr sz="650" spc="95">
                <a:solidFill>
                  <a:srgbClr val="E45549"/>
                </a:solidFill>
                <a:latin typeface="Courier New"/>
                <a:cs typeface="Courier New"/>
              </a:rPr>
              <a:t> </a:t>
            </a:r>
            <a:r>
              <a:rPr sz="650" spc="-10">
                <a:solidFill>
                  <a:srgbClr val="976800"/>
                </a:solidFill>
                <a:latin typeface="Courier New"/>
                <a:cs typeface="Courier New"/>
              </a:rPr>
              <a:t>html</a:t>
            </a:r>
            <a:r>
              <a:rPr sz="65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3" name="object 3" descr=""/>
          <p:cNvSpPr txBox="1"/>
          <p:nvPr/>
        </p:nvSpPr>
        <p:spPr bwMode="auto">
          <a:xfrm>
            <a:off x="397426" y="395919"/>
            <a:ext cx="823594" cy="90805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85"/>
              </a:lnSpc>
              <a:defRPr/>
            </a:pPr>
            <a:r>
              <a:rPr sz="65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650">
                <a:solidFill>
                  <a:srgbClr val="E45549"/>
                </a:solidFill>
                <a:latin typeface="Courier New"/>
                <a:cs typeface="Courier New"/>
              </a:rPr>
              <a:t>html</a:t>
            </a:r>
            <a:r>
              <a:rPr sz="650" spc="60">
                <a:solidFill>
                  <a:srgbClr val="E45549"/>
                </a:solidFill>
                <a:latin typeface="Courier New"/>
                <a:cs typeface="Courier New"/>
              </a:rPr>
              <a:t> </a:t>
            </a:r>
            <a:r>
              <a:rPr sz="650" spc="-10">
                <a:solidFill>
                  <a:srgbClr val="976800"/>
                </a:solidFill>
                <a:latin typeface="Courier New"/>
                <a:cs typeface="Courier New"/>
              </a:rPr>
              <a:t>lang</a:t>
            </a:r>
            <a:r>
              <a:rPr sz="650" spc="-10">
                <a:solidFill>
                  <a:srgbClr val="383A41"/>
                </a:solidFill>
                <a:latin typeface="Courier New"/>
                <a:cs typeface="Courier New"/>
              </a:rPr>
              <a:t>=</a:t>
            </a:r>
            <a:r>
              <a:rPr sz="650" spc="-10">
                <a:solidFill>
                  <a:srgbClr val="4FA04F"/>
                </a:solidFill>
                <a:latin typeface="Courier New"/>
                <a:cs typeface="Courier New"/>
              </a:rPr>
              <a:t>"en"</a:t>
            </a:r>
            <a:r>
              <a:rPr sz="65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 txBox="1"/>
          <p:nvPr/>
        </p:nvSpPr>
        <p:spPr bwMode="auto">
          <a:xfrm>
            <a:off x="397426" y="616076"/>
            <a:ext cx="309245" cy="10160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70"/>
              </a:lnSpc>
              <a:defRPr/>
            </a:pPr>
            <a:r>
              <a:rPr sz="650" spc="-1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650" spc="-10">
                <a:solidFill>
                  <a:srgbClr val="E45549"/>
                </a:solidFill>
                <a:latin typeface="Courier New"/>
                <a:cs typeface="Courier New"/>
              </a:rPr>
              <a:t>head</a:t>
            </a:r>
            <a:r>
              <a:rPr sz="65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5" name="object 5" descr=""/>
          <p:cNvSpPr txBox="1"/>
          <p:nvPr/>
        </p:nvSpPr>
        <p:spPr bwMode="auto">
          <a:xfrm>
            <a:off x="397426" y="731545"/>
            <a:ext cx="1235075" cy="10160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100965">
              <a:lnSpc>
                <a:spcPts val="770"/>
              </a:lnSpc>
              <a:defRPr/>
            </a:pPr>
            <a:r>
              <a:rPr sz="65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650">
                <a:solidFill>
                  <a:srgbClr val="E45549"/>
                </a:solidFill>
                <a:latin typeface="Courier New"/>
                <a:cs typeface="Courier New"/>
              </a:rPr>
              <a:t>meta</a:t>
            </a:r>
            <a:r>
              <a:rPr sz="650" spc="160">
                <a:solidFill>
                  <a:srgbClr val="E45549"/>
                </a:solidFill>
                <a:latin typeface="Courier New"/>
                <a:cs typeface="Courier New"/>
              </a:rPr>
              <a:t> </a:t>
            </a:r>
            <a:r>
              <a:rPr sz="650">
                <a:solidFill>
                  <a:srgbClr val="976800"/>
                </a:solidFill>
                <a:latin typeface="Courier New"/>
                <a:cs typeface="Courier New"/>
              </a:rPr>
              <a:t>charset</a:t>
            </a:r>
            <a:r>
              <a:rPr sz="650">
                <a:solidFill>
                  <a:srgbClr val="383A41"/>
                </a:solidFill>
                <a:latin typeface="Courier New"/>
                <a:cs typeface="Courier New"/>
              </a:rPr>
              <a:t>=</a:t>
            </a:r>
            <a:r>
              <a:rPr sz="650">
                <a:solidFill>
                  <a:srgbClr val="4FA04F"/>
                </a:solidFill>
                <a:latin typeface="Courier New"/>
                <a:cs typeface="Courier New"/>
              </a:rPr>
              <a:t>"UTF-</a:t>
            </a:r>
            <a:r>
              <a:rPr sz="650" spc="-25">
                <a:solidFill>
                  <a:srgbClr val="4FA04F"/>
                </a:solidFill>
                <a:latin typeface="Courier New"/>
                <a:cs typeface="Courier New"/>
              </a:rPr>
              <a:t>8"</a:t>
            </a:r>
            <a:r>
              <a:rPr sz="650" spc="-25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6" name="object 6" descr=""/>
          <p:cNvSpPr txBox="1"/>
          <p:nvPr/>
        </p:nvSpPr>
        <p:spPr bwMode="auto">
          <a:xfrm>
            <a:off x="397426" y="847001"/>
            <a:ext cx="3703954" cy="10160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100965">
              <a:lnSpc>
                <a:spcPts val="770"/>
              </a:lnSpc>
              <a:defRPr/>
            </a:pPr>
            <a:r>
              <a:rPr sz="65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650">
                <a:solidFill>
                  <a:srgbClr val="E45549"/>
                </a:solidFill>
                <a:latin typeface="Courier New"/>
                <a:cs typeface="Courier New"/>
              </a:rPr>
              <a:t>meta</a:t>
            </a:r>
            <a:r>
              <a:rPr sz="650" spc="120">
                <a:solidFill>
                  <a:srgbClr val="E45549"/>
                </a:solidFill>
                <a:latin typeface="Courier New"/>
                <a:cs typeface="Courier New"/>
              </a:rPr>
              <a:t> </a:t>
            </a:r>
            <a:r>
              <a:rPr sz="650">
                <a:solidFill>
                  <a:srgbClr val="976800"/>
                </a:solidFill>
                <a:latin typeface="Courier New"/>
                <a:cs typeface="Courier New"/>
              </a:rPr>
              <a:t>name</a:t>
            </a:r>
            <a:r>
              <a:rPr sz="650">
                <a:solidFill>
                  <a:srgbClr val="383A41"/>
                </a:solidFill>
                <a:latin typeface="Courier New"/>
                <a:cs typeface="Courier New"/>
              </a:rPr>
              <a:t>=</a:t>
            </a:r>
            <a:r>
              <a:rPr sz="650">
                <a:solidFill>
                  <a:srgbClr val="4FA04F"/>
                </a:solidFill>
                <a:latin typeface="Courier New"/>
                <a:cs typeface="Courier New"/>
              </a:rPr>
              <a:t>"viewport"</a:t>
            </a:r>
            <a:r>
              <a:rPr sz="650" spc="170">
                <a:solidFill>
                  <a:srgbClr val="4FA04F"/>
                </a:solidFill>
                <a:latin typeface="Courier New"/>
                <a:cs typeface="Courier New"/>
              </a:rPr>
              <a:t> </a:t>
            </a:r>
            <a:r>
              <a:rPr sz="650">
                <a:solidFill>
                  <a:srgbClr val="976800"/>
                </a:solidFill>
                <a:latin typeface="Courier New"/>
                <a:cs typeface="Courier New"/>
              </a:rPr>
              <a:t>content</a:t>
            </a:r>
            <a:r>
              <a:rPr sz="650">
                <a:solidFill>
                  <a:srgbClr val="383A41"/>
                </a:solidFill>
                <a:latin typeface="Courier New"/>
                <a:cs typeface="Courier New"/>
              </a:rPr>
              <a:t>=</a:t>
            </a:r>
            <a:r>
              <a:rPr sz="650">
                <a:solidFill>
                  <a:srgbClr val="4FA04F"/>
                </a:solidFill>
                <a:latin typeface="Courier New"/>
                <a:cs typeface="Courier New"/>
              </a:rPr>
              <a:t>"width=device-width,</a:t>
            </a:r>
            <a:r>
              <a:rPr sz="650" spc="85">
                <a:solidFill>
                  <a:srgbClr val="4FA04F"/>
                </a:solidFill>
                <a:latin typeface="Courier New"/>
                <a:cs typeface="Courier New"/>
              </a:rPr>
              <a:t> </a:t>
            </a:r>
            <a:r>
              <a:rPr sz="650">
                <a:solidFill>
                  <a:srgbClr val="4FA04F"/>
                </a:solidFill>
                <a:latin typeface="Courier New"/>
                <a:cs typeface="Courier New"/>
              </a:rPr>
              <a:t>initial-scale=1.0"</a:t>
            </a:r>
            <a:r>
              <a:rPr sz="650" spc="-105">
                <a:solidFill>
                  <a:srgbClr val="4FA04F"/>
                </a:solidFill>
                <a:latin typeface="Courier New"/>
                <a:cs typeface="Courier New"/>
              </a:rPr>
              <a:t> </a:t>
            </a:r>
            <a:r>
              <a:rPr sz="650" spc="-5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7" name="object 7" descr=""/>
          <p:cNvSpPr txBox="1"/>
          <p:nvPr/>
        </p:nvSpPr>
        <p:spPr bwMode="auto">
          <a:xfrm>
            <a:off x="397426" y="962456"/>
            <a:ext cx="1286510" cy="10160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100965">
              <a:lnSpc>
                <a:spcPts val="770"/>
              </a:lnSpc>
              <a:defRPr/>
            </a:pPr>
            <a:r>
              <a:rPr sz="65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650">
                <a:solidFill>
                  <a:srgbClr val="E45549"/>
                </a:solidFill>
                <a:latin typeface="Courier New"/>
                <a:cs typeface="Courier New"/>
              </a:rPr>
              <a:t>title</a:t>
            </a:r>
            <a:r>
              <a:rPr sz="650">
                <a:solidFill>
                  <a:srgbClr val="383A41"/>
                </a:solidFill>
                <a:latin typeface="Courier New"/>
                <a:cs typeface="Courier New"/>
              </a:rPr>
              <a:t>&gt;Document&lt;/</a:t>
            </a:r>
            <a:r>
              <a:rPr sz="650" spc="-220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650" spc="-10">
                <a:solidFill>
                  <a:srgbClr val="E45549"/>
                </a:solidFill>
                <a:latin typeface="Courier New"/>
                <a:cs typeface="Courier New"/>
              </a:rPr>
              <a:t>title</a:t>
            </a:r>
            <a:r>
              <a:rPr sz="65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8" name="object 8" descr=""/>
          <p:cNvSpPr txBox="1"/>
          <p:nvPr/>
        </p:nvSpPr>
        <p:spPr bwMode="auto">
          <a:xfrm>
            <a:off x="397426" y="1077925"/>
            <a:ext cx="463550" cy="10160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100965">
              <a:lnSpc>
                <a:spcPts val="770"/>
              </a:lnSpc>
              <a:defRPr/>
            </a:pPr>
            <a:r>
              <a:rPr sz="650" spc="-1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650" spc="-10">
                <a:solidFill>
                  <a:srgbClr val="E45549"/>
                </a:solidFill>
                <a:latin typeface="Courier New"/>
                <a:cs typeface="Courier New"/>
              </a:rPr>
              <a:t>style</a:t>
            </a:r>
            <a:r>
              <a:rPr sz="65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9" name="object 9" descr=""/>
          <p:cNvSpPr txBox="1"/>
          <p:nvPr/>
        </p:nvSpPr>
        <p:spPr bwMode="auto">
          <a:xfrm>
            <a:off x="397426" y="1193393"/>
            <a:ext cx="1788795" cy="10160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205740">
              <a:lnSpc>
                <a:spcPts val="770"/>
              </a:lnSpc>
              <a:defRPr/>
            </a:pPr>
            <a:r>
              <a:rPr sz="650" i="1">
                <a:solidFill>
                  <a:srgbClr val="9FA0A6"/>
                </a:solidFill>
                <a:latin typeface="Courier New"/>
                <a:cs typeface="Courier New"/>
              </a:rPr>
              <a:t>/*</a:t>
            </a:r>
            <a:r>
              <a:rPr sz="650" i="1" spc="20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650" i="1">
                <a:solidFill>
                  <a:srgbClr val="9FA0A6"/>
                </a:solidFill>
                <a:latin typeface="Courier New"/>
                <a:cs typeface="Courier New"/>
              </a:rPr>
              <a:t>Вставте</a:t>
            </a:r>
            <a:r>
              <a:rPr sz="650" i="1" spc="25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650" i="1">
                <a:solidFill>
                  <a:srgbClr val="9FA0A6"/>
                </a:solidFill>
                <a:latin typeface="Courier New"/>
                <a:cs typeface="Courier New"/>
              </a:rPr>
              <a:t>сюди</a:t>
            </a:r>
            <a:r>
              <a:rPr sz="650" i="1" spc="20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650" i="1">
                <a:solidFill>
                  <a:srgbClr val="9FA0A6"/>
                </a:solidFill>
                <a:latin typeface="Courier New"/>
                <a:cs typeface="Courier New"/>
              </a:rPr>
              <a:t>critical</a:t>
            </a:r>
            <a:r>
              <a:rPr sz="650" i="1" spc="25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650" i="1">
                <a:solidFill>
                  <a:srgbClr val="9FA0A6"/>
                </a:solidFill>
                <a:latin typeface="Courier New"/>
                <a:cs typeface="Courier New"/>
              </a:rPr>
              <a:t>CSS</a:t>
            </a:r>
            <a:r>
              <a:rPr sz="650" i="1" spc="25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650" i="1" spc="-25">
                <a:solidFill>
                  <a:srgbClr val="9FA0A6"/>
                </a:solidFill>
                <a:latin typeface="Courier New"/>
                <a:cs typeface="Courier New"/>
              </a:rPr>
              <a:t>*/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10" name="object 10" descr=""/>
          <p:cNvSpPr txBox="1"/>
          <p:nvPr/>
        </p:nvSpPr>
        <p:spPr bwMode="auto">
          <a:xfrm>
            <a:off x="397426" y="1308848"/>
            <a:ext cx="463550" cy="10160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205740">
              <a:lnSpc>
                <a:spcPts val="770"/>
              </a:lnSpc>
              <a:defRPr/>
            </a:pPr>
            <a:r>
              <a:rPr sz="650" spc="-10">
                <a:solidFill>
                  <a:srgbClr val="E45549"/>
                </a:solidFill>
                <a:latin typeface="Courier New"/>
                <a:cs typeface="Courier New"/>
              </a:rPr>
              <a:t>body</a:t>
            </a:r>
            <a:r>
              <a:rPr sz="650" spc="-10">
                <a:solidFill>
                  <a:srgbClr val="A525A3"/>
                </a:solidFill>
                <a:latin typeface="Courier New"/>
                <a:cs typeface="Courier New"/>
              </a:rPr>
              <a:t>,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11" name="object 11" descr=""/>
          <p:cNvSpPr txBox="1"/>
          <p:nvPr/>
        </p:nvSpPr>
        <p:spPr bwMode="auto">
          <a:xfrm>
            <a:off x="397426" y="1424304"/>
            <a:ext cx="360680" cy="10160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205740">
              <a:lnSpc>
                <a:spcPts val="770"/>
              </a:lnSpc>
              <a:defRPr/>
            </a:pPr>
            <a:r>
              <a:rPr sz="650" spc="-25">
                <a:solidFill>
                  <a:srgbClr val="E45549"/>
                </a:solidFill>
                <a:latin typeface="Courier New"/>
                <a:cs typeface="Courier New"/>
              </a:rPr>
              <a:t>h1</a:t>
            </a:r>
            <a:r>
              <a:rPr sz="650" spc="-25">
                <a:solidFill>
                  <a:srgbClr val="A525A3"/>
                </a:solidFill>
                <a:latin typeface="Courier New"/>
                <a:cs typeface="Courier New"/>
              </a:rPr>
              <a:t>,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12" name="object 12" descr=""/>
          <p:cNvSpPr txBox="1"/>
          <p:nvPr/>
        </p:nvSpPr>
        <p:spPr bwMode="auto">
          <a:xfrm>
            <a:off x="397426" y="1539773"/>
            <a:ext cx="360680" cy="10160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205740">
              <a:lnSpc>
                <a:spcPts val="770"/>
              </a:lnSpc>
              <a:defRPr/>
            </a:pPr>
            <a:r>
              <a:rPr sz="650">
                <a:solidFill>
                  <a:srgbClr val="E45549"/>
                </a:solidFill>
                <a:latin typeface="Courier New"/>
                <a:cs typeface="Courier New"/>
              </a:rPr>
              <a:t>p</a:t>
            </a:r>
            <a:r>
              <a:rPr sz="650" spc="15">
                <a:solidFill>
                  <a:srgbClr val="E45549"/>
                </a:solidFill>
                <a:latin typeface="Courier New"/>
                <a:cs typeface="Courier New"/>
              </a:rPr>
              <a:t> </a:t>
            </a:r>
            <a:r>
              <a:rPr sz="650" spc="-50">
                <a:solidFill>
                  <a:srgbClr val="383A41"/>
                </a:solidFill>
                <a:latin typeface="Courier New"/>
                <a:cs typeface="Courier New"/>
              </a:rPr>
              <a:t>{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13" name="object 13" descr=""/>
          <p:cNvSpPr txBox="1"/>
          <p:nvPr/>
        </p:nvSpPr>
        <p:spPr bwMode="auto">
          <a:xfrm>
            <a:off x="397426" y="1655241"/>
            <a:ext cx="823594" cy="10160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303530">
              <a:lnSpc>
                <a:spcPts val="770"/>
              </a:lnSpc>
              <a:defRPr/>
            </a:pPr>
            <a:r>
              <a:rPr sz="650">
                <a:solidFill>
                  <a:srgbClr val="383A41"/>
                </a:solidFill>
                <a:latin typeface="Courier New"/>
                <a:cs typeface="Courier New"/>
              </a:rPr>
              <a:t>margin:</a:t>
            </a:r>
            <a:r>
              <a:rPr sz="650" spc="110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650" spc="-35">
                <a:solidFill>
                  <a:srgbClr val="976800"/>
                </a:solidFill>
                <a:latin typeface="Courier New"/>
                <a:cs typeface="Courier New"/>
              </a:rPr>
              <a:t>0</a:t>
            </a:r>
            <a:r>
              <a:rPr sz="650" spc="-35">
                <a:solidFill>
                  <a:srgbClr val="383A41"/>
                </a:solidFill>
                <a:latin typeface="Courier New"/>
                <a:cs typeface="Courier New"/>
              </a:rPr>
              <a:t>;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14" name="object 14" descr=""/>
          <p:cNvSpPr txBox="1"/>
          <p:nvPr/>
        </p:nvSpPr>
        <p:spPr bwMode="auto">
          <a:xfrm>
            <a:off x="397426" y="1770697"/>
            <a:ext cx="875030" cy="10160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303530">
              <a:lnSpc>
                <a:spcPts val="770"/>
              </a:lnSpc>
              <a:defRPr/>
            </a:pPr>
            <a:r>
              <a:rPr sz="650">
                <a:solidFill>
                  <a:srgbClr val="383A41"/>
                </a:solidFill>
                <a:latin typeface="Courier New"/>
                <a:cs typeface="Courier New"/>
              </a:rPr>
              <a:t>padding:</a:t>
            </a:r>
            <a:r>
              <a:rPr sz="650" spc="120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650" spc="-25">
                <a:solidFill>
                  <a:srgbClr val="976800"/>
                </a:solidFill>
                <a:latin typeface="Courier New"/>
                <a:cs typeface="Courier New"/>
              </a:rPr>
              <a:t>0</a:t>
            </a:r>
            <a:r>
              <a:rPr sz="650" spc="-25">
                <a:solidFill>
                  <a:srgbClr val="383A41"/>
                </a:solidFill>
                <a:latin typeface="Courier New"/>
                <a:cs typeface="Courier New"/>
              </a:rPr>
              <a:t>;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15" name="object 15" descr=""/>
          <p:cNvSpPr txBox="1"/>
          <p:nvPr/>
        </p:nvSpPr>
        <p:spPr bwMode="auto">
          <a:xfrm>
            <a:off x="397426" y="1886153"/>
            <a:ext cx="257810" cy="10160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770"/>
              </a:lnSpc>
              <a:defRPr/>
            </a:pPr>
            <a:r>
              <a:rPr sz="650" spc="-50">
                <a:solidFill>
                  <a:srgbClr val="383A41"/>
                </a:solidFill>
                <a:latin typeface="Courier New"/>
                <a:cs typeface="Courier New"/>
              </a:rPr>
              <a:t>}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16" name="object 16" descr=""/>
          <p:cNvSpPr txBox="1"/>
          <p:nvPr/>
        </p:nvSpPr>
        <p:spPr bwMode="auto">
          <a:xfrm>
            <a:off x="397426" y="2117089"/>
            <a:ext cx="3510279" cy="10160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205740">
              <a:lnSpc>
                <a:spcPts val="770"/>
              </a:lnSpc>
              <a:defRPr/>
            </a:pPr>
            <a:r>
              <a:rPr sz="650" i="1">
                <a:solidFill>
                  <a:srgbClr val="9FA0A6"/>
                </a:solidFill>
                <a:latin typeface="Courier New"/>
                <a:cs typeface="Courier New"/>
              </a:rPr>
              <a:t>/*</a:t>
            </a:r>
            <a:r>
              <a:rPr sz="650" i="1" spc="20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650" i="1">
                <a:solidFill>
                  <a:srgbClr val="9FA0A6"/>
                </a:solidFill>
                <a:latin typeface="Courier New"/>
                <a:cs typeface="Courier New"/>
              </a:rPr>
              <a:t>Базові</a:t>
            </a:r>
            <a:r>
              <a:rPr sz="650" i="1" spc="25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650" i="1">
                <a:solidFill>
                  <a:srgbClr val="9FA0A6"/>
                </a:solidFill>
                <a:latin typeface="Courier New"/>
                <a:cs typeface="Courier New"/>
              </a:rPr>
              <a:t>стилі</a:t>
            </a:r>
            <a:r>
              <a:rPr sz="650" i="1" spc="25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650" i="1">
                <a:solidFill>
                  <a:srgbClr val="9FA0A6"/>
                </a:solidFill>
                <a:latin typeface="Courier New"/>
                <a:cs typeface="Courier New"/>
              </a:rPr>
              <a:t>для</a:t>
            </a:r>
            <a:r>
              <a:rPr sz="650" i="1" spc="25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650" i="1">
                <a:solidFill>
                  <a:srgbClr val="9FA0A6"/>
                </a:solidFill>
                <a:latin typeface="Courier New"/>
                <a:cs typeface="Courier New"/>
              </a:rPr>
              <a:t>верхньої</a:t>
            </a:r>
            <a:r>
              <a:rPr sz="650" i="1" spc="25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650" i="1">
                <a:solidFill>
                  <a:srgbClr val="9FA0A6"/>
                </a:solidFill>
                <a:latin typeface="Courier New"/>
                <a:cs typeface="Courier New"/>
              </a:rPr>
              <a:t>частини</a:t>
            </a:r>
            <a:r>
              <a:rPr sz="650" i="1" spc="25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650" i="1">
                <a:solidFill>
                  <a:srgbClr val="9FA0A6"/>
                </a:solidFill>
                <a:latin typeface="Courier New"/>
                <a:cs typeface="Courier New"/>
              </a:rPr>
              <a:t>сторінки</a:t>
            </a:r>
            <a:r>
              <a:rPr sz="650" i="1" spc="25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650" i="1">
                <a:solidFill>
                  <a:srgbClr val="9FA0A6"/>
                </a:solidFill>
                <a:latin typeface="Courier New"/>
                <a:cs typeface="Courier New"/>
              </a:rPr>
              <a:t>(above</a:t>
            </a:r>
            <a:r>
              <a:rPr sz="650" i="1" spc="25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650" i="1">
                <a:solidFill>
                  <a:srgbClr val="9FA0A6"/>
                </a:solidFill>
                <a:latin typeface="Courier New"/>
                <a:cs typeface="Courier New"/>
              </a:rPr>
              <a:t>the</a:t>
            </a:r>
            <a:r>
              <a:rPr sz="650" i="1" spc="25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650" i="1">
                <a:solidFill>
                  <a:srgbClr val="9FA0A6"/>
                </a:solidFill>
                <a:latin typeface="Courier New"/>
                <a:cs typeface="Courier New"/>
              </a:rPr>
              <a:t>fold)</a:t>
            </a:r>
            <a:r>
              <a:rPr sz="650" i="1" spc="25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650" i="1" spc="-35">
                <a:solidFill>
                  <a:srgbClr val="9FA0A6"/>
                </a:solidFill>
                <a:latin typeface="Courier New"/>
                <a:cs typeface="Courier New"/>
              </a:rPr>
              <a:t>*/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17" name="object 17" descr=""/>
          <p:cNvSpPr txBox="1"/>
          <p:nvPr/>
        </p:nvSpPr>
        <p:spPr bwMode="auto">
          <a:xfrm>
            <a:off x="397426" y="2232545"/>
            <a:ext cx="617855" cy="10160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205740">
              <a:lnSpc>
                <a:spcPts val="770"/>
              </a:lnSpc>
              <a:defRPr/>
            </a:pPr>
            <a:r>
              <a:rPr sz="650">
                <a:solidFill>
                  <a:srgbClr val="E45549"/>
                </a:solidFill>
                <a:latin typeface="Courier New"/>
                <a:cs typeface="Courier New"/>
              </a:rPr>
              <a:t>header</a:t>
            </a:r>
            <a:r>
              <a:rPr sz="650" spc="65">
                <a:solidFill>
                  <a:srgbClr val="E45549"/>
                </a:solidFill>
                <a:latin typeface="Courier New"/>
                <a:cs typeface="Courier New"/>
              </a:rPr>
              <a:t> </a:t>
            </a:r>
            <a:r>
              <a:rPr sz="650" spc="-50">
                <a:solidFill>
                  <a:srgbClr val="383A41"/>
                </a:solidFill>
                <a:latin typeface="Courier New"/>
                <a:cs typeface="Courier New"/>
              </a:rPr>
              <a:t>{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18" name="object 18" descr=""/>
          <p:cNvSpPr txBox="1"/>
          <p:nvPr/>
        </p:nvSpPr>
        <p:spPr bwMode="auto">
          <a:xfrm>
            <a:off x="397426" y="2348001"/>
            <a:ext cx="1492250" cy="10160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303530">
              <a:lnSpc>
                <a:spcPts val="770"/>
              </a:lnSpc>
              <a:defRPr/>
            </a:pPr>
            <a:r>
              <a:rPr sz="650">
                <a:solidFill>
                  <a:srgbClr val="383A41"/>
                </a:solidFill>
                <a:latin typeface="Courier New"/>
                <a:cs typeface="Courier New"/>
              </a:rPr>
              <a:t>background-color:</a:t>
            </a:r>
            <a:r>
              <a:rPr sz="650" spc="200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650" spc="-20">
                <a:solidFill>
                  <a:srgbClr val="976800"/>
                </a:solidFill>
                <a:latin typeface="Courier New"/>
                <a:cs typeface="Courier New"/>
              </a:rPr>
              <a:t>#</a:t>
            </a:r>
            <a:r>
              <a:rPr sz="650" spc="-20">
                <a:solidFill>
                  <a:srgbClr val="0083BB"/>
                </a:solidFill>
                <a:latin typeface="Courier New"/>
                <a:cs typeface="Courier New"/>
              </a:rPr>
              <a:t>333</a:t>
            </a:r>
            <a:r>
              <a:rPr sz="650" spc="-20">
                <a:solidFill>
                  <a:srgbClr val="383A41"/>
                </a:solidFill>
                <a:latin typeface="Courier New"/>
                <a:cs typeface="Courier New"/>
              </a:rPr>
              <a:t>;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19" name="object 19" descr=""/>
          <p:cNvSpPr txBox="1"/>
          <p:nvPr/>
        </p:nvSpPr>
        <p:spPr bwMode="auto">
          <a:xfrm>
            <a:off x="397426" y="2463469"/>
            <a:ext cx="977900" cy="10160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303530">
              <a:lnSpc>
                <a:spcPts val="770"/>
              </a:lnSpc>
              <a:defRPr/>
            </a:pPr>
            <a:r>
              <a:rPr sz="650">
                <a:solidFill>
                  <a:srgbClr val="383A41"/>
                </a:solidFill>
                <a:latin typeface="Courier New"/>
                <a:cs typeface="Courier New"/>
              </a:rPr>
              <a:t>color:</a:t>
            </a:r>
            <a:r>
              <a:rPr sz="650" spc="105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650" spc="-10">
                <a:solidFill>
                  <a:srgbClr val="976800"/>
                </a:solidFill>
                <a:latin typeface="Courier New"/>
                <a:cs typeface="Courier New"/>
              </a:rPr>
              <a:t>white</a:t>
            </a:r>
            <a:r>
              <a:rPr sz="650" spc="-10">
                <a:solidFill>
                  <a:srgbClr val="383A41"/>
                </a:solidFill>
                <a:latin typeface="Courier New"/>
                <a:cs typeface="Courier New"/>
              </a:rPr>
              <a:t>;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20" name="object 20" descr=""/>
          <p:cNvSpPr txBox="1"/>
          <p:nvPr/>
        </p:nvSpPr>
        <p:spPr bwMode="auto">
          <a:xfrm>
            <a:off x="397426" y="2578938"/>
            <a:ext cx="1029335" cy="10160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303530">
              <a:lnSpc>
                <a:spcPts val="770"/>
              </a:lnSpc>
              <a:defRPr/>
            </a:pPr>
            <a:r>
              <a:rPr sz="650">
                <a:solidFill>
                  <a:srgbClr val="383A41"/>
                </a:solidFill>
                <a:latin typeface="Courier New"/>
                <a:cs typeface="Courier New"/>
              </a:rPr>
              <a:t>padding:</a:t>
            </a:r>
            <a:r>
              <a:rPr sz="650" spc="120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650" spc="-10">
                <a:solidFill>
                  <a:srgbClr val="976800"/>
                </a:solidFill>
                <a:latin typeface="Courier New"/>
                <a:cs typeface="Courier New"/>
              </a:rPr>
              <a:t>20px</a:t>
            </a:r>
            <a:r>
              <a:rPr sz="650" spc="-10">
                <a:solidFill>
                  <a:srgbClr val="383A41"/>
                </a:solidFill>
                <a:latin typeface="Courier New"/>
                <a:cs typeface="Courier New"/>
              </a:rPr>
              <a:t>;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21" name="object 21" descr=""/>
          <p:cNvSpPr txBox="1"/>
          <p:nvPr/>
        </p:nvSpPr>
        <p:spPr bwMode="auto">
          <a:xfrm>
            <a:off x="397426" y="2694393"/>
            <a:ext cx="1286510" cy="10160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303530">
              <a:lnSpc>
                <a:spcPts val="770"/>
              </a:lnSpc>
              <a:defRPr/>
            </a:pPr>
            <a:r>
              <a:rPr sz="650">
                <a:solidFill>
                  <a:srgbClr val="383A41"/>
                </a:solidFill>
                <a:latin typeface="Courier New"/>
                <a:cs typeface="Courier New"/>
              </a:rPr>
              <a:t>text-align:</a:t>
            </a:r>
            <a:r>
              <a:rPr sz="650" spc="40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650" spc="-10">
                <a:solidFill>
                  <a:srgbClr val="383A41"/>
                </a:solidFill>
                <a:latin typeface="Courier New"/>
                <a:cs typeface="Courier New"/>
              </a:rPr>
              <a:t>center;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22" name="object 22" descr=""/>
          <p:cNvSpPr txBox="1"/>
          <p:nvPr/>
        </p:nvSpPr>
        <p:spPr bwMode="auto">
          <a:xfrm>
            <a:off x="397426" y="2809849"/>
            <a:ext cx="257810" cy="10160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770"/>
              </a:lnSpc>
              <a:defRPr/>
            </a:pPr>
            <a:r>
              <a:rPr sz="650" spc="-50">
                <a:solidFill>
                  <a:srgbClr val="383A41"/>
                </a:solidFill>
                <a:latin typeface="Courier New"/>
                <a:cs typeface="Courier New"/>
              </a:rPr>
              <a:t>}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23" name="object 23" descr=""/>
          <p:cNvSpPr txBox="1"/>
          <p:nvPr/>
        </p:nvSpPr>
        <p:spPr bwMode="auto">
          <a:xfrm>
            <a:off x="397426" y="3040786"/>
            <a:ext cx="1484630" cy="10160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205740">
              <a:lnSpc>
                <a:spcPts val="770"/>
              </a:lnSpc>
              <a:defRPr/>
            </a:pPr>
            <a:r>
              <a:rPr sz="650" i="1">
                <a:solidFill>
                  <a:srgbClr val="9FA0A6"/>
                </a:solidFill>
                <a:latin typeface="Courier New"/>
                <a:cs typeface="Courier New"/>
              </a:rPr>
              <a:t>/*</a:t>
            </a:r>
            <a:r>
              <a:rPr sz="650" i="1" spc="20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650" i="1">
                <a:solidFill>
                  <a:srgbClr val="9FA0A6"/>
                </a:solidFill>
                <a:latin typeface="Courier New"/>
                <a:cs typeface="Courier New"/>
              </a:rPr>
              <a:t>Інші</a:t>
            </a:r>
            <a:r>
              <a:rPr sz="650" i="1" spc="25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650" i="1">
                <a:solidFill>
                  <a:srgbClr val="9FA0A6"/>
                </a:solidFill>
                <a:latin typeface="Courier New"/>
                <a:cs typeface="Courier New"/>
              </a:rPr>
              <a:t>критичні</a:t>
            </a:r>
            <a:r>
              <a:rPr sz="650" i="1" spc="20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650" i="1">
                <a:solidFill>
                  <a:srgbClr val="9FA0A6"/>
                </a:solidFill>
                <a:latin typeface="Courier New"/>
                <a:cs typeface="Courier New"/>
              </a:rPr>
              <a:t>стилі</a:t>
            </a:r>
            <a:r>
              <a:rPr sz="650" i="1" spc="25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650" i="1" spc="-25">
                <a:solidFill>
                  <a:srgbClr val="9FA0A6"/>
                </a:solidFill>
                <a:latin typeface="Courier New"/>
                <a:cs typeface="Courier New"/>
              </a:rPr>
              <a:t>*/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24" name="object 24" descr=""/>
          <p:cNvSpPr txBox="1"/>
          <p:nvPr/>
        </p:nvSpPr>
        <p:spPr bwMode="auto">
          <a:xfrm>
            <a:off x="397426" y="3156242"/>
            <a:ext cx="514984" cy="10160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100965">
              <a:lnSpc>
                <a:spcPts val="770"/>
              </a:lnSpc>
              <a:defRPr/>
            </a:pPr>
            <a:r>
              <a:rPr sz="650" spc="-10">
                <a:solidFill>
                  <a:srgbClr val="383A41"/>
                </a:solidFill>
                <a:latin typeface="Courier New"/>
                <a:cs typeface="Courier New"/>
              </a:rPr>
              <a:t>&lt;/</a:t>
            </a:r>
            <a:r>
              <a:rPr sz="650" spc="-10">
                <a:solidFill>
                  <a:srgbClr val="E45549"/>
                </a:solidFill>
                <a:latin typeface="Courier New"/>
                <a:cs typeface="Courier New"/>
              </a:rPr>
              <a:t>style</a:t>
            </a:r>
            <a:r>
              <a:rPr sz="65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25" name="object 25" descr=""/>
          <p:cNvSpPr txBox="1"/>
          <p:nvPr/>
        </p:nvSpPr>
        <p:spPr bwMode="auto">
          <a:xfrm>
            <a:off x="397426" y="3271697"/>
            <a:ext cx="360680" cy="10160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70"/>
              </a:lnSpc>
              <a:defRPr/>
            </a:pPr>
            <a:r>
              <a:rPr sz="650" spc="-10">
                <a:solidFill>
                  <a:srgbClr val="383A41"/>
                </a:solidFill>
                <a:latin typeface="Courier New"/>
                <a:cs typeface="Courier New"/>
              </a:rPr>
              <a:t>&lt;/</a:t>
            </a:r>
            <a:r>
              <a:rPr sz="650" spc="-10">
                <a:solidFill>
                  <a:srgbClr val="E45549"/>
                </a:solidFill>
                <a:latin typeface="Courier New"/>
                <a:cs typeface="Courier New"/>
              </a:rPr>
              <a:t>head</a:t>
            </a:r>
            <a:r>
              <a:rPr sz="65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26" name="object 26" descr=""/>
          <p:cNvSpPr txBox="1"/>
          <p:nvPr/>
        </p:nvSpPr>
        <p:spPr bwMode="auto">
          <a:xfrm>
            <a:off x="397426" y="3502634"/>
            <a:ext cx="309245" cy="10160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70"/>
              </a:lnSpc>
              <a:defRPr/>
            </a:pPr>
            <a:r>
              <a:rPr sz="650" spc="-1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650" spc="-10">
                <a:solidFill>
                  <a:srgbClr val="E45549"/>
                </a:solidFill>
                <a:latin typeface="Courier New"/>
                <a:cs typeface="Courier New"/>
              </a:rPr>
              <a:t>body</a:t>
            </a:r>
            <a:r>
              <a:rPr sz="65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27" name="object 27" descr=""/>
          <p:cNvSpPr txBox="1"/>
          <p:nvPr/>
        </p:nvSpPr>
        <p:spPr bwMode="auto">
          <a:xfrm>
            <a:off x="397426" y="3618090"/>
            <a:ext cx="514984" cy="10160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100965">
              <a:lnSpc>
                <a:spcPts val="770"/>
              </a:lnSpc>
              <a:defRPr/>
            </a:pPr>
            <a:r>
              <a:rPr sz="650" spc="-1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650" spc="-10">
                <a:solidFill>
                  <a:srgbClr val="E45549"/>
                </a:solidFill>
                <a:latin typeface="Courier New"/>
                <a:cs typeface="Courier New"/>
              </a:rPr>
              <a:t>header</a:t>
            </a:r>
            <a:r>
              <a:rPr sz="65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28" name="object 28" descr=""/>
          <p:cNvSpPr txBox="1"/>
          <p:nvPr/>
        </p:nvSpPr>
        <p:spPr bwMode="auto">
          <a:xfrm>
            <a:off x="397426" y="3733546"/>
            <a:ext cx="1749425" cy="10160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202565">
              <a:lnSpc>
                <a:spcPts val="770"/>
              </a:lnSpc>
              <a:defRPr/>
            </a:pPr>
            <a:r>
              <a:rPr sz="65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650">
                <a:solidFill>
                  <a:srgbClr val="E45549"/>
                </a:solidFill>
                <a:latin typeface="Courier New"/>
                <a:cs typeface="Courier New"/>
              </a:rPr>
              <a:t>h1</a:t>
            </a:r>
            <a:r>
              <a:rPr sz="650">
                <a:solidFill>
                  <a:srgbClr val="383A41"/>
                </a:solidFill>
                <a:latin typeface="Courier New"/>
                <a:cs typeface="Courier New"/>
              </a:rPr>
              <a:t>&gt;Welcome</a:t>
            </a:r>
            <a:r>
              <a:rPr sz="650" spc="45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650">
                <a:solidFill>
                  <a:srgbClr val="383A41"/>
                </a:solidFill>
                <a:latin typeface="Courier New"/>
                <a:cs typeface="Courier New"/>
              </a:rPr>
              <a:t>to</a:t>
            </a:r>
            <a:r>
              <a:rPr sz="650" spc="45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650">
                <a:solidFill>
                  <a:srgbClr val="383A41"/>
                </a:solidFill>
                <a:latin typeface="Courier New"/>
                <a:cs typeface="Courier New"/>
              </a:rPr>
              <a:t>My</a:t>
            </a:r>
            <a:r>
              <a:rPr sz="650" spc="45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650">
                <a:solidFill>
                  <a:srgbClr val="383A41"/>
                </a:solidFill>
                <a:latin typeface="Courier New"/>
                <a:cs typeface="Courier New"/>
              </a:rPr>
              <a:t>Website&lt;/</a:t>
            </a:r>
            <a:r>
              <a:rPr sz="650" spc="-229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650" spc="-25">
                <a:solidFill>
                  <a:srgbClr val="E45549"/>
                </a:solidFill>
                <a:latin typeface="Courier New"/>
                <a:cs typeface="Courier New"/>
              </a:rPr>
              <a:t>h1</a:t>
            </a:r>
            <a:r>
              <a:rPr sz="650" spc="-25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29" name="object 29" descr=""/>
          <p:cNvSpPr txBox="1"/>
          <p:nvPr/>
        </p:nvSpPr>
        <p:spPr bwMode="auto">
          <a:xfrm>
            <a:off x="397426" y="3849014"/>
            <a:ext cx="2109470" cy="10160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202565">
              <a:lnSpc>
                <a:spcPts val="770"/>
              </a:lnSpc>
              <a:defRPr/>
            </a:pPr>
            <a:r>
              <a:rPr sz="65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650">
                <a:solidFill>
                  <a:srgbClr val="E45549"/>
                </a:solidFill>
                <a:latin typeface="Courier New"/>
                <a:cs typeface="Courier New"/>
              </a:rPr>
              <a:t>p</a:t>
            </a:r>
            <a:r>
              <a:rPr sz="650">
                <a:solidFill>
                  <a:srgbClr val="383A41"/>
                </a:solidFill>
                <a:latin typeface="Courier New"/>
                <a:cs typeface="Courier New"/>
              </a:rPr>
              <a:t>&gt;This</a:t>
            </a:r>
            <a:r>
              <a:rPr sz="650" spc="30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650">
                <a:solidFill>
                  <a:srgbClr val="383A41"/>
                </a:solidFill>
                <a:latin typeface="Courier New"/>
                <a:cs typeface="Courier New"/>
              </a:rPr>
              <a:t>is</a:t>
            </a:r>
            <a:r>
              <a:rPr sz="650" spc="35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650">
                <a:solidFill>
                  <a:srgbClr val="383A41"/>
                </a:solidFill>
                <a:latin typeface="Courier New"/>
                <a:cs typeface="Courier New"/>
              </a:rPr>
              <a:t>above</a:t>
            </a:r>
            <a:r>
              <a:rPr sz="650" spc="35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650">
                <a:solidFill>
                  <a:srgbClr val="383A41"/>
                </a:solidFill>
                <a:latin typeface="Courier New"/>
                <a:cs typeface="Courier New"/>
              </a:rPr>
              <a:t>the</a:t>
            </a:r>
            <a:r>
              <a:rPr sz="650" spc="30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650">
                <a:solidFill>
                  <a:srgbClr val="383A41"/>
                </a:solidFill>
                <a:latin typeface="Courier New"/>
                <a:cs typeface="Courier New"/>
              </a:rPr>
              <a:t>fold</a:t>
            </a:r>
            <a:r>
              <a:rPr sz="650" spc="35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650">
                <a:solidFill>
                  <a:srgbClr val="383A41"/>
                </a:solidFill>
                <a:latin typeface="Courier New"/>
                <a:cs typeface="Courier New"/>
              </a:rPr>
              <a:t>content&lt;/</a:t>
            </a:r>
            <a:r>
              <a:rPr sz="650" spc="-175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650" spc="-25">
                <a:solidFill>
                  <a:srgbClr val="E45549"/>
                </a:solidFill>
                <a:latin typeface="Courier New"/>
                <a:cs typeface="Courier New"/>
              </a:rPr>
              <a:t>p</a:t>
            </a:r>
            <a:r>
              <a:rPr sz="650" spc="-25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30" name="object 30" descr=""/>
          <p:cNvSpPr txBox="1"/>
          <p:nvPr/>
        </p:nvSpPr>
        <p:spPr bwMode="auto">
          <a:xfrm>
            <a:off x="397426" y="3964478"/>
            <a:ext cx="566420" cy="10160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100965">
              <a:lnSpc>
                <a:spcPts val="770"/>
              </a:lnSpc>
              <a:defRPr/>
            </a:pPr>
            <a:r>
              <a:rPr sz="650" spc="-10">
                <a:solidFill>
                  <a:srgbClr val="383A41"/>
                </a:solidFill>
                <a:latin typeface="Courier New"/>
                <a:cs typeface="Courier New"/>
              </a:rPr>
              <a:t>&lt;/</a:t>
            </a:r>
            <a:r>
              <a:rPr sz="650" spc="-10">
                <a:solidFill>
                  <a:srgbClr val="E45549"/>
                </a:solidFill>
                <a:latin typeface="Courier New"/>
                <a:cs typeface="Courier New"/>
              </a:rPr>
              <a:t>header</a:t>
            </a:r>
            <a:r>
              <a:rPr sz="65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31" name="object 31" descr=""/>
          <p:cNvSpPr txBox="1"/>
          <p:nvPr/>
        </p:nvSpPr>
        <p:spPr bwMode="auto">
          <a:xfrm>
            <a:off x="397426" y="4079939"/>
            <a:ext cx="1280795" cy="10160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ts val="770"/>
              </a:lnSpc>
              <a:defRPr/>
            </a:pPr>
            <a:r>
              <a:rPr sz="650" i="1">
                <a:solidFill>
                  <a:srgbClr val="9FA0A6"/>
                </a:solidFill>
                <a:latin typeface="Courier New"/>
                <a:cs typeface="Courier New"/>
              </a:rPr>
              <a:t>&lt;!--</a:t>
            </a:r>
            <a:r>
              <a:rPr sz="650" i="1" spc="25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650" i="1">
                <a:solidFill>
                  <a:srgbClr val="9FA0A6"/>
                </a:solidFill>
                <a:latin typeface="Courier New"/>
                <a:cs typeface="Courier New"/>
              </a:rPr>
              <a:t>Вміст</a:t>
            </a:r>
            <a:r>
              <a:rPr sz="650" i="1" spc="25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650" i="1">
                <a:solidFill>
                  <a:srgbClr val="9FA0A6"/>
                </a:solidFill>
                <a:latin typeface="Courier New"/>
                <a:cs typeface="Courier New"/>
              </a:rPr>
              <a:t>сторінки</a:t>
            </a:r>
            <a:r>
              <a:rPr sz="650" i="1" spc="30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650" i="1">
                <a:solidFill>
                  <a:srgbClr val="9FA0A6"/>
                </a:solidFill>
                <a:latin typeface="Courier New"/>
                <a:cs typeface="Courier New"/>
              </a:rPr>
              <a:t>--</a:t>
            </a:r>
            <a:r>
              <a:rPr sz="650" i="1" spc="-50">
                <a:solidFill>
                  <a:srgbClr val="9FA0A6"/>
                </a:solidFill>
                <a:latin typeface="Courier New"/>
                <a:cs typeface="Courier New"/>
              </a:rPr>
              <a:t>&gt;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32" name="object 32" descr=""/>
          <p:cNvSpPr txBox="1"/>
          <p:nvPr/>
        </p:nvSpPr>
        <p:spPr bwMode="auto">
          <a:xfrm>
            <a:off x="397426" y="4195400"/>
            <a:ext cx="514984" cy="10160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100965">
              <a:lnSpc>
                <a:spcPts val="770"/>
              </a:lnSpc>
              <a:defRPr/>
            </a:pPr>
            <a:r>
              <a:rPr sz="650" spc="-1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650" spc="-10">
                <a:solidFill>
                  <a:srgbClr val="E45549"/>
                </a:solidFill>
                <a:latin typeface="Courier New"/>
                <a:cs typeface="Courier New"/>
              </a:rPr>
              <a:t>script</a:t>
            </a:r>
            <a:r>
              <a:rPr sz="65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33" name="object 33" descr=""/>
          <p:cNvSpPr txBox="1"/>
          <p:nvPr/>
        </p:nvSpPr>
        <p:spPr bwMode="auto">
          <a:xfrm>
            <a:off x="397426" y="4310861"/>
            <a:ext cx="1231264" cy="10160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205740">
              <a:lnSpc>
                <a:spcPts val="770"/>
              </a:lnSpc>
              <a:defRPr/>
            </a:pPr>
            <a:r>
              <a:rPr sz="650" i="1">
                <a:solidFill>
                  <a:srgbClr val="9FA0A6"/>
                </a:solidFill>
                <a:latin typeface="Courier New"/>
                <a:cs typeface="Courier New"/>
              </a:rPr>
              <a:t>/*</a:t>
            </a:r>
            <a:r>
              <a:rPr sz="650" i="1" spc="20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650" i="1">
                <a:solidFill>
                  <a:srgbClr val="9FA0A6"/>
                </a:solidFill>
                <a:latin typeface="Courier New"/>
                <a:cs typeface="Courier New"/>
              </a:rPr>
              <a:t>Ваш</a:t>
            </a:r>
            <a:r>
              <a:rPr sz="650" i="1" spc="25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650" i="1">
                <a:solidFill>
                  <a:srgbClr val="9FA0A6"/>
                </a:solidFill>
                <a:latin typeface="Courier New"/>
                <a:cs typeface="Courier New"/>
              </a:rPr>
              <a:t>JavaScript</a:t>
            </a:r>
            <a:r>
              <a:rPr sz="650" i="1" spc="25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650" i="1" spc="-25">
                <a:solidFill>
                  <a:srgbClr val="9FA0A6"/>
                </a:solidFill>
                <a:latin typeface="Courier New"/>
                <a:cs typeface="Courier New"/>
              </a:rPr>
              <a:t>*/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34" name="object 34" descr=""/>
          <p:cNvSpPr txBox="1"/>
          <p:nvPr/>
        </p:nvSpPr>
        <p:spPr bwMode="auto">
          <a:xfrm>
            <a:off x="397426" y="4426327"/>
            <a:ext cx="566420" cy="10160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100965">
              <a:lnSpc>
                <a:spcPts val="770"/>
              </a:lnSpc>
              <a:defRPr/>
            </a:pPr>
            <a:r>
              <a:rPr sz="650" spc="-10">
                <a:solidFill>
                  <a:srgbClr val="383A41"/>
                </a:solidFill>
                <a:latin typeface="Courier New"/>
                <a:cs typeface="Courier New"/>
              </a:rPr>
              <a:t>&lt;/</a:t>
            </a:r>
            <a:r>
              <a:rPr sz="650" spc="-10">
                <a:solidFill>
                  <a:srgbClr val="E45549"/>
                </a:solidFill>
                <a:latin typeface="Courier New"/>
                <a:cs typeface="Courier New"/>
              </a:rPr>
              <a:t>script</a:t>
            </a:r>
            <a:r>
              <a:rPr sz="65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35" name="object 35" descr=""/>
          <p:cNvSpPr txBox="1"/>
          <p:nvPr/>
        </p:nvSpPr>
        <p:spPr bwMode="auto">
          <a:xfrm>
            <a:off x="397426" y="4541787"/>
            <a:ext cx="360680" cy="10160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70"/>
              </a:lnSpc>
              <a:defRPr/>
            </a:pPr>
            <a:r>
              <a:rPr sz="650" spc="-10">
                <a:solidFill>
                  <a:srgbClr val="383A41"/>
                </a:solidFill>
                <a:latin typeface="Courier New"/>
                <a:cs typeface="Courier New"/>
              </a:rPr>
              <a:t>&lt;/</a:t>
            </a:r>
            <a:r>
              <a:rPr sz="650" spc="-10">
                <a:solidFill>
                  <a:srgbClr val="E45549"/>
                </a:solidFill>
                <a:latin typeface="Courier New"/>
                <a:cs typeface="Courier New"/>
              </a:rPr>
              <a:t>body</a:t>
            </a:r>
            <a:r>
              <a:rPr sz="65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36" name="object 36" descr=""/>
          <p:cNvSpPr txBox="1"/>
          <p:nvPr/>
        </p:nvSpPr>
        <p:spPr bwMode="auto">
          <a:xfrm>
            <a:off x="397426" y="4772709"/>
            <a:ext cx="360680" cy="10160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70"/>
              </a:lnSpc>
              <a:defRPr/>
            </a:pPr>
            <a:r>
              <a:rPr sz="650" spc="-10">
                <a:solidFill>
                  <a:srgbClr val="383A41"/>
                </a:solidFill>
                <a:latin typeface="Courier New"/>
                <a:cs typeface="Courier New"/>
              </a:rPr>
              <a:t>&lt;/</a:t>
            </a:r>
            <a:r>
              <a:rPr sz="650" spc="-10">
                <a:solidFill>
                  <a:srgbClr val="E45549"/>
                </a:solidFill>
                <a:latin typeface="Courier New"/>
                <a:cs typeface="Courier New"/>
              </a:rPr>
              <a:t>html</a:t>
            </a:r>
            <a:r>
              <a:rPr sz="65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650">
              <a:latin typeface="Courier New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defRPr/>
            </a:pPr>
            <a:r>
              <a:rPr/>
              <a:t>Progressive</a:t>
            </a:r>
            <a:r>
              <a:rPr spc="-35"/>
              <a:t> </a:t>
            </a:r>
            <a:r>
              <a:rPr spc="-25"/>
              <a:t>CSS</a:t>
            </a:r>
            <a:endParaRPr/>
          </a:p>
        </p:txBody>
      </p:sp>
      <p:sp>
        <p:nvSpPr>
          <p:cNvPr id="3" name="object 3" descr=""/>
          <p:cNvSpPr txBox="1"/>
          <p:nvPr/>
        </p:nvSpPr>
        <p:spPr bwMode="auto">
          <a:xfrm>
            <a:off x="73025" y="1212925"/>
            <a:ext cx="8998945" cy="384592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323850" marR="404494">
              <a:lnSpc>
                <a:spcPts val="1280"/>
              </a:lnSpc>
              <a:spcBef>
                <a:spcPts val="200"/>
              </a:spcBef>
              <a:defRPr/>
            </a:pPr>
            <a:r>
              <a:rPr sz="1100" b="1">
                <a:solidFill>
                  <a:srgbClr val="595959"/>
                </a:solidFill>
                <a:latin typeface="Arial"/>
                <a:cs typeface="Arial"/>
              </a:rPr>
              <a:t>Прогресивний</a:t>
            </a:r>
            <a:r>
              <a:rPr sz="1100" b="1" spc="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 b="1">
                <a:solidFill>
                  <a:srgbClr val="595959"/>
                </a:solidFill>
                <a:latin typeface="Arial"/>
                <a:cs typeface="Arial"/>
              </a:rPr>
              <a:t>CSS</a:t>
            </a:r>
            <a:r>
              <a:rPr sz="1100" b="1" spc="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100" spc="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це</a:t>
            </a:r>
            <a:r>
              <a:rPr sz="1100" spc="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стратегія</a:t>
            </a:r>
            <a:r>
              <a:rPr sz="1100" spc="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веб-дизайну,</a:t>
            </a:r>
            <a:r>
              <a:rPr sz="1100" spc="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яка</a:t>
            </a:r>
            <a:r>
              <a:rPr sz="1100" spc="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спочатку</a:t>
            </a:r>
            <a:r>
              <a:rPr sz="1100" spc="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надає</a:t>
            </a:r>
            <a:r>
              <a:rPr sz="1100" spc="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всім</a:t>
            </a:r>
            <a:r>
              <a:rPr sz="1100" spc="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доступ</a:t>
            </a:r>
            <a:r>
              <a:rPr sz="1100" spc="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до</a:t>
            </a:r>
            <a:r>
              <a:rPr sz="1100" spc="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базового</a:t>
            </a:r>
            <a:r>
              <a:rPr sz="1100" spc="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вмісту</a:t>
            </a:r>
            <a:r>
              <a:rPr sz="1100" spc="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та</a:t>
            </a:r>
            <a:r>
              <a:rPr sz="1100" spc="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функціональності</a:t>
            </a:r>
            <a:r>
              <a:rPr sz="1100" spc="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 spc="-20">
                <a:solidFill>
                  <a:srgbClr val="595959"/>
                </a:solidFill>
                <a:latin typeface="Arial"/>
                <a:cs typeface="Arial"/>
              </a:rPr>
              <a:t>веб-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сторінки,</a:t>
            </a:r>
            <a:r>
              <a:rPr sz="1100" spc="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а</a:t>
            </a:r>
            <a:r>
              <a:rPr sz="1100" spc="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потім</a:t>
            </a:r>
            <a:r>
              <a:rPr sz="1100" spc="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користувачам</a:t>
            </a:r>
            <a:r>
              <a:rPr sz="1100" spc="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з</a:t>
            </a:r>
            <a:r>
              <a:rPr sz="1100" spc="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додатковими</a:t>
            </a:r>
            <a:r>
              <a:rPr sz="1100" spc="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можливостями</a:t>
            </a:r>
            <a:r>
              <a:rPr sz="1100" spc="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браузера</a:t>
            </a:r>
            <a:r>
              <a:rPr sz="1100" spc="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або</a:t>
            </a:r>
            <a:r>
              <a:rPr sz="1100" spc="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швидкішим</a:t>
            </a:r>
            <a:r>
              <a:rPr sz="1100" spc="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Інтернетом</a:t>
            </a:r>
            <a:r>
              <a:rPr sz="1100" spc="2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надається</a:t>
            </a:r>
            <a:r>
              <a:rPr sz="1100" spc="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 spc="-10">
                <a:solidFill>
                  <a:srgbClr val="595959"/>
                </a:solidFill>
                <a:latin typeface="Arial"/>
                <a:cs typeface="Arial"/>
              </a:rPr>
              <a:t>покращена версія.</a:t>
            </a:r>
            <a:endParaRPr sz="1100">
              <a:latin typeface="Arial"/>
              <a:cs typeface="Arial"/>
            </a:endParaRPr>
          </a:p>
          <a:p>
            <a:pPr marL="323850" marR="467359">
              <a:lnSpc>
                <a:spcPts val="1280"/>
              </a:lnSpc>
              <a:spcBef>
                <a:spcPts val="1205"/>
              </a:spcBef>
              <a:defRPr/>
            </a:pP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Цей</a:t>
            </a:r>
            <a:r>
              <a:rPr sz="1100" spc="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підхід</a:t>
            </a:r>
            <a:r>
              <a:rPr sz="1100" spc="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до</a:t>
            </a:r>
            <a:r>
              <a:rPr sz="1100" spc="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стилізації</a:t>
            </a:r>
            <a:r>
              <a:rPr sz="1100" spc="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веб-сторінок</a:t>
            </a:r>
            <a:r>
              <a:rPr sz="1100" spc="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дозволяє</a:t>
            </a:r>
            <a:r>
              <a:rPr sz="1100" spc="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нам</a:t>
            </a:r>
            <a:r>
              <a:rPr sz="1100" spc="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подолати</a:t>
            </a:r>
            <a:r>
              <a:rPr sz="1100" spc="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обмеження</a:t>
            </a:r>
            <a:r>
              <a:rPr sz="1100" spc="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традиційного</a:t>
            </a:r>
            <a:r>
              <a:rPr sz="1100" spc="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CSS,</a:t>
            </a:r>
            <a:r>
              <a:rPr sz="1100" spc="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покращуючи</a:t>
            </a:r>
            <a:r>
              <a:rPr sz="1100" spc="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 spc="-10">
                <a:solidFill>
                  <a:srgbClr val="595959"/>
                </a:solidFill>
                <a:latin typeface="Arial"/>
                <a:cs typeface="Arial"/>
              </a:rPr>
              <a:t>швидкість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завантаження,</a:t>
            </a:r>
            <a:r>
              <a:rPr sz="1100" spc="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SEO</a:t>
            </a:r>
            <a:r>
              <a:rPr sz="1100" spc="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та</a:t>
            </a:r>
            <a:r>
              <a:rPr sz="1100" spc="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підтримку</a:t>
            </a:r>
            <a:r>
              <a:rPr sz="1100" spc="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старіших</a:t>
            </a:r>
            <a:r>
              <a:rPr sz="1100" spc="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браузерів.</a:t>
            </a:r>
            <a:r>
              <a:rPr sz="1100" spc="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Замість</a:t>
            </a:r>
            <a:r>
              <a:rPr sz="1100" spc="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того,</a:t>
            </a:r>
            <a:r>
              <a:rPr sz="1100" spc="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щоб</a:t>
            </a:r>
            <a:r>
              <a:rPr sz="1100" spc="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застосовувати</a:t>
            </a:r>
            <a:r>
              <a:rPr sz="1100" spc="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всі</a:t>
            </a:r>
            <a:r>
              <a:rPr sz="1100" spc="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стилі</a:t>
            </a:r>
            <a:r>
              <a:rPr sz="1100" spc="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 spc="-10">
                <a:solidFill>
                  <a:srgbClr val="595959"/>
                </a:solidFill>
                <a:latin typeface="Arial"/>
                <a:cs typeface="Arial"/>
              </a:rPr>
              <a:t>одразу,</a:t>
            </a:r>
            <a:r>
              <a:rPr sz="1100" spc="2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ми</a:t>
            </a:r>
            <a:r>
              <a:rPr sz="1100" spc="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розділяємо</a:t>
            </a:r>
            <a:r>
              <a:rPr sz="1100" spc="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їх</a:t>
            </a:r>
            <a:r>
              <a:rPr sz="1100" spc="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 spc="-25">
                <a:solidFill>
                  <a:srgbClr val="595959"/>
                </a:solidFill>
                <a:latin typeface="Arial"/>
                <a:cs typeface="Arial"/>
              </a:rPr>
              <a:t>на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базові</a:t>
            </a:r>
            <a:r>
              <a:rPr sz="1100" spc="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(для</a:t>
            </a:r>
            <a:r>
              <a:rPr sz="1100" spc="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всіх)</a:t>
            </a:r>
            <a:r>
              <a:rPr sz="1100" spc="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та</a:t>
            </a:r>
            <a:r>
              <a:rPr sz="1100" spc="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прогресивні</a:t>
            </a:r>
            <a:r>
              <a:rPr sz="1100" spc="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(для</a:t>
            </a:r>
            <a:r>
              <a:rPr sz="1100" spc="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сучасних</a:t>
            </a:r>
            <a:r>
              <a:rPr sz="1100" spc="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 spc="-10">
                <a:solidFill>
                  <a:srgbClr val="595959"/>
                </a:solidFill>
                <a:latin typeface="Arial"/>
                <a:cs typeface="Arial"/>
              </a:rPr>
              <a:t>браузерів).</a:t>
            </a:r>
            <a:endParaRPr sz="1100">
              <a:latin typeface="Arial"/>
              <a:cs typeface="Arial"/>
            </a:endParaRPr>
          </a:p>
          <a:p>
            <a:pPr marL="323850" marR="885190">
              <a:lnSpc>
                <a:spcPts val="1280"/>
              </a:lnSpc>
              <a:spcBef>
                <a:spcPts val="1210"/>
              </a:spcBef>
              <a:defRPr/>
            </a:pP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Використовуючи</a:t>
            </a:r>
            <a:r>
              <a:rPr sz="1100" spc="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прогресивний</a:t>
            </a:r>
            <a:r>
              <a:rPr sz="1100" spc="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CSS,</a:t>
            </a:r>
            <a:r>
              <a:rPr sz="1100" spc="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ми</a:t>
            </a:r>
            <a:r>
              <a:rPr sz="1100" spc="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можемо</a:t>
            </a:r>
            <a:r>
              <a:rPr sz="1100" spc="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створити</a:t>
            </a:r>
            <a:r>
              <a:rPr sz="1100" spc="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різні</a:t>
            </a:r>
            <a:r>
              <a:rPr sz="1100" spc="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рівні</a:t>
            </a:r>
            <a:r>
              <a:rPr sz="1100" spc="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підтримки,</a:t>
            </a:r>
            <a:r>
              <a:rPr sz="1100" spc="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які</a:t>
            </a:r>
            <a:r>
              <a:rPr sz="1100" spc="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надаються</a:t>
            </a:r>
            <a:r>
              <a:rPr sz="1100" spc="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на</a:t>
            </a:r>
            <a:r>
              <a:rPr sz="1100" spc="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основі</a:t>
            </a:r>
            <a:r>
              <a:rPr sz="1100" spc="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 spc="-10">
                <a:solidFill>
                  <a:srgbClr val="595959"/>
                </a:solidFill>
                <a:latin typeface="Arial"/>
                <a:cs typeface="Arial"/>
              </a:rPr>
              <a:t>можливостей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браузера:</a:t>
            </a:r>
            <a:r>
              <a:rPr sz="1100" spc="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типографія;</a:t>
            </a:r>
            <a:r>
              <a:rPr sz="1100" spc="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типографія</a:t>
            </a:r>
            <a:r>
              <a:rPr sz="1100" spc="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та</a:t>
            </a:r>
            <a:r>
              <a:rPr sz="1100" spc="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колір;</a:t>
            </a:r>
            <a:r>
              <a:rPr sz="1100" spc="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та</a:t>
            </a:r>
            <a:r>
              <a:rPr sz="1100" spc="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типографія,</a:t>
            </a:r>
            <a:r>
              <a:rPr sz="1100" spc="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колір</a:t>
            </a:r>
            <a:r>
              <a:rPr sz="1100" spc="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та</a:t>
            </a:r>
            <a:r>
              <a:rPr sz="1100" spc="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 spc="-10">
                <a:solidFill>
                  <a:srgbClr val="595959"/>
                </a:solidFill>
                <a:latin typeface="Arial"/>
                <a:cs typeface="Arial"/>
              </a:rPr>
              <a:t>макет.</a:t>
            </a:r>
            <a:endParaRPr sz="1100">
              <a:latin typeface="Arial"/>
              <a:cs typeface="Arial"/>
            </a:endParaRPr>
          </a:p>
          <a:p>
            <a:pPr marL="323850" marR="868680">
              <a:lnSpc>
                <a:spcPts val="1280"/>
              </a:lnSpc>
              <a:spcBef>
                <a:spcPts val="1205"/>
              </a:spcBef>
              <a:defRPr/>
            </a:pP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Прогресивний</a:t>
            </a:r>
            <a:r>
              <a:rPr sz="1100" spc="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CSS</a:t>
            </a:r>
            <a:r>
              <a:rPr sz="1100" spc="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також</a:t>
            </a:r>
            <a:r>
              <a:rPr sz="1100" spc="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допомагає</a:t>
            </a:r>
            <a:r>
              <a:rPr sz="1100" spc="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в</a:t>
            </a:r>
            <a:r>
              <a:rPr sz="1100" spc="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підтримці</a:t>
            </a:r>
            <a:r>
              <a:rPr sz="1100" spc="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відмінностей</a:t>
            </a:r>
            <a:r>
              <a:rPr sz="1100" spc="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між</a:t>
            </a:r>
            <a:r>
              <a:rPr sz="1100" spc="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браузерами,</a:t>
            </a:r>
            <a:r>
              <a:rPr sz="1100" spc="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використовуючи</a:t>
            </a:r>
            <a:r>
              <a:rPr sz="1100" spc="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техніки,</a:t>
            </a:r>
            <a:r>
              <a:rPr sz="1100" spc="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 spc="-10">
                <a:solidFill>
                  <a:srgbClr val="595959"/>
                </a:solidFill>
                <a:latin typeface="Arial"/>
                <a:cs typeface="Arial"/>
              </a:rPr>
              <a:t>як-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от</a:t>
            </a:r>
            <a:r>
              <a:rPr sz="1100" spc="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 spc="-10">
                <a:solidFill>
                  <a:srgbClr val="595959"/>
                </a:solidFill>
                <a:latin typeface="Arial"/>
                <a:cs typeface="Arial"/>
              </a:rPr>
              <a:t>“feature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detection”,</a:t>
            </a:r>
            <a:r>
              <a:rPr sz="1100" spc="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де</a:t>
            </a:r>
            <a:r>
              <a:rPr sz="1100" spc="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ми</a:t>
            </a:r>
            <a:r>
              <a:rPr sz="1100" spc="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застосовуємо</a:t>
            </a:r>
            <a:r>
              <a:rPr sz="1100" spc="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стилі</a:t>
            </a:r>
            <a:r>
              <a:rPr sz="1100" spc="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на</a:t>
            </a:r>
            <a:r>
              <a:rPr sz="1100" spc="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основі</a:t>
            </a:r>
            <a:r>
              <a:rPr sz="1100" spc="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наявності</a:t>
            </a:r>
            <a:r>
              <a:rPr sz="1100" spc="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певних</a:t>
            </a:r>
            <a:r>
              <a:rPr sz="1100" spc="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функцій</a:t>
            </a:r>
            <a:r>
              <a:rPr sz="1100" spc="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в</a:t>
            </a:r>
            <a:r>
              <a:rPr sz="1100" spc="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браузері,</a:t>
            </a:r>
            <a:r>
              <a:rPr sz="1100" spc="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замість</a:t>
            </a:r>
            <a:r>
              <a:rPr sz="1100" spc="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того,</a:t>
            </a:r>
            <a:r>
              <a:rPr sz="1100" spc="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щоб</a:t>
            </a:r>
            <a:r>
              <a:rPr sz="1100" spc="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спиратися</a:t>
            </a:r>
            <a:r>
              <a:rPr sz="1100" spc="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 spc="-25">
                <a:solidFill>
                  <a:srgbClr val="595959"/>
                </a:solidFill>
                <a:latin typeface="Arial"/>
                <a:cs typeface="Arial"/>
              </a:rPr>
              <a:t>на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визначення</a:t>
            </a:r>
            <a:r>
              <a:rPr sz="1100" spc="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конкретного</a:t>
            </a:r>
            <a:r>
              <a:rPr sz="1100" spc="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браузера</a:t>
            </a:r>
            <a:r>
              <a:rPr sz="1100" spc="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чи</a:t>
            </a:r>
            <a:r>
              <a:rPr sz="1100" spc="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його</a:t>
            </a:r>
            <a:r>
              <a:rPr sz="1100" spc="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 spc="-10">
                <a:solidFill>
                  <a:srgbClr val="595959"/>
                </a:solidFill>
                <a:latin typeface="Arial"/>
                <a:cs typeface="Arial"/>
              </a:rPr>
              <a:t>версії.</a:t>
            </a:r>
            <a:endParaRPr sz="1100">
              <a:latin typeface="Arial"/>
              <a:cs typeface="Arial"/>
            </a:endParaRPr>
          </a:p>
          <a:p>
            <a:pPr marL="323850" marR="394970">
              <a:lnSpc>
                <a:spcPts val="1280"/>
              </a:lnSpc>
              <a:spcBef>
                <a:spcPts val="1205"/>
              </a:spcBef>
              <a:defRPr/>
            </a:pP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Цей</a:t>
            </a:r>
            <a:r>
              <a:rPr sz="1100" spc="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підхід</a:t>
            </a:r>
            <a:r>
              <a:rPr sz="1100" spc="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дозволяє</a:t>
            </a:r>
            <a:r>
              <a:rPr sz="1100" spc="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нам</a:t>
            </a:r>
            <a:r>
              <a:rPr sz="1100" spc="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покращити</a:t>
            </a:r>
            <a:r>
              <a:rPr sz="1100" spc="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якість</a:t>
            </a:r>
            <a:r>
              <a:rPr sz="1100" spc="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відображення</a:t>
            </a:r>
            <a:r>
              <a:rPr sz="1100" spc="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сайту</a:t>
            </a:r>
            <a:r>
              <a:rPr sz="1100" spc="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для</a:t>
            </a:r>
            <a:r>
              <a:rPr sz="1100" spc="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всіх</a:t>
            </a:r>
            <a:r>
              <a:rPr sz="1100" spc="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користувачів,</a:t>
            </a:r>
            <a:r>
              <a:rPr sz="1100" spc="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незалежно</a:t>
            </a:r>
            <a:r>
              <a:rPr sz="1100" spc="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від</a:t>
            </a:r>
            <a:r>
              <a:rPr sz="1100" spc="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їх</a:t>
            </a:r>
            <a:r>
              <a:rPr sz="1100" spc="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пристрою</a:t>
            </a:r>
            <a:r>
              <a:rPr sz="1100" spc="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 spc="-25">
                <a:solidFill>
                  <a:srgbClr val="595959"/>
                </a:solidFill>
                <a:latin typeface="Arial"/>
                <a:cs typeface="Arial"/>
              </a:rPr>
              <a:t>та</a:t>
            </a:r>
            <a:r>
              <a:rPr sz="1100" spc="50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браузера.</a:t>
            </a:r>
            <a:r>
              <a:rPr sz="1100" spc="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Прогресивна</a:t>
            </a:r>
            <a:r>
              <a:rPr sz="1100" spc="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CSS</a:t>
            </a:r>
            <a:r>
              <a:rPr sz="1100" spc="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оптимізує</a:t>
            </a:r>
            <a:r>
              <a:rPr sz="1100" spc="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UX</a:t>
            </a:r>
            <a:r>
              <a:rPr sz="1100" spc="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та</a:t>
            </a:r>
            <a:r>
              <a:rPr sz="1100" spc="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перформанс</a:t>
            </a:r>
            <a:r>
              <a:rPr sz="1100" spc="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сайту,</a:t>
            </a:r>
            <a:r>
              <a:rPr sz="1100" spc="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забезпечуючи</a:t>
            </a:r>
            <a:r>
              <a:rPr sz="1100" spc="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мінімально</a:t>
            </a:r>
            <a:r>
              <a:rPr sz="1100" spc="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необхідний</a:t>
            </a:r>
            <a:r>
              <a:rPr sz="1100" spc="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рівень</a:t>
            </a:r>
            <a:r>
              <a:rPr sz="1100" spc="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доступності</a:t>
            </a:r>
            <a:r>
              <a:rPr sz="1100" spc="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 spc="-25">
                <a:solidFill>
                  <a:srgbClr val="595959"/>
                </a:solidFill>
                <a:latin typeface="Arial"/>
                <a:cs typeface="Arial"/>
              </a:rPr>
              <a:t>та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функціональності</a:t>
            </a:r>
            <a:r>
              <a:rPr sz="1100" spc="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вмісту,</a:t>
            </a:r>
            <a:r>
              <a:rPr sz="1100" spc="2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поки</a:t>
            </a:r>
            <a:r>
              <a:rPr sz="1100" spc="2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повні</a:t>
            </a:r>
            <a:r>
              <a:rPr sz="1100" spc="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стилі</a:t>
            </a:r>
            <a:r>
              <a:rPr sz="1100" spc="2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ще</a:t>
            </a:r>
            <a:r>
              <a:rPr sz="1100" spc="2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 spc="-10">
                <a:solidFill>
                  <a:srgbClr val="595959"/>
                </a:solidFill>
                <a:latin typeface="Arial"/>
                <a:cs typeface="Arial"/>
              </a:rPr>
              <a:t>завантажуються.</a:t>
            </a:r>
            <a:endParaRPr sz="1100">
              <a:latin typeface="Arial"/>
              <a:cs typeface="Arial"/>
            </a:endParaRPr>
          </a:p>
          <a:p>
            <a:pPr marL="323850" marR="327660" algn="just">
              <a:lnSpc>
                <a:spcPts val="1280"/>
              </a:lnSpc>
              <a:spcBef>
                <a:spcPts val="1210"/>
              </a:spcBef>
              <a:defRPr/>
            </a:pP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Таким</a:t>
            </a:r>
            <a:r>
              <a:rPr sz="1100" spc="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чином,</a:t>
            </a:r>
            <a:r>
              <a:rPr sz="1100" spc="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прогресивний</a:t>
            </a:r>
            <a:r>
              <a:rPr sz="1100" spc="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CSS</a:t>
            </a:r>
            <a:r>
              <a:rPr sz="1100" spc="2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дозволяє</a:t>
            </a:r>
            <a:r>
              <a:rPr sz="1100" spc="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веб-сторінкам</a:t>
            </a:r>
            <a:r>
              <a:rPr sz="1100" spc="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виглядати</a:t>
            </a:r>
            <a:r>
              <a:rPr sz="1100" spc="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і</a:t>
            </a:r>
            <a:r>
              <a:rPr sz="1100" spc="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функціонувати</a:t>
            </a:r>
            <a:r>
              <a:rPr sz="1100" spc="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добре</a:t>
            </a:r>
            <a:r>
              <a:rPr sz="1100" spc="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незалежно</a:t>
            </a:r>
            <a:r>
              <a:rPr sz="1100" spc="1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від</a:t>
            </a:r>
            <a:r>
              <a:rPr sz="1100" spc="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того,</a:t>
            </a:r>
            <a:r>
              <a:rPr sz="1100" spc="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чи</a:t>
            </a:r>
            <a:r>
              <a:rPr sz="1100" spc="7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 spc="-10">
                <a:solidFill>
                  <a:srgbClr val="595959"/>
                </a:solidFill>
                <a:latin typeface="Arial"/>
                <a:cs typeface="Arial"/>
              </a:rPr>
              <a:t>користувач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має</a:t>
            </a:r>
            <a:r>
              <a:rPr sz="1100" spc="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найновіший</a:t>
            </a:r>
            <a:r>
              <a:rPr sz="1100" spc="6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браузер</a:t>
            </a:r>
            <a:r>
              <a:rPr sz="1100" spc="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чи</a:t>
            </a:r>
            <a:r>
              <a:rPr sz="1100" spc="6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використовує</a:t>
            </a:r>
            <a:r>
              <a:rPr sz="1100" spc="6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застаріле</a:t>
            </a:r>
            <a:r>
              <a:rPr sz="1100" spc="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обладнання</a:t>
            </a:r>
            <a:r>
              <a:rPr sz="1100" spc="6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або</a:t>
            </a:r>
            <a:r>
              <a:rPr sz="1100" spc="6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повільне</a:t>
            </a:r>
            <a:r>
              <a:rPr sz="1100" spc="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 spc="-10">
                <a:solidFill>
                  <a:srgbClr val="595959"/>
                </a:solidFill>
                <a:latin typeface="Arial"/>
                <a:cs typeface="Arial"/>
              </a:rPr>
              <a:t>інтернет-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з’єднання.</a:t>
            </a:r>
            <a:r>
              <a:rPr sz="1100" spc="6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Це</a:t>
            </a:r>
            <a:r>
              <a:rPr sz="1100" spc="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також</a:t>
            </a:r>
            <a:r>
              <a:rPr sz="1100" spc="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підвищує</a:t>
            </a:r>
            <a:r>
              <a:rPr sz="1100" spc="6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 spc="-10">
                <a:solidFill>
                  <a:srgbClr val="595959"/>
                </a:solidFill>
                <a:latin typeface="Arial"/>
                <a:cs typeface="Arial"/>
              </a:rPr>
              <a:t>шанси,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що</a:t>
            </a:r>
            <a:r>
              <a:rPr sz="1100" spc="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користувачі</a:t>
            </a:r>
            <a:r>
              <a:rPr sz="1100" spc="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з</a:t>
            </a:r>
            <a:r>
              <a:rPr sz="1100" spc="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різноманітними</a:t>
            </a:r>
            <a:r>
              <a:rPr sz="1100" spc="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умовами</a:t>
            </a:r>
            <a:r>
              <a:rPr sz="1100" spc="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перегляду</a:t>
            </a:r>
            <a:r>
              <a:rPr sz="1100" spc="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матимуть</a:t>
            </a:r>
            <a:r>
              <a:rPr sz="1100" spc="4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позитивний</a:t>
            </a:r>
            <a:r>
              <a:rPr sz="1100" spc="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досвід</a:t>
            </a:r>
            <a:r>
              <a:rPr sz="1100" spc="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взаємодії</a:t>
            </a:r>
            <a:r>
              <a:rPr sz="1100" spc="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>
                <a:solidFill>
                  <a:srgbClr val="595959"/>
                </a:solidFill>
                <a:latin typeface="Arial"/>
                <a:cs typeface="Arial"/>
              </a:rPr>
              <a:t>з</a:t>
            </a:r>
            <a:r>
              <a:rPr sz="1100" spc="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100" spc="-10">
                <a:solidFill>
                  <a:srgbClr val="595959"/>
                </a:solidFill>
                <a:latin typeface="Arial"/>
                <a:cs typeface="Arial"/>
              </a:rPr>
              <a:t>сайтом.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  <a:tabLst>
                <a:tab pos="6585584" algn="l"/>
              </a:tabLst>
              <a:defRPr/>
            </a:pP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 bwMode="auto">
          <a:xfrm>
            <a:off x="397426" y="199986"/>
            <a:ext cx="4343400" cy="14986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30"/>
              </a:lnSpc>
              <a:defRPr/>
            </a:pPr>
            <a:r>
              <a:rPr sz="950" i="1">
                <a:solidFill>
                  <a:srgbClr val="9FA0A6"/>
                </a:solidFill>
                <a:latin typeface="Courier New"/>
                <a:cs typeface="Courier New"/>
              </a:rPr>
              <a:t>/*</a:t>
            </a:r>
            <a:r>
              <a:rPr sz="950" i="1" spc="55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950" i="1">
                <a:solidFill>
                  <a:srgbClr val="9FA0A6"/>
                </a:solidFill>
                <a:latin typeface="Courier New"/>
                <a:cs typeface="Courier New"/>
              </a:rPr>
              <a:t>Основні</a:t>
            </a:r>
            <a:r>
              <a:rPr sz="950" i="1" spc="60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950" i="1">
                <a:solidFill>
                  <a:srgbClr val="9FA0A6"/>
                </a:solidFill>
                <a:latin typeface="Courier New"/>
                <a:cs typeface="Courier New"/>
              </a:rPr>
              <a:t>стилі,</a:t>
            </a:r>
            <a:r>
              <a:rPr sz="950" i="1" spc="60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950" i="1">
                <a:solidFill>
                  <a:srgbClr val="9FA0A6"/>
                </a:solidFill>
                <a:latin typeface="Courier New"/>
                <a:cs typeface="Courier New"/>
              </a:rPr>
              <a:t>які</a:t>
            </a:r>
            <a:r>
              <a:rPr sz="950" i="1" spc="60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950" i="1">
                <a:solidFill>
                  <a:srgbClr val="9FA0A6"/>
                </a:solidFill>
                <a:latin typeface="Courier New"/>
                <a:cs typeface="Courier New"/>
              </a:rPr>
              <a:t>застосовуються</a:t>
            </a:r>
            <a:r>
              <a:rPr sz="950" i="1" spc="60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950" i="1">
                <a:solidFill>
                  <a:srgbClr val="9FA0A6"/>
                </a:solidFill>
                <a:latin typeface="Courier New"/>
                <a:cs typeface="Courier New"/>
              </a:rPr>
              <a:t>для</a:t>
            </a:r>
            <a:r>
              <a:rPr sz="950" i="1" spc="55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950" i="1">
                <a:solidFill>
                  <a:srgbClr val="9FA0A6"/>
                </a:solidFill>
                <a:latin typeface="Courier New"/>
                <a:cs typeface="Courier New"/>
              </a:rPr>
              <a:t>всіх</a:t>
            </a:r>
            <a:r>
              <a:rPr sz="950" i="1" spc="60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950" i="1">
                <a:solidFill>
                  <a:srgbClr val="9FA0A6"/>
                </a:solidFill>
                <a:latin typeface="Courier New"/>
                <a:cs typeface="Courier New"/>
              </a:rPr>
              <a:t>браузерів</a:t>
            </a:r>
            <a:r>
              <a:rPr sz="950" i="1" spc="60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950" i="1" spc="-25">
                <a:solidFill>
                  <a:srgbClr val="9FA0A6"/>
                </a:solidFill>
                <a:latin typeface="Courier New"/>
                <a:cs typeface="Courier New"/>
              </a:rPr>
              <a:t>*/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3" name="object 3" descr=""/>
          <p:cNvSpPr/>
          <p:nvPr/>
        </p:nvSpPr>
        <p:spPr bwMode="auto">
          <a:xfrm>
            <a:off x="397426" y="370141"/>
            <a:ext cx="669290" cy="149860"/>
          </a:xfrm>
          <a:custGeom>
            <a:avLst/>
            <a:gdLst/>
            <a:ahLst/>
            <a:cxnLst/>
            <a:rect l="l" t="t" r="r" b="b"/>
            <a:pathLst>
              <a:path w="669290" h="149859" fill="norm" stroke="1" extrusionOk="0">
                <a:moveTo>
                  <a:pt x="668764" y="0"/>
                </a:moveTo>
                <a:lnTo>
                  <a:pt x="0" y="0"/>
                </a:lnTo>
                <a:lnTo>
                  <a:pt x="0" y="149352"/>
                </a:lnTo>
                <a:lnTo>
                  <a:pt x="668764" y="149352"/>
                </a:lnTo>
                <a:lnTo>
                  <a:pt x="668764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4" name="object 4" descr=""/>
          <p:cNvSpPr txBox="1"/>
          <p:nvPr/>
        </p:nvSpPr>
        <p:spPr bwMode="auto">
          <a:xfrm>
            <a:off x="384725" y="352463"/>
            <a:ext cx="69532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defRPr/>
            </a:pPr>
            <a:r>
              <a:rPr sz="950">
                <a:solidFill>
                  <a:srgbClr val="976800"/>
                </a:solidFill>
                <a:latin typeface="Courier New"/>
                <a:cs typeface="Courier New"/>
              </a:rPr>
              <a:t>.button</a:t>
            </a:r>
            <a:r>
              <a:rPr sz="950" spc="45">
                <a:solidFill>
                  <a:srgbClr val="976800"/>
                </a:solidFill>
                <a:latin typeface="Courier New"/>
                <a:cs typeface="Courier New"/>
              </a:rPr>
              <a:t> </a:t>
            </a:r>
            <a:r>
              <a:rPr sz="950" spc="-50">
                <a:solidFill>
                  <a:srgbClr val="383A41"/>
                </a:solidFill>
                <a:latin typeface="Courier New"/>
                <a:cs typeface="Courier New"/>
              </a:rPr>
              <a:t>{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5" name="object 5" descr=""/>
          <p:cNvSpPr txBox="1"/>
          <p:nvPr/>
        </p:nvSpPr>
        <p:spPr bwMode="auto">
          <a:xfrm>
            <a:off x="434578" y="540296"/>
            <a:ext cx="1833245" cy="14986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111760">
              <a:lnSpc>
                <a:spcPts val="1130"/>
              </a:lnSpc>
              <a:defRPr/>
            </a:pPr>
            <a:r>
              <a:rPr sz="950">
                <a:solidFill>
                  <a:srgbClr val="383A41"/>
                </a:solidFill>
                <a:latin typeface="Courier New"/>
                <a:cs typeface="Courier New"/>
              </a:rPr>
              <a:t>background-color:</a:t>
            </a:r>
            <a:r>
              <a:rPr sz="950" spc="70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950" spc="-10">
                <a:solidFill>
                  <a:srgbClr val="976800"/>
                </a:solidFill>
                <a:latin typeface="Courier New"/>
                <a:cs typeface="Courier New"/>
              </a:rPr>
              <a:t>blue</a:t>
            </a:r>
            <a:r>
              <a:rPr sz="950" spc="-10">
                <a:solidFill>
                  <a:srgbClr val="383A41"/>
                </a:solidFill>
                <a:latin typeface="Courier New"/>
                <a:cs typeface="Courier New"/>
              </a:rPr>
              <a:t>;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6" name="object 6" descr=""/>
          <p:cNvSpPr txBox="1"/>
          <p:nvPr/>
        </p:nvSpPr>
        <p:spPr bwMode="auto">
          <a:xfrm>
            <a:off x="434578" y="710450"/>
            <a:ext cx="1090295" cy="14986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111760">
              <a:lnSpc>
                <a:spcPts val="1130"/>
              </a:lnSpc>
              <a:defRPr/>
            </a:pPr>
            <a:r>
              <a:rPr sz="950">
                <a:solidFill>
                  <a:srgbClr val="383A41"/>
                </a:solidFill>
                <a:latin typeface="Courier New"/>
                <a:cs typeface="Courier New"/>
              </a:rPr>
              <a:t>color:</a:t>
            </a:r>
            <a:r>
              <a:rPr sz="950" spc="30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950" spc="-10">
                <a:solidFill>
                  <a:srgbClr val="976800"/>
                </a:solidFill>
                <a:latin typeface="Courier New"/>
                <a:cs typeface="Courier New"/>
              </a:rPr>
              <a:t>white</a:t>
            </a:r>
            <a:r>
              <a:rPr sz="950" spc="-10">
                <a:solidFill>
                  <a:srgbClr val="383A41"/>
                </a:solidFill>
                <a:latin typeface="Courier New"/>
                <a:cs typeface="Courier New"/>
              </a:rPr>
              <a:t>;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7" name="object 7" descr=""/>
          <p:cNvSpPr txBox="1"/>
          <p:nvPr/>
        </p:nvSpPr>
        <p:spPr bwMode="auto">
          <a:xfrm>
            <a:off x="434578" y="880605"/>
            <a:ext cx="1536065" cy="14986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111760">
              <a:lnSpc>
                <a:spcPts val="1130"/>
              </a:lnSpc>
              <a:defRPr/>
            </a:pPr>
            <a:r>
              <a:rPr sz="950">
                <a:solidFill>
                  <a:srgbClr val="383A41"/>
                </a:solidFill>
                <a:latin typeface="Courier New"/>
                <a:cs typeface="Courier New"/>
              </a:rPr>
              <a:t>padding:</a:t>
            </a:r>
            <a:r>
              <a:rPr sz="950" spc="25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950">
                <a:solidFill>
                  <a:srgbClr val="976800"/>
                </a:solidFill>
                <a:latin typeface="Courier New"/>
                <a:cs typeface="Courier New"/>
              </a:rPr>
              <a:t>10px</a:t>
            </a:r>
            <a:r>
              <a:rPr sz="950" spc="45">
                <a:solidFill>
                  <a:srgbClr val="976800"/>
                </a:solidFill>
                <a:latin typeface="Courier New"/>
                <a:cs typeface="Courier New"/>
              </a:rPr>
              <a:t> </a:t>
            </a:r>
            <a:r>
              <a:rPr sz="950" spc="-20">
                <a:solidFill>
                  <a:srgbClr val="976800"/>
                </a:solidFill>
                <a:latin typeface="Courier New"/>
                <a:cs typeface="Courier New"/>
              </a:rPr>
              <a:t>20px</a:t>
            </a:r>
            <a:r>
              <a:rPr sz="950" spc="-20">
                <a:solidFill>
                  <a:srgbClr val="383A41"/>
                </a:solidFill>
                <a:latin typeface="Courier New"/>
                <a:cs typeface="Courier New"/>
              </a:rPr>
              <a:t>;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8" name="object 8" descr=""/>
          <p:cNvSpPr txBox="1"/>
          <p:nvPr/>
        </p:nvSpPr>
        <p:spPr bwMode="auto">
          <a:xfrm>
            <a:off x="434578" y="1050759"/>
            <a:ext cx="1090295" cy="14986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111760">
              <a:lnSpc>
                <a:spcPts val="1130"/>
              </a:lnSpc>
              <a:defRPr/>
            </a:pPr>
            <a:r>
              <a:rPr sz="950">
                <a:solidFill>
                  <a:srgbClr val="383A41"/>
                </a:solidFill>
                <a:latin typeface="Courier New"/>
                <a:cs typeface="Courier New"/>
              </a:rPr>
              <a:t>border:</a:t>
            </a:r>
            <a:r>
              <a:rPr sz="950" spc="65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950" spc="-10">
                <a:solidFill>
                  <a:srgbClr val="383A41"/>
                </a:solidFill>
                <a:latin typeface="Courier New"/>
                <a:cs typeface="Courier New"/>
              </a:rPr>
              <a:t>none;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9" name="object 9" descr=""/>
          <p:cNvSpPr txBox="1"/>
          <p:nvPr/>
        </p:nvSpPr>
        <p:spPr bwMode="auto">
          <a:xfrm>
            <a:off x="434578" y="1220914"/>
            <a:ext cx="3022600" cy="14986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111760">
              <a:lnSpc>
                <a:spcPts val="1130"/>
              </a:lnSpc>
              <a:defRPr/>
            </a:pPr>
            <a:r>
              <a:rPr sz="950">
                <a:solidFill>
                  <a:srgbClr val="383A41"/>
                </a:solidFill>
                <a:latin typeface="Courier New"/>
                <a:cs typeface="Courier New"/>
              </a:rPr>
              <a:t>transition:</a:t>
            </a:r>
            <a:r>
              <a:rPr sz="950" spc="90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950">
                <a:solidFill>
                  <a:srgbClr val="383A41"/>
                </a:solidFill>
                <a:latin typeface="Courier New"/>
                <a:cs typeface="Courier New"/>
              </a:rPr>
              <a:t>background-color</a:t>
            </a:r>
            <a:r>
              <a:rPr sz="950" spc="-10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950">
                <a:solidFill>
                  <a:srgbClr val="976800"/>
                </a:solidFill>
                <a:latin typeface="Courier New"/>
                <a:cs typeface="Courier New"/>
              </a:rPr>
              <a:t>0.3s</a:t>
            </a:r>
            <a:r>
              <a:rPr sz="950" spc="80">
                <a:solidFill>
                  <a:srgbClr val="976800"/>
                </a:solidFill>
                <a:latin typeface="Courier New"/>
                <a:cs typeface="Courier New"/>
              </a:rPr>
              <a:t> </a:t>
            </a:r>
            <a:r>
              <a:rPr sz="950" spc="-10">
                <a:solidFill>
                  <a:srgbClr val="383A41"/>
                </a:solidFill>
                <a:latin typeface="Courier New"/>
                <a:cs typeface="Courier New"/>
              </a:rPr>
              <a:t>ease;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10" name="object 10" descr=""/>
          <p:cNvSpPr/>
          <p:nvPr/>
        </p:nvSpPr>
        <p:spPr bwMode="auto">
          <a:xfrm>
            <a:off x="397426" y="1391068"/>
            <a:ext cx="74930" cy="149860"/>
          </a:xfrm>
          <a:custGeom>
            <a:avLst/>
            <a:gdLst/>
            <a:ahLst/>
            <a:cxnLst/>
            <a:rect l="l" t="t" r="r" b="b"/>
            <a:pathLst>
              <a:path w="74929" h="149859" fill="norm" stroke="1" extrusionOk="0">
                <a:moveTo>
                  <a:pt x="74303" y="0"/>
                </a:moveTo>
                <a:lnTo>
                  <a:pt x="0" y="0"/>
                </a:lnTo>
                <a:lnTo>
                  <a:pt x="0" y="149352"/>
                </a:lnTo>
                <a:lnTo>
                  <a:pt x="74303" y="149352"/>
                </a:lnTo>
                <a:lnTo>
                  <a:pt x="74303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1" name="object 11" descr=""/>
          <p:cNvSpPr txBox="1"/>
          <p:nvPr/>
        </p:nvSpPr>
        <p:spPr bwMode="auto">
          <a:xfrm>
            <a:off x="384725" y="1373390"/>
            <a:ext cx="10033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defRPr/>
            </a:pPr>
            <a:r>
              <a:rPr sz="950" spc="-50">
                <a:solidFill>
                  <a:srgbClr val="383A41"/>
                </a:solidFill>
                <a:latin typeface="Courier New"/>
                <a:cs typeface="Courier New"/>
              </a:rPr>
              <a:t>}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12" name="object 12" descr=""/>
          <p:cNvSpPr txBox="1"/>
          <p:nvPr/>
        </p:nvSpPr>
        <p:spPr bwMode="auto">
          <a:xfrm>
            <a:off x="397426" y="1731378"/>
            <a:ext cx="5463539" cy="14986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30"/>
              </a:lnSpc>
              <a:defRPr/>
            </a:pPr>
            <a:r>
              <a:rPr sz="950" i="1">
                <a:solidFill>
                  <a:srgbClr val="9FA0A6"/>
                </a:solidFill>
                <a:latin typeface="Courier New"/>
                <a:cs typeface="Courier New"/>
              </a:rPr>
              <a:t>/*</a:t>
            </a:r>
            <a:r>
              <a:rPr sz="950" i="1" spc="45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950" i="1">
                <a:solidFill>
                  <a:srgbClr val="9FA0A6"/>
                </a:solidFill>
                <a:latin typeface="Courier New"/>
                <a:cs typeface="Courier New"/>
              </a:rPr>
              <a:t>Покращення</a:t>
            </a:r>
            <a:r>
              <a:rPr sz="950" i="1" spc="55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950" i="1">
                <a:solidFill>
                  <a:srgbClr val="9FA0A6"/>
                </a:solidFill>
                <a:latin typeface="Courier New"/>
                <a:cs typeface="Courier New"/>
              </a:rPr>
              <a:t>для</a:t>
            </a:r>
            <a:r>
              <a:rPr sz="950" i="1" spc="55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950" i="1">
                <a:solidFill>
                  <a:srgbClr val="9FA0A6"/>
                </a:solidFill>
                <a:latin typeface="Courier New"/>
                <a:cs typeface="Courier New"/>
              </a:rPr>
              <a:t>браузерів,</a:t>
            </a:r>
            <a:r>
              <a:rPr sz="950" i="1" spc="55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950" i="1">
                <a:solidFill>
                  <a:srgbClr val="9FA0A6"/>
                </a:solidFill>
                <a:latin typeface="Courier New"/>
                <a:cs typeface="Courier New"/>
              </a:rPr>
              <a:t>які</a:t>
            </a:r>
            <a:r>
              <a:rPr sz="950" i="1" spc="55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950" i="1">
                <a:solidFill>
                  <a:srgbClr val="9FA0A6"/>
                </a:solidFill>
                <a:latin typeface="Courier New"/>
                <a:cs typeface="Courier New"/>
              </a:rPr>
              <a:t>підтримують</a:t>
            </a:r>
            <a:r>
              <a:rPr sz="950" i="1" spc="55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950" i="1">
                <a:solidFill>
                  <a:srgbClr val="9FA0A6"/>
                </a:solidFill>
                <a:latin typeface="Courier New"/>
                <a:cs typeface="Courier New"/>
              </a:rPr>
              <a:t>CSS</a:t>
            </a:r>
            <a:r>
              <a:rPr sz="950" i="1" spc="55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950" i="1">
                <a:solidFill>
                  <a:srgbClr val="9FA0A6"/>
                </a:solidFill>
                <a:latin typeface="Courier New"/>
                <a:cs typeface="Courier New"/>
              </a:rPr>
              <a:t>змінні</a:t>
            </a:r>
            <a:r>
              <a:rPr sz="950" i="1" spc="55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950" i="1">
                <a:solidFill>
                  <a:srgbClr val="9FA0A6"/>
                </a:solidFill>
                <a:latin typeface="Courier New"/>
                <a:cs typeface="Courier New"/>
              </a:rPr>
              <a:t>та</a:t>
            </a:r>
            <a:r>
              <a:rPr sz="950" i="1" spc="55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950" i="1">
                <a:solidFill>
                  <a:srgbClr val="9FA0A6"/>
                </a:solidFill>
                <a:latin typeface="Courier New"/>
                <a:cs typeface="Courier New"/>
              </a:rPr>
              <a:t>grid</a:t>
            </a:r>
            <a:r>
              <a:rPr sz="950" i="1" spc="55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950" i="1">
                <a:solidFill>
                  <a:srgbClr val="9FA0A6"/>
                </a:solidFill>
                <a:latin typeface="Courier New"/>
                <a:cs typeface="Courier New"/>
              </a:rPr>
              <a:t>layout</a:t>
            </a:r>
            <a:r>
              <a:rPr sz="950" i="1" spc="60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950" i="1" spc="-25">
                <a:solidFill>
                  <a:srgbClr val="9FA0A6"/>
                </a:solidFill>
                <a:latin typeface="Courier New"/>
                <a:cs typeface="Courier New"/>
              </a:rPr>
              <a:t>*/</a:t>
            </a:r>
            <a:endParaRPr sz="950">
              <a:latin typeface="Courier New"/>
              <a:cs typeface="Courier New"/>
            </a:endParaRPr>
          </a:p>
        </p:txBody>
      </p:sp>
      <p:graphicFrame>
        <p:nvGraphicFramePr>
          <p:cNvPr id="13" name="object 13" descr=""/>
          <p:cNvGraphicFramePr>
            <a:graphicFrameLocks xmlns:a="http://schemas.openxmlformats.org/drawingml/2006/main" noGrp="1"/>
          </p:cNvGraphicFramePr>
          <p:nvPr/>
        </p:nvGraphicFramePr>
        <p:xfrm>
          <a:off x="397426" y="1880730"/>
          <a:ext cx="4944745" cy="67818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{2D5ABB26-0587-4C30-8999-92F81FD0307C}</a:tableStyleId>
              </a:tblPr>
              <a:tblGrid>
                <a:gridCol w="1049655"/>
                <a:gridCol w="306705"/>
                <a:gridCol w="3427729"/>
                <a:gridCol w="83820"/>
              </a:tblGrid>
              <a:tr h="169545">
                <a:tc gridSpan="3"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70"/>
                        </a:spcBef>
                        <a:defRPr/>
                      </a:pPr>
                      <a:r>
                        <a:rPr sz="950">
                          <a:solidFill>
                            <a:srgbClr val="A525A3"/>
                          </a:solidFill>
                          <a:latin typeface="Courier New"/>
                          <a:cs typeface="Courier New"/>
                        </a:rPr>
                        <a:t>@supports</a:t>
                      </a:r>
                      <a:r>
                        <a:rPr sz="950" spc="50">
                          <a:solidFill>
                            <a:srgbClr val="A525A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(display:</a:t>
                      </a:r>
                      <a:r>
                        <a:rPr sz="950" spc="8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grid)</a:t>
                      </a:r>
                      <a:r>
                        <a:rPr sz="950" spc="8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and</a:t>
                      </a:r>
                      <a:r>
                        <a:rPr sz="950" spc="8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(background-color:</a:t>
                      </a:r>
                      <a:r>
                        <a:rPr sz="950" spc="-45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>
                          <a:solidFill>
                            <a:srgbClr val="0083BB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r>
                        <a:rPr sz="95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950">
                          <a:solidFill>
                            <a:srgbClr val="E45549"/>
                          </a:solidFill>
                          <a:latin typeface="Courier New"/>
                          <a:cs typeface="Courier New"/>
                        </a:rPr>
                        <a:t>--color</a:t>
                      </a:r>
                      <a:r>
                        <a:rPr sz="95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))</a:t>
                      </a:r>
                      <a:r>
                        <a:rPr sz="950" spc="8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-5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8890" marB="0">
                    <a:lnT w="28575" algn="ctr">
                      <a:solidFill>
                        <a:srgbClr val="FFFFFF"/>
                      </a:solidFill>
                    </a:lnT>
                    <a:lnB w="28575" algn="ctr">
                      <a:solidFill>
                        <a:srgbClr val="FFFFFF"/>
                      </a:solidFill>
                    </a:lnB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>
                  <a:txBody>
                    <a:bodyPr/>
                    <a:p>
                      <a:pPr marR="3175">
                        <a:lnSpc>
                          <a:spcPct val="100000"/>
                        </a:lnSpc>
                        <a:defRPr/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 algn="ctr">
                      <a:solidFill>
                        <a:srgbClr val="FFFFFF"/>
                      </a:solidFill>
                    </a:lnT>
                    <a:lnB w="28575" algn="ctr">
                      <a:solidFill>
                        <a:srgbClr val="FFFFFF"/>
                      </a:solidFill>
                    </a:lnB>
                  </a:tcPr>
                </a:tc>
              </a:tr>
              <a:tr h="169545">
                <a:tc>
                  <a:txBody>
                    <a:bodyPr/>
                    <a:p>
                      <a:pPr marL="148590">
                        <a:lnSpc>
                          <a:spcPct val="100000"/>
                        </a:lnSpc>
                        <a:spcBef>
                          <a:spcPts val="70"/>
                        </a:spcBef>
                        <a:defRPr/>
                      </a:pPr>
                      <a:r>
                        <a:rPr sz="950">
                          <a:solidFill>
                            <a:srgbClr val="976800"/>
                          </a:solidFill>
                          <a:latin typeface="Courier New"/>
                          <a:cs typeface="Courier New"/>
                        </a:rPr>
                        <a:t>.container</a:t>
                      </a:r>
                      <a:r>
                        <a:rPr sz="950" spc="55">
                          <a:solidFill>
                            <a:srgbClr val="9768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-5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{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8890" marB="0">
                    <a:lnT w="28575" algn="ctr">
                      <a:solidFill>
                        <a:srgbClr val="FFFFFF"/>
                      </a:solidFill>
                    </a:lnT>
                    <a:lnB w="28575" algn="ctr">
                      <a:solidFill>
                        <a:srgbClr val="FFFFFF"/>
                      </a:solidFill>
                    </a:lnB>
                    <a:solidFill>
                      <a:srgbClr val="FAFAFA"/>
                    </a:solidFill>
                  </a:tcPr>
                </a:tc>
                <a:tc gridSpan="3">
                  <a:txBody>
                    <a:bodyPr/>
                    <a:p>
                      <a:pPr marR="3175">
                        <a:lnSpc>
                          <a:spcPct val="100000"/>
                        </a:lnSpc>
                        <a:defRPr/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 algn="ctr">
                      <a:solidFill>
                        <a:srgbClr val="FFFFFF"/>
                      </a:solidFill>
                    </a:lnT>
                    <a:lnB w="28575" algn="ctr">
                      <a:solidFill>
                        <a:srgbClr val="FFFFFF"/>
                      </a:solidFill>
                    </a:lnB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169545">
                <a:tc gridSpan="2">
                  <a:txBody>
                    <a:bodyPr/>
                    <a:p>
                      <a:pPr marL="298450">
                        <a:lnSpc>
                          <a:spcPct val="100000"/>
                        </a:lnSpc>
                        <a:spcBef>
                          <a:spcPts val="70"/>
                        </a:spcBef>
                        <a:defRPr/>
                      </a:pPr>
                      <a:r>
                        <a:rPr sz="95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display:</a:t>
                      </a:r>
                      <a:r>
                        <a:rPr sz="950" spc="7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-1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grid;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8890" marB="0">
                    <a:lnT w="28575" algn="ctr">
                      <a:solidFill>
                        <a:srgbClr val="FFFFFF"/>
                      </a:solidFill>
                    </a:lnT>
                    <a:lnB w="28575" algn="ctr">
                      <a:solidFill>
                        <a:srgbClr val="FFFFFF"/>
                      </a:solidFill>
                    </a:lnB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gridSpan="2">
                  <a:txBody>
                    <a:bodyPr/>
                    <a:p>
                      <a:pPr marR="3175">
                        <a:lnSpc>
                          <a:spcPct val="100000"/>
                        </a:lnSpc>
                        <a:defRPr/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 algn="ctr">
                      <a:solidFill>
                        <a:srgbClr val="FFFFFF"/>
                      </a:solidFill>
                    </a:lnT>
                    <a:lnB w="28575" algn="ctr">
                      <a:solidFill>
                        <a:srgbClr val="FFFFFF"/>
                      </a:solidFill>
                    </a:lnB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169545">
                <a:tc gridSpan="4">
                  <a:txBody>
                    <a:bodyPr/>
                    <a:p>
                      <a:pPr marL="298450">
                        <a:lnSpc>
                          <a:spcPct val="100000"/>
                        </a:lnSpc>
                        <a:spcBef>
                          <a:spcPts val="70"/>
                        </a:spcBef>
                        <a:defRPr/>
                      </a:pPr>
                      <a:r>
                        <a:rPr sz="95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grid-template-columns:</a:t>
                      </a:r>
                      <a:r>
                        <a:rPr sz="950" spc="3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>
                          <a:solidFill>
                            <a:srgbClr val="0083BB"/>
                          </a:solidFill>
                          <a:latin typeface="Courier New"/>
                          <a:cs typeface="Courier New"/>
                        </a:rPr>
                        <a:t>repeat</a:t>
                      </a:r>
                      <a:r>
                        <a:rPr sz="95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(auto-fill,</a:t>
                      </a:r>
                      <a:r>
                        <a:rPr sz="950" spc="85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>
                          <a:solidFill>
                            <a:srgbClr val="0083BB"/>
                          </a:solidFill>
                          <a:latin typeface="Courier New"/>
                          <a:cs typeface="Courier New"/>
                        </a:rPr>
                        <a:t>minmax</a:t>
                      </a:r>
                      <a:r>
                        <a:rPr sz="95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950">
                          <a:solidFill>
                            <a:srgbClr val="976800"/>
                          </a:solidFill>
                          <a:latin typeface="Courier New"/>
                          <a:cs typeface="Courier New"/>
                        </a:rPr>
                        <a:t>200px</a:t>
                      </a:r>
                      <a:r>
                        <a:rPr sz="95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950" spc="12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-10">
                          <a:solidFill>
                            <a:srgbClr val="976800"/>
                          </a:solidFill>
                          <a:latin typeface="Courier New"/>
                          <a:cs typeface="Courier New"/>
                        </a:rPr>
                        <a:t>1fr</a:t>
                      </a:r>
                      <a:r>
                        <a:rPr sz="950" spc="-1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));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8890" marB="0">
                    <a:lnT w="28575" algn="ctr">
                      <a:solidFill>
                        <a:srgbClr val="FFFFFF"/>
                      </a:solidFill>
                    </a:lnT>
                    <a:lnB w="28575" algn="ctr">
                      <a:solidFill>
                        <a:srgbClr val="FFFFFF"/>
                      </a:solidFill>
                    </a:lnB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</a:tbl>
          </a:graphicData>
        </a:graphic>
      </p:graphicFrame>
      <p:sp>
        <p:nvSpPr>
          <p:cNvPr id="14" name="object 14" descr=""/>
          <p:cNvSpPr txBox="1"/>
          <p:nvPr/>
        </p:nvSpPr>
        <p:spPr bwMode="auto">
          <a:xfrm>
            <a:off x="397426" y="2582151"/>
            <a:ext cx="236220" cy="14986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1130"/>
              </a:lnSpc>
              <a:defRPr/>
            </a:pPr>
            <a:r>
              <a:rPr sz="950" spc="-50">
                <a:solidFill>
                  <a:srgbClr val="383A41"/>
                </a:solidFill>
                <a:latin typeface="Courier New"/>
                <a:cs typeface="Courier New"/>
              </a:rPr>
              <a:t>}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15" name="object 15" descr=""/>
          <p:cNvSpPr txBox="1"/>
          <p:nvPr/>
        </p:nvSpPr>
        <p:spPr bwMode="auto">
          <a:xfrm>
            <a:off x="397426" y="2922460"/>
            <a:ext cx="830580" cy="14986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148590">
              <a:lnSpc>
                <a:spcPts val="1130"/>
              </a:lnSpc>
              <a:defRPr/>
            </a:pPr>
            <a:r>
              <a:rPr sz="950">
                <a:solidFill>
                  <a:srgbClr val="976800"/>
                </a:solidFill>
                <a:latin typeface="Courier New"/>
                <a:cs typeface="Courier New"/>
              </a:rPr>
              <a:t>.button</a:t>
            </a:r>
            <a:r>
              <a:rPr sz="950" spc="45">
                <a:solidFill>
                  <a:srgbClr val="976800"/>
                </a:solidFill>
                <a:latin typeface="Courier New"/>
                <a:cs typeface="Courier New"/>
              </a:rPr>
              <a:t> </a:t>
            </a:r>
            <a:r>
              <a:rPr sz="950" spc="-50">
                <a:solidFill>
                  <a:srgbClr val="383A41"/>
                </a:solidFill>
                <a:latin typeface="Courier New"/>
                <a:cs typeface="Courier New"/>
              </a:rPr>
              <a:t>{</a:t>
            </a:r>
            <a:endParaRPr sz="950">
              <a:latin typeface="Courier New"/>
              <a:cs typeface="Courier New"/>
            </a:endParaRPr>
          </a:p>
        </p:txBody>
      </p:sp>
      <p:graphicFrame>
        <p:nvGraphicFramePr>
          <p:cNvPr id="16" name="object 16" descr=""/>
          <p:cNvGraphicFramePr>
            <a:graphicFrameLocks xmlns:a="http://schemas.openxmlformats.org/drawingml/2006/main" noGrp="1"/>
          </p:cNvGraphicFramePr>
          <p:nvPr/>
        </p:nvGraphicFramePr>
        <p:xfrm>
          <a:off x="397426" y="3071812"/>
          <a:ext cx="3783329" cy="66802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{2D5ABB26-0587-4C30-8999-92F81FD0307C}</a:tableStyleId>
              </a:tblPr>
              <a:tblGrid>
                <a:gridCol w="195580"/>
                <a:gridCol w="3204845"/>
                <a:gridCol w="232410"/>
              </a:tblGrid>
              <a:tr h="169545">
                <a:tc gridSpan="3">
                  <a:txBody>
                    <a:bodyPr/>
                    <a:p>
                      <a:pPr marL="260985">
                        <a:lnSpc>
                          <a:spcPct val="100000"/>
                        </a:lnSpc>
                        <a:spcBef>
                          <a:spcPts val="70"/>
                        </a:spcBef>
                        <a:defRPr/>
                      </a:pPr>
                      <a:r>
                        <a:rPr sz="95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background-color:</a:t>
                      </a:r>
                      <a:r>
                        <a:rPr sz="950" spc="45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>
                          <a:solidFill>
                            <a:srgbClr val="0083BB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r>
                        <a:rPr sz="95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950">
                          <a:solidFill>
                            <a:srgbClr val="E45549"/>
                          </a:solidFill>
                          <a:latin typeface="Courier New"/>
                          <a:cs typeface="Courier New"/>
                        </a:rPr>
                        <a:t>--primary-color</a:t>
                      </a:r>
                      <a:r>
                        <a:rPr sz="95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950" spc="12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-10">
                          <a:solidFill>
                            <a:srgbClr val="976800"/>
                          </a:solidFill>
                          <a:latin typeface="Courier New"/>
                          <a:cs typeface="Courier New"/>
                        </a:rPr>
                        <a:t>blue</a:t>
                      </a:r>
                      <a:r>
                        <a:rPr sz="950" spc="-1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8890" marB="0">
                    <a:lnT w="28575" algn="ctr">
                      <a:solidFill>
                        <a:srgbClr val="FFFFFF"/>
                      </a:solidFill>
                    </a:lnT>
                    <a:lnB w="28575" algn="ctr">
                      <a:solidFill>
                        <a:srgbClr val="FFFFFF"/>
                      </a:solidFill>
                    </a:lnB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169545">
                <a:tc gridSpan="2">
                  <a:txBody>
                    <a:bodyPr/>
                    <a:p>
                      <a:pPr marL="260985">
                        <a:lnSpc>
                          <a:spcPct val="100000"/>
                        </a:lnSpc>
                        <a:spcBef>
                          <a:spcPts val="70"/>
                        </a:spcBef>
                        <a:defRPr/>
                      </a:pPr>
                      <a:r>
                        <a:rPr sz="95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padding:</a:t>
                      </a:r>
                      <a:r>
                        <a:rPr sz="950" spc="35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>
                          <a:solidFill>
                            <a:srgbClr val="0083BB"/>
                          </a:solidFill>
                          <a:latin typeface="Courier New"/>
                          <a:cs typeface="Courier New"/>
                        </a:rPr>
                        <a:t>var</a:t>
                      </a:r>
                      <a:r>
                        <a:rPr sz="95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950">
                          <a:solidFill>
                            <a:srgbClr val="E45549"/>
                          </a:solidFill>
                          <a:latin typeface="Courier New"/>
                          <a:cs typeface="Courier New"/>
                        </a:rPr>
                        <a:t>--button-padding</a:t>
                      </a:r>
                      <a:r>
                        <a:rPr sz="95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950" spc="7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>
                          <a:solidFill>
                            <a:srgbClr val="976800"/>
                          </a:solidFill>
                          <a:latin typeface="Courier New"/>
                          <a:cs typeface="Courier New"/>
                        </a:rPr>
                        <a:t>10px</a:t>
                      </a:r>
                      <a:r>
                        <a:rPr sz="950" spc="60">
                          <a:solidFill>
                            <a:srgbClr val="9768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-10">
                          <a:solidFill>
                            <a:srgbClr val="976800"/>
                          </a:solidFill>
                          <a:latin typeface="Courier New"/>
                          <a:cs typeface="Courier New"/>
                        </a:rPr>
                        <a:t>20px</a:t>
                      </a:r>
                      <a:r>
                        <a:rPr sz="950" spc="-1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);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8890" marB="0">
                    <a:lnT w="28575" algn="ctr">
                      <a:solidFill>
                        <a:srgbClr val="FFFFFF"/>
                      </a:solidFill>
                    </a:lnT>
                    <a:lnB w="28575" algn="ctr">
                      <a:solidFill>
                        <a:srgbClr val="FFFFFF"/>
                      </a:solidFill>
                    </a:lnB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>
                  <a:txBody>
                    <a:bodyPr/>
                    <a:p>
                      <a:pPr marR="3175">
                        <a:lnSpc>
                          <a:spcPct val="100000"/>
                        </a:lnSpc>
                        <a:defRPr/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 algn="ctr">
                      <a:solidFill>
                        <a:srgbClr val="FFFFFF"/>
                      </a:solidFill>
                    </a:lnT>
                    <a:lnB w="28575" algn="ctr">
                      <a:solidFill>
                        <a:srgbClr val="FFFFFF"/>
                      </a:solidFill>
                    </a:lnB>
                  </a:tcPr>
                </a:tc>
              </a:tr>
              <a:tr h="159385">
                <a:tc>
                  <a:txBody>
                    <a:bodyPr/>
                    <a:p>
                      <a:pPr marL="111760">
                        <a:lnSpc>
                          <a:spcPts val="1085"/>
                        </a:lnSpc>
                        <a:spcBef>
                          <a:spcPts val="70"/>
                        </a:spcBef>
                        <a:defRPr/>
                      </a:pPr>
                      <a:r>
                        <a:rPr sz="950" spc="-5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8890" marB="0">
                    <a:lnT w="28575" algn="ctr">
                      <a:solidFill>
                        <a:srgbClr val="FFFFFF"/>
                      </a:solidFill>
                    </a:lnT>
                    <a:solidFill>
                      <a:srgbClr val="FAFAFA"/>
                    </a:solidFill>
                  </a:tcPr>
                </a:tc>
                <a:tc gridSpan="2">
                  <a:txBody>
                    <a:bodyPr/>
                    <a:p>
                      <a:pPr marR="3175">
                        <a:lnSpc>
                          <a:spcPct val="100000"/>
                        </a:lnSpc>
                        <a:defRPr/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 algn="ctr">
                      <a:solidFill>
                        <a:srgbClr val="FFFFFF"/>
                      </a:solidFill>
                    </a:lnT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169545">
                <a:tc gridSpan="3">
                  <a:txBody>
                    <a:bodyPr/>
                    <a:p>
                      <a:pPr marR="3175">
                        <a:lnSpc>
                          <a:spcPts val="1085"/>
                        </a:lnSpc>
                        <a:spcBef>
                          <a:spcPts val="155"/>
                        </a:spcBef>
                        <a:defRPr/>
                      </a:pPr>
                      <a:r>
                        <a:rPr sz="950" spc="-5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19685" marB="0">
                    <a:lnL w="76200" algn="ctr">
                      <a:solidFill>
                        <a:srgbClr val="FAFAFA"/>
                      </a:solidFill>
                    </a:lnL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</a:tbl>
          </a:graphicData>
        </a:graphic>
      </p:graphicFrame>
      <p:sp>
        <p:nvSpPr>
          <p:cNvPr id="17" name="object 17" descr=""/>
          <p:cNvSpPr txBox="1"/>
          <p:nvPr/>
        </p:nvSpPr>
        <p:spPr bwMode="auto">
          <a:xfrm>
            <a:off x="397426" y="3943389"/>
            <a:ext cx="4119245" cy="14986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30"/>
              </a:lnSpc>
              <a:defRPr/>
            </a:pPr>
            <a:r>
              <a:rPr sz="950" i="1">
                <a:solidFill>
                  <a:srgbClr val="9FA0A6"/>
                </a:solidFill>
                <a:latin typeface="Courier New"/>
                <a:cs typeface="Courier New"/>
              </a:rPr>
              <a:t>/*</a:t>
            </a:r>
            <a:r>
              <a:rPr sz="950" i="1" spc="60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950" i="1">
                <a:solidFill>
                  <a:srgbClr val="9FA0A6"/>
                </a:solidFill>
                <a:latin typeface="Courier New"/>
                <a:cs typeface="Courier New"/>
              </a:rPr>
              <a:t>Медіа-запити</a:t>
            </a:r>
            <a:r>
              <a:rPr sz="950" i="1" spc="65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950" i="1">
                <a:solidFill>
                  <a:srgbClr val="9FA0A6"/>
                </a:solidFill>
                <a:latin typeface="Courier New"/>
                <a:cs typeface="Courier New"/>
              </a:rPr>
              <a:t>для</a:t>
            </a:r>
            <a:r>
              <a:rPr sz="950" i="1" spc="60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950" i="1">
                <a:solidFill>
                  <a:srgbClr val="9FA0A6"/>
                </a:solidFill>
                <a:latin typeface="Courier New"/>
                <a:cs typeface="Courier New"/>
              </a:rPr>
              <a:t>адаптації</a:t>
            </a:r>
            <a:r>
              <a:rPr sz="950" i="1" spc="65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950" i="1">
                <a:solidFill>
                  <a:srgbClr val="9FA0A6"/>
                </a:solidFill>
                <a:latin typeface="Courier New"/>
                <a:cs typeface="Courier New"/>
              </a:rPr>
              <a:t>до</a:t>
            </a:r>
            <a:r>
              <a:rPr sz="950" i="1" spc="60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950" i="1">
                <a:solidFill>
                  <a:srgbClr val="9FA0A6"/>
                </a:solidFill>
                <a:latin typeface="Courier New"/>
                <a:cs typeface="Courier New"/>
              </a:rPr>
              <a:t>мобільних</a:t>
            </a:r>
            <a:r>
              <a:rPr sz="950" i="1" spc="65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950" i="1">
                <a:solidFill>
                  <a:srgbClr val="9FA0A6"/>
                </a:solidFill>
                <a:latin typeface="Courier New"/>
                <a:cs typeface="Courier New"/>
              </a:rPr>
              <a:t>пристроїв</a:t>
            </a:r>
            <a:r>
              <a:rPr sz="950" i="1" spc="60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950" i="1" spc="-25">
                <a:solidFill>
                  <a:srgbClr val="9FA0A6"/>
                </a:solidFill>
                <a:latin typeface="Courier New"/>
                <a:cs typeface="Courier New"/>
              </a:rPr>
              <a:t>*/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18" name="object 18" descr=""/>
          <p:cNvSpPr/>
          <p:nvPr/>
        </p:nvSpPr>
        <p:spPr bwMode="auto">
          <a:xfrm>
            <a:off x="397426" y="4113545"/>
            <a:ext cx="2006600" cy="149860"/>
          </a:xfrm>
          <a:custGeom>
            <a:avLst/>
            <a:gdLst/>
            <a:ahLst/>
            <a:cxnLst/>
            <a:rect l="l" t="t" r="r" b="b"/>
            <a:pathLst>
              <a:path w="2006600" h="149860" fill="norm" stroke="1" extrusionOk="0">
                <a:moveTo>
                  <a:pt x="2006290" y="0"/>
                </a:moveTo>
                <a:lnTo>
                  <a:pt x="0" y="0"/>
                </a:lnTo>
                <a:lnTo>
                  <a:pt x="0" y="149348"/>
                </a:lnTo>
                <a:lnTo>
                  <a:pt x="2006290" y="149348"/>
                </a:lnTo>
                <a:lnTo>
                  <a:pt x="200629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9" name="object 19" descr=""/>
          <p:cNvSpPr txBox="1"/>
          <p:nvPr/>
        </p:nvSpPr>
        <p:spPr bwMode="auto">
          <a:xfrm>
            <a:off x="384725" y="4095864"/>
            <a:ext cx="203327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defRPr/>
            </a:pPr>
            <a:r>
              <a:rPr sz="950">
                <a:solidFill>
                  <a:srgbClr val="A525A3"/>
                </a:solidFill>
                <a:latin typeface="Courier New"/>
                <a:cs typeface="Courier New"/>
              </a:rPr>
              <a:t>@media</a:t>
            </a:r>
            <a:r>
              <a:rPr sz="950" spc="50">
                <a:solidFill>
                  <a:srgbClr val="A525A3"/>
                </a:solidFill>
                <a:latin typeface="Courier New"/>
                <a:cs typeface="Courier New"/>
              </a:rPr>
              <a:t> </a:t>
            </a:r>
            <a:r>
              <a:rPr sz="950">
                <a:solidFill>
                  <a:srgbClr val="383A41"/>
                </a:solidFill>
                <a:latin typeface="Courier New"/>
                <a:cs typeface="Courier New"/>
              </a:rPr>
              <a:t>(max-width:</a:t>
            </a:r>
            <a:r>
              <a:rPr sz="950" spc="30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950">
                <a:solidFill>
                  <a:srgbClr val="976800"/>
                </a:solidFill>
                <a:latin typeface="Courier New"/>
                <a:cs typeface="Courier New"/>
              </a:rPr>
              <a:t>768px</a:t>
            </a:r>
            <a:r>
              <a:rPr sz="950">
                <a:solidFill>
                  <a:srgbClr val="383A41"/>
                </a:solidFill>
                <a:latin typeface="Courier New"/>
                <a:cs typeface="Courier New"/>
              </a:rPr>
              <a:t>)</a:t>
            </a:r>
            <a:r>
              <a:rPr sz="950" spc="65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950" spc="-50">
                <a:solidFill>
                  <a:srgbClr val="383A41"/>
                </a:solidFill>
                <a:latin typeface="Courier New"/>
                <a:cs typeface="Courier New"/>
              </a:rPr>
              <a:t>{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20" name="object 20" descr=""/>
          <p:cNvSpPr txBox="1"/>
          <p:nvPr/>
        </p:nvSpPr>
        <p:spPr bwMode="auto">
          <a:xfrm>
            <a:off x="434578" y="4283699"/>
            <a:ext cx="793115" cy="14986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111125">
              <a:lnSpc>
                <a:spcPts val="1130"/>
              </a:lnSpc>
              <a:defRPr/>
            </a:pPr>
            <a:r>
              <a:rPr sz="950">
                <a:solidFill>
                  <a:srgbClr val="976800"/>
                </a:solidFill>
                <a:latin typeface="Courier New"/>
                <a:cs typeface="Courier New"/>
              </a:rPr>
              <a:t>.button</a:t>
            </a:r>
            <a:r>
              <a:rPr sz="950" spc="45">
                <a:solidFill>
                  <a:srgbClr val="976800"/>
                </a:solidFill>
                <a:latin typeface="Courier New"/>
                <a:cs typeface="Courier New"/>
              </a:rPr>
              <a:t> </a:t>
            </a:r>
            <a:r>
              <a:rPr sz="950" spc="-50">
                <a:solidFill>
                  <a:srgbClr val="383A41"/>
                </a:solidFill>
                <a:latin typeface="Courier New"/>
                <a:cs typeface="Courier New"/>
              </a:rPr>
              <a:t>{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21" name="object 21" descr=""/>
          <p:cNvSpPr txBox="1"/>
          <p:nvPr/>
        </p:nvSpPr>
        <p:spPr bwMode="auto">
          <a:xfrm>
            <a:off x="434578" y="4453855"/>
            <a:ext cx="1610360" cy="14986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260985">
              <a:lnSpc>
                <a:spcPts val="1130"/>
              </a:lnSpc>
              <a:defRPr/>
            </a:pPr>
            <a:r>
              <a:rPr sz="950">
                <a:solidFill>
                  <a:srgbClr val="383A41"/>
                </a:solidFill>
                <a:latin typeface="Courier New"/>
                <a:cs typeface="Courier New"/>
              </a:rPr>
              <a:t>padding:</a:t>
            </a:r>
            <a:r>
              <a:rPr sz="950" spc="15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950">
                <a:solidFill>
                  <a:srgbClr val="976800"/>
                </a:solidFill>
                <a:latin typeface="Courier New"/>
                <a:cs typeface="Courier New"/>
              </a:rPr>
              <a:t>8px</a:t>
            </a:r>
            <a:r>
              <a:rPr sz="950" spc="50">
                <a:solidFill>
                  <a:srgbClr val="976800"/>
                </a:solidFill>
                <a:latin typeface="Courier New"/>
                <a:cs typeface="Courier New"/>
              </a:rPr>
              <a:t> </a:t>
            </a:r>
            <a:r>
              <a:rPr sz="950" spc="-20">
                <a:solidFill>
                  <a:srgbClr val="976800"/>
                </a:solidFill>
                <a:latin typeface="Courier New"/>
                <a:cs typeface="Courier New"/>
              </a:rPr>
              <a:t>15px</a:t>
            </a:r>
            <a:r>
              <a:rPr sz="950" spc="-20">
                <a:solidFill>
                  <a:srgbClr val="383A41"/>
                </a:solidFill>
                <a:latin typeface="Courier New"/>
                <a:cs typeface="Courier New"/>
              </a:rPr>
              <a:t>;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22" name="object 22" descr=""/>
          <p:cNvSpPr txBox="1"/>
          <p:nvPr/>
        </p:nvSpPr>
        <p:spPr bwMode="auto">
          <a:xfrm>
            <a:off x="434578" y="4624005"/>
            <a:ext cx="198755" cy="14986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111760">
              <a:lnSpc>
                <a:spcPts val="1130"/>
              </a:lnSpc>
              <a:defRPr/>
            </a:pPr>
            <a:r>
              <a:rPr sz="950" spc="-50">
                <a:solidFill>
                  <a:srgbClr val="383A41"/>
                </a:solidFill>
                <a:latin typeface="Courier New"/>
                <a:cs typeface="Courier New"/>
              </a:rPr>
              <a:t>}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23" name="object 23" descr=""/>
          <p:cNvSpPr/>
          <p:nvPr/>
        </p:nvSpPr>
        <p:spPr bwMode="auto">
          <a:xfrm>
            <a:off x="397426" y="4794161"/>
            <a:ext cx="74930" cy="149860"/>
          </a:xfrm>
          <a:custGeom>
            <a:avLst/>
            <a:gdLst/>
            <a:ahLst/>
            <a:cxnLst/>
            <a:rect l="l" t="t" r="r" b="b"/>
            <a:pathLst>
              <a:path w="74929" h="149860" fill="norm" stroke="1" extrusionOk="0">
                <a:moveTo>
                  <a:pt x="74303" y="0"/>
                </a:moveTo>
                <a:lnTo>
                  <a:pt x="0" y="0"/>
                </a:lnTo>
                <a:lnTo>
                  <a:pt x="0" y="149353"/>
                </a:lnTo>
                <a:lnTo>
                  <a:pt x="74303" y="149353"/>
                </a:lnTo>
                <a:lnTo>
                  <a:pt x="74303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4" name="object 24" descr=""/>
          <p:cNvSpPr txBox="1"/>
          <p:nvPr/>
        </p:nvSpPr>
        <p:spPr bwMode="auto">
          <a:xfrm>
            <a:off x="384725" y="4776485"/>
            <a:ext cx="10033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defRPr/>
            </a:pPr>
            <a:r>
              <a:rPr sz="950" spc="-50">
                <a:solidFill>
                  <a:srgbClr val="383A41"/>
                </a:solidFill>
                <a:latin typeface="Courier New"/>
                <a:cs typeface="Courier New"/>
              </a:rPr>
              <a:t>}</a:t>
            </a:r>
            <a:endParaRPr sz="950">
              <a:latin typeface="Courier New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defRPr/>
            </a:pPr>
            <a:r>
              <a:rPr/>
              <a:t>Оптимізація шаблона</a:t>
            </a:r>
            <a:r>
              <a:rPr spc="5"/>
              <a:t> </a:t>
            </a:r>
            <a:r>
              <a:rPr/>
              <a:t>(HTML,</a:t>
            </a:r>
            <a:r>
              <a:rPr spc="5"/>
              <a:t> </a:t>
            </a:r>
            <a:r>
              <a:rPr/>
              <a:t>CSS</a:t>
            </a:r>
            <a:r>
              <a:rPr spc="5"/>
              <a:t> </a:t>
            </a:r>
            <a:r>
              <a:rPr/>
              <a:t>project</a:t>
            </a:r>
            <a:r>
              <a:rPr spc="5"/>
              <a:t> </a:t>
            </a:r>
            <a:r>
              <a:rPr spc="-10"/>
              <a:t>optimization)</a:t>
            </a:r>
            <a:endParaRPr/>
          </a:p>
        </p:txBody>
      </p:sp>
      <p:sp>
        <p:nvSpPr>
          <p:cNvPr id="3" name="object 3" descr=""/>
          <p:cNvSpPr txBox="1"/>
          <p:nvPr/>
        </p:nvSpPr>
        <p:spPr bwMode="auto">
          <a:xfrm>
            <a:off x="422676" y="1643072"/>
            <a:ext cx="6040755" cy="2233930"/>
          </a:xfrm>
          <a:prstGeom prst="rect">
            <a:avLst/>
          </a:prstGeom>
        </p:spPr>
        <p:txBody>
          <a:bodyPr vert="horz" wrap="square" lIns="0" tIns="53974" rIns="0" bIns="0" rtlCol="0">
            <a:spAutoFit/>
          </a:bodyPr>
          <a:lstStyle/>
          <a:p>
            <a:pPr marL="431799" indent="-419100">
              <a:lnSpc>
                <a:spcPct val="100000"/>
              </a:lnSpc>
              <a:spcBef>
                <a:spcPts val="425"/>
              </a:spcBef>
              <a:buAutoNum type="arabicPeriod"/>
              <a:tabLst>
                <a:tab pos="431799" algn="l"/>
              </a:tabLst>
              <a:defRPr/>
            </a:pP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Уникнення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білого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екрана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під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час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завантаження</a:t>
            </a:r>
            <a:endParaRPr sz="1800">
              <a:latin typeface="Arial"/>
              <a:cs typeface="Arial"/>
            </a:endParaRPr>
          </a:p>
          <a:p>
            <a:pPr marL="431799" indent="-419100">
              <a:lnSpc>
                <a:spcPct val="100000"/>
              </a:lnSpc>
              <a:spcBef>
                <a:spcPts val="320"/>
              </a:spcBef>
              <a:buAutoNum type="arabicPeriod"/>
              <a:tabLst>
                <a:tab pos="431799" algn="l"/>
              </a:tabLst>
              <a:defRPr/>
            </a:pP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Підключення</a:t>
            </a:r>
            <a:r>
              <a:rPr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файлів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стилів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і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скриптів</a:t>
            </a:r>
            <a:endParaRPr sz="1800">
              <a:latin typeface="Arial"/>
              <a:cs typeface="Arial"/>
            </a:endParaRPr>
          </a:p>
          <a:p>
            <a:pPr marL="431799" indent="-419100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431799" algn="l"/>
              </a:tabLst>
              <a:defRPr/>
            </a:pP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Використання</a:t>
            </a:r>
            <a:r>
              <a:rPr sz="1800" spc="-7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одного</a:t>
            </a:r>
            <a:r>
              <a:rPr sz="1800" spc="-7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стильового</a:t>
            </a:r>
            <a:r>
              <a:rPr sz="1800" spc="-7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файлу</a:t>
            </a:r>
            <a:r>
              <a:rPr sz="1800" spc="-7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і</a:t>
            </a:r>
            <a:r>
              <a:rPr sz="1800" spc="-7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мініфікація</a:t>
            </a:r>
            <a:endParaRPr sz="1800">
              <a:latin typeface="Arial"/>
              <a:cs typeface="Arial"/>
            </a:endParaRPr>
          </a:p>
          <a:p>
            <a:pPr marL="431799" indent="-419100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431799" algn="l"/>
              </a:tabLst>
              <a:defRPr/>
            </a:pP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Аналіз</a:t>
            </a:r>
            <a:r>
              <a:rPr sz="1800" spc="-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вкладки</a:t>
            </a:r>
            <a:r>
              <a:rPr sz="1800" spc="-2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Network</a:t>
            </a:r>
            <a:r>
              <a:rPr sz="1800" spc="-2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у</a:t>
            </a:r>
            <a:r>
              <a:rPr sz="1800" spc="-2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DevTools</a:t>
            </a:r>
            <a:endParaRPr sz="1800">
              <a:latin typeface="Arial"/>
              <a:cs typeface="Arial"/>
            </a:endParaRPr>
          </a:p>
          <a:p>
            <a:pPr marL="431799" indent="-419100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431799" algn="l"/>
              </a:tabLst>
              <a:defRPr/>
            </a:pP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Оптимізація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зображень</a:t>
            </a:r>
            <a:endParaRPr sz="1800">
              <a:latin typeface="Arial"/>
              <a:cs typeface="Arial"/>
            </a:endParaRPr>
          </a:p>
          <a:p>
            <a:pPr marL="431799" indent="-419100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431799" algn="l"/>
              </a:tabLst>
              <a:defRPr/>
            </a:pP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Використання</a:t>
            </a:r>
            <a:r>
              <a:rPr sz="1800" spc="-8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Lighthouse</a:t>
            </a:r>
            <a:endParaRPr sz="1800">
              <a:latin typeface="Arial"/>
              <a:cs typeface="Arial"/>
            </a:endParaRPr>
          </a:p>
          <a:p>
            <a:pPr marL="431799" indent="-419100">
              <a:lnSpc>
                <a:spcPct val="100000"/>
              </a:lnSpc>
              <a:spcBef>
                <a:spcPts val="320"/>
              </a:spcBef>
              <a:buAutoNum type="arabicPeriod"/>
              <a:tabLst>
                <a:tab pos="431799" algn="l"/>
              </a:tabLst>
              <a:defRPr/>
            </a:pP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Застосування</a:t>
            </a:r>
            <a:r>
              <a:rPr sz="1800" spc="-3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PageSpeed</a:t>
            </a:r>
            <a:r>
              <a:rPr sz="1800" spc="-2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Insights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defRPr/>
            </a:pPr>
            <a:r>
              <a:rPr/>
              <a:t>Декілька</a:t>
            </a:r>
            <a:r>
              <a:rPr spc="20"/>
              <a:t> </a:t>
            </a:r>
            <a:r>
              <a:rPr/>
              <a:t>простих</a:t>
            </a:r>
            <a:r>
              <a:rPr spc="20"/>
              <a:t> </a:t>
            </a:r>
            <a:r>
              <a:rPr/>
              <a:t>прикладів</a:t>
            </a:r>
            <a:r>
              <a:rPr spc="25"/>
              <a:t> </a:t>
            </a:r>
            <a:r>
              <a:rPr spc="-25"/>
              <a:t>SVG</a:t>
            </a:r>
            <a:endParaRPr/>
          </a:p>
        </p:txBody>
      </p:sp>
      <p:sp>
        <p:nvSpPr>
          <p:cNvPr id="3" name="object 3" descr=""/>
          <p:cNvSpPr txBox="1"/>
          <p:nvPr/>
        </p:nvSpPr>
        <p:spPr bwMode="auto">
          <a:xfrm>
            <a:off x="384725" y="1684223"/>
            <a:ext cx="581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 b="1" spc="-20">
                <a:solidFill>
                  <a:srgbClr val="595959"/>
                </a:solidFill>
                <a:latin typeface="Arial"/>
                <a:cs typeface="Arial"/>
              </a:rPr>
              <a:t>Коло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 bwMode="auto">
          <a:xfrm>
            <a:off x="397426" y="2173935"/>
            <a:ext cx="7444105" cy="21336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5"/>
              </a:lnSpc>
              <a:defRPr/>
            </a:pPr>
            <a:r>
              <a:rPr sz="140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400">
                <a:solidFill>
                  <a:srgbClr val="E45549"/>
                </a:solidFill>
                <a:latin typeface="Courier New"/>
                <a:cs typeface="Courier New"/>
              </a:rPr>
              <a:t>svg</a:t>
            </a:r>
            <a:r>
              <a:rPr sz="1400" spc="70">
                <a:solidFill>
                  <a:srgbClr val="E45549"/>
                </a:solidFill>
                <a:latin typeface="Courier New"/>
                <a:cs typeface="Courier New"/>
              </a:rPr>
              <a:t> </a:t>
            </a:r>
            <a:r>
              <a:rPr sz="1400">
                <a:solidFill>
                  <a:srgbClr val="976800"/>
                </a:solidFill>
                <a:latin typeface="Courier New"/>
                <a:cs typeface="Courier New"/>
              </a:rPr>
              <a:t>width</a:t>
            </a:r>
            <a:r>
              <a:rPr sz="1400">
                <a:solidFill>
                  <a:srgbClr val="383A41"/>
                </a:solidFill>
                <a:latin typeface="Courier New"/>
                <a:cs typeface="Courier New"/>
              </a:rPr>
              <a:t>=</a:t>
            </a:r>
            <a:r>
              <a:rPr sz="1400">
                <a:solidFill>
                  <a:srgbClr val="4FA04F"/>
                </a:solidFill>
                <a:latin typeface="Courier New"/>
                <a:cs typeface="Courier New"/>
              </a:rPr>
              <a:t>"100"</a:t>
            </a:r>
            <a:r>
              <a:rPr sz="1400" spc="105">
                <a:solidFill>
                  <a:srgbClr val="4FA04F"/>
                </a:solidFill>
                <a:latin typeface="Courier New"/>
                <a:cs typeface="Courier New"/>
              </a:rPr>
              <a:t> </a:t>
            </a:r>
            <a:r>
              <a:rPr sz="1400">
                <a:solidFill>
                  <a:srgbClr val="976800"/>
                </a:solidFill>
                <a:latin typeface="Courier New"/>
                <a:cs typeface="Courier New"/>
              </a:rPr>
              <a:t>height</a:t>
            </a:r>
            <a:r>
              <a:rPr sz="1400">
                <a:solidFill>
                  <a:srgbClr val="383A41"/>
                </a:solidFill>
                <a:latin typeface="Courier New"/>
                <a:cs typeface="Courier New"/>
              </a:rPr>
              <a:t>=</a:t>
            </a:r>
            <a:r>
              <a:rPr sz="1400">
                <a:solidFill>
                  <a:srgbClr val="4FA04F"/>
                </a:solidFill>
                <a:latin typeface="Courier New"/>
                <a:cs typeface="Courier New"/>
              </a:rPr>
              <a:t>"100"</a:t>
            </a:r>
            <a:r>
              <a:rPr sz="140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r>
              <a:rPr sz="1400" spc="40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400" i="1" spc="-10">
                <a:solidFill>
                  <a:srgbClr val="9FA0A6"/>
                </a:solidFill>
                <a:latin typeface="Courier New"/>
                <a:cs typeface="Courier New"/>
              </a:rPr>
              <a:t>&lt;!-</a:t>
            </a:r>
            <a:r>
              <a:rPr sz="1400" i="1">
                <a:solidFill>
                  <a:srgbClr val="9FA0A6"/>
                </a:solidFill>
                <a:latin typeface="Courier New"/>
                <a:cs typeface="Courier New"/>
              </a:rPr>
              <a:t>-</a:t>
            </a:r>
            <a:r>
              <a:rPr sz="1400" i="1" spc="5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1400" i="1">
                <a:solidFill>
                  <a:srgbClr val="9FA0A6"/>
                </a:solidFill>
                <a:latin typeface="Courier New"/>
                <a:cs typeface="Courier New"/>
              </a:rPr>
              <a:t>Визначаємо</a:t>
            </a:r>
            <a:r>
              <a:rPr sz="1400" i="1" spc="10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1400" i="1">
                <a:solidFill>
                  <a:srgbClr val="9FA0A6"/>
                </a:solidFill>
                <a:latin typeface="Courier New"/>
                <a:cs typeface="Courier New"/>
              </a:rPr>
              <a:t>розмір</a:t>
            </a:r>
            <a:r>
              <a:rPr sz="1400" i="1" spc="5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1400" i="1">
                <a:solidFill>
                  <a:srgbClr val="9FA0A6"/>
                </a:solidFill>
                <a:latin typeface="Courier New"/>
                <a:cs typeface="Courier New"/>
              </a:rPr>
              <a:t>SVG</a:t>
            </a:r>
            <a:r>
              <a:rPr sz="1400" i="1" spc="10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1400" i="1">
                <a:solidFill>
                  <a:srgbClr val="9FA0A6"/>
                </a:solidFill>
                <a:latin typeface="Courier New"/>
                <a:cs typeface="Courier New"/>
              </a:rPr>
              <a:t>області</a:t>
            </a:r>
            <a:r>
              <a:rPr sz="1400" i="1" spc="10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1400" i="1" spc="-10">
                <a:solidFill>
                  <a:srgbClr val="9FA0A6"/>
                </a:solidFill>
                <a:latin typeface="Courier New"/>
                <a:cs typeface="Courier New"/>
              </a:rPr>
              <a:t>--</a:t>
            </a:r>
            <a:r>
              <a:rPr sz="1400" i="1" spc="-50">
                <a:solidFill>
                  <a:srgbClr val="9FA0A6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 descr=""/>
          <p:cNvSpPr txBox="1"/>
          <p:nvPr/>
        </p:nvSpPr>
        <p:spPr bwMode="auto">
          <a:xfrm>
            <a:off x="397426" y="2459685"/>
            <a:ext cx="8145780" cy="21336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213360">
              <a:lnSpc>
                <a:spcPts val="1625"/>
              </a:lnSpc>
              <a:defRPr/>
            </a:pPr>
            <a:r>
              <a:rPr sz="140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400">
                <a:solidFill>
                  <a:srgbClr val="E45549"/>
                </a:solidFill>
                <a:latin typeface="Courier New"/>
                <a:cs typeface="Courier New"/>
              </a:rPr>
              <a:t>circle</a:t>
            </a:r>
            <a:r>
              <a:rPr sz="1400" spc="125">
                <a:solidFill>
                  <a:srgbClr val="E45549"/>
                </a:solidFill>
                <a:latin typeface="Courier New"/>
                <a:cs typeface="Courier New"/>
              </a:rPr>
              <a:t> </a:t>
            </a:r>
            <a:r>
              <a:rPr sz="1400">
                <a:solidFill>
                  <a:srgbClr val="976800"/>
                </a:solidFill>
                <a:latin typeface="Courier New"/>
                <a:cs typeface="Courier New"/>
              </a:rPr>
              <a:t>cx</a:t>
            </a:r>
            <a:r>
              <a:rPr sz="1400">
                <a:solidFill>
                  <a:srgbClr val="383A41"/>
                </a:solidFill>
                <a:latin typeface="Courier New"/>
                <a:cs typeface="Courier New"/>
              </a:rPr>
              <a:t>=</a:t>
            </a:r>
            <a:r>
              <a:rPr sz="1400">
                <a:solidFill>
                  <a:srgbClr val="4FA04F"/>
                </a:solidFill>
                <a:latin typeface="Courier New"/>
                <a:cs typeface="Courier New"/>
              </a:rPr>
              <a:t>"50"</a:t>
            </a:r>
            <a:r>
              <a:rPr sz="1400" spc="110">
                <a:solidFill>
                  <a:srgbClr val="4FA04F"/>
                </a:solidFill>
                <a:latin typeface="Courier New"/>
                <a:cs typeface="Courier New"/>
              </a:rPr>
              <a:t> </a:t>
            </a:r>
            <a:r>
              <a:rPr sz="1400">
                <a:solidFill>
                  <a:srgbClr val="976800"/>
                </a:solidFill>
                <a:latin typeface="Courier New"/>
                <a:cs typeface="Courier New"/>
              </a:rPr>
              <a:t>cy</a:t>
            </a:r>
            <a:r>
              <a:rPr sz="1400">
                <a:solidFill>
                  <a:srgbClr val="383A41"/>
                </a:solidFill>
                <a:latin typeface="Courier New"/>
                <a:cs typeface="Courier New"/>
              </a:rPr>
              <a:t>=</a:t>
            </a:r>
            <a:r>
              <a:rPr sz="1400">
                <a:solidFill>
                  <a:srgbClr val="4FA04F"/>
                </a:solidFill>
                <a:latin typeface="Courier New"/>
                <a:cs typeface="Courier New"/>
              </a:rPr>
              <a:t>"50"</a:t>
            </a:r>
            <a:r>
              <a:rPr sz="1400" spc="105">
                <a:solidFill>
                  <a:srgbClr val="4FA04F"/>
                </a:solidFill>
                <a:latin typeface="Courier New"/>
                <a:cs typeface="Courier New"/>
              </a:rPr>
              <a:t> </a:t>
            </a:r>
            <a:r>
              <a:rPr sz="1400">
                <a:solidFill>
                  <a:srgbClr val="976800"/>
                </a:solidFill>
                <a:latin typeface="Courier New"/>
                <a:cs typeface="Courier New"/>
              </a:rPr>
              <a:t>r</a:t>
            </a:r>
            <a:r>
              <a:rPr sz="1400">
                <a:solidFill>
                  <a:srgbClr val="383A41"/>
                </a:solidFill>
                <a:latin typeface="Courier New"/>
                <a:cs typeface="Courier New"/>
              </a:rPr>
              <a:t>=</a:t>
            </a:r>
            <a:r>
              <a:rPr sz="1400">
                <a:solidFill>
                  <a:srgbClr val="4FA04F"/>
                </a:solidFill>
                <a:latin typeface="Courier New"/>
                <a:cs typeface="Courier New"/>
              </a:rPr>
              <a:t>"40"</a:t>
            </a:r>
            <a:r>
              <a:rPr sz="1400" spc="110">
                <a:solidFill>
                  <a:srgbClr val="4FA04F"/>
                </a:solidFill>
                <a:latin typeface="Courier New"/>
                <a:cs typeface="Courier New"/>
              </a:rPr>
              <a:t> </a:t>
            </a:r>
            <a:r>
              <a:rPr sz="1400">
                <a:solidFill>
                  <a:srgbClr val="976800"/>
                </a:solidFill>
                <a:latin typeface="Courier New"/>
                <a:cs typeface="Courier New"/>
              </a:rPr>
              <a:t>stroke</a:t>
            </a:r>
            <a:r>
              <a:rPr sz="1400">
                <a:solidFill>
                  <a:srgbClr val="383A41"/>
                </a:solidFill>
                <a:latin typeface="Courier New"/>
                <a:cs typeface="Courier New"/>
              </a:rPr>
              <a:t>=</a:t>
            </a:r>
            <a:r>
              <a:rPr sz="1400">
                <a:solidFill>
                  <a:srgbClr val="4FA04F"/>
                </a:solidFill>
                <a:latin typeface="Courier New"/>
                <a:cs typeface="Courier New"/>
              </a:rPr>
              <a:t>"black"</a:t>
            </a:r>
            <a:r>
              <a:rPr sz="1400" spc="155">
                <a:solidFill>
                  <a:srgbClr val="4FA04F"/>
                </a:solidFill>
                <a:latin typeface="Courier New"/>
                <a:cs typeface="Courier New"/>
              </a:rPr>
              <a:t> </a:t>
            </a:r>
            <a:r>
              <a:rPr sz="1400" spc="-10">
                <a:solidFill>
                  <a:srgbClr val="976800"/>
                </a:solidFill>
                <a:latin typeface="Courier New"/>
                <a:cs typeface="Courier New"/>
              </a:rPr>
              <a:t>stroke-width</a:t>
            </a:r>
            <a:r>
              <a:rPr sz="1400" spc="-655">
                <a:solidFill>
                  <a:srgbClr val="976800"/>
                </a:solidFill>
                <a:latin typeface="Courier New"/>
                <a:cs typeface="Courier New"/>
              </a:rPr>
              <a:t> </a:t>
            </a:r>
            <a:r>
              <a:rPr sz="1400">
                <a:solidFill>
                  <a:srgbClr val="383A41"/>
                </a:solidFill>
                <a:latin typeface="Courier New"/>
                <a:cs typeface="Courier New"/>
              </a:rPr>
              <a:t>=</a:t>
            </a:r>
            <a:r>
              <a:rPr sz="1400">
                <a:solidFill>
                  <a:srgbClr val="4FA04F"/>
                </a:solidFill>
                <a:latin typeface="Courier New"/>
                <a:cs typeface="Courier New"/>
              </a:rPr>
              <a:t>"3"</a:t>
            </a:r>
            <a:r>
              <a:rPr sz="1400" spc="95">
                <a:solidFill>
                  <a:srgbClr val="4FA04F"/>
                </a:solidFill>
                <a:latin typeface="Courier New"/>
                <a:cs typeface="Courier New"/>
              </a:rPr>
              <a:t> </a:t>
            </a:r>
            <a:r>
              <a:rPr sz="1400" spc="-10">
                <a:solidFill>
                  <a:srgbClr val="976800"/>
                </a:solidFill>
                <a:latin typeface="Courier New"/>
                <a:cs typeface="Courier New"/>
              </a:rPr>
              <a:t>fill</a:t>
            </a:r>
            <a:r>
              <a:rPr sz="1400" spc="-10">
                <a:solidFill>
                  <a:srgbClr val="383A41"/>
                </a:solidFill>
                <a:latin typeface="Courier New"/>
                <a:cs typeface="Courier New"/>
              </a:rPr>
              <a:t>=</a:t>
            </a:r>
            <a:r>
              <a:rPr sz="1400" spc="-10">
                <a:solidFill>
                  <a:srgbClr val="4FA04F"/>
                </a:solidFill>
                <a:latin typeface="Courier New"/>
                <a:cs typeface="Courier New"/>
              </a:rPr>
              <a:t>"red"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 descr=""/>
          <p:cNvSpPr txBox="1"/>
          <p:nvPr/>
        </p:nvSpPr>
        <p:spPr bwMode="auto">
          <a:xfrm>
            <a:off x="397426" y="2745435"/>
            <a:ext cx="217804" cy="21336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5"/>
              </a:lnSpc>
              <a:defRPr/>
            </a:pPr>
            <a:r>
              <a:rPr sz="1400" spc="-25">
                <a:solidFill>
                  <a:srgbClr val="383A41"/>
                </a:solidFill>
                <a:latin typeface="Courier New"/>
                <a:cs typeface="Courier New"/>
              </a:rPr>
              <a:t>/&gt;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 descr=""/>
          <p:cNvSpPr/>
          <p:nvPr/>
        </p:nvSpPr>
        <p:spPr bwMode="auto">
          <a:xfrm>
            <a:off x="397426" y="3031185"/>
            <a:ext cx="7468870" cy="213360"/>
          </a:xfrm>
          <a:custGeom>
            <a:avLst/>
            <a:gdLst/>
            <a:ahLst/>
            <a:cxnLst/>
            <a:rect l="l" t="t" r="r" b="b"/>
            <a:pathLst>
              <a:path w="7468870" h="213360" fill="norm" stroke="1" extrusionOk="0">
                <a:moveTo>
                  <a:pt x="7468572" y="0"/>
                </a:moveTo>
                <a:lnTo>
                  <a:pt x="0" y="0"/>
                </a:lnTo>
                <a:lnTo>
                  <a:pt x="0" y="213360"/>
                </a:lnTo>
                <a:lnTo>
                  <a:pt x="7468572" y="213360"/>
                </a:lnTo>
                <a:lnTo>
                  <a:pt x="7468572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object 8" descr=""/>
          <p:cNvSpPr txBox="1"/>
          <p:nvPr/>
        </p:nvSpPr>
        <p:spPr bwMode="auto">
          <a:xfrm>
            <a:off x="601930" y="3011373"/>
            <a:ext cx="727963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400" i="1" spc="-10">
                <a:solidFill>
                  <a:srgbClr val="9FA0A6"/>
                </a:solidFill>
                <a:latin typeface="Courier New"/>
                <a:cs typeface="Courier New"/>
              </a:rPr>
              <a:t>&lt;!-</a:t>
            </a:r>
            <a:r>
              <a:rPr sz="1400" i="1">
                <a:solidFill>
                  <a:srgbClr val="9FA0A6"/>
                </a:solidFill>
                <a:latin typeface="Courier New"/>
                <a:cs typeface="Courier New"/>
              </a:rPr>
              <a:t>-</a:t>
            </a:r>
            <a:r>
              <a:rPr sz="1400" i="1" spc="-25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1400" i="1">
                <a:solidFill>
                  <a:srgbClr val="9FA0A6"/>
                </a:solidFill>
                <a:latin typeface="Courier New"/>
                <a:cs typeface="Courier New"/>
              </a:rPr>
              <a:t>Створюємо</a:t>
            </a:r>
            <a:r>
              <a:rPr sz="1400" i="1" spc="-20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1400" i="1">
                <a:solidFill>
                  <a:srgbClr val="9FA0A6"/>
                </a:solidFill>
                <a:latin typeface="Courier New"/>
                <a:cs typeface="Courier New"/>
              </a:rPr>
              <a:t>червоне</a:t>
            </a:r>
            <a:r>
              <a:rPr sz="1400" i="1" spc="-25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1400" i="1">
                <a:solidFill>
                  <a:srgbClr val="9FA0A6"/>
                </a:solidFill>
                <a:latin typeface="Courier New"/>
                <a:cs typeface="Courier New"/>
              </a:rPr>
              <a:t>коло</a:t>
            </a:r>
            <a:r>
              <a:rPr sz="1400" i="1" spc="-20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1400" i="1">
                <a:solidFill>
                  <a:srgbClr val="9FA0A6"/>
                </a:solidFill>
                <a:latin typeface="Courier New"/>
                <a:cs typeface="Courier New"/>
              </a:rPr>
              <a:t>з</a:t>
            </a:r>
            <a:r>
              <a:rPr sz="1400" i="1" spc="-20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1400" i="1">
                <a:solidFill>
                  <a:srgbClr val="9FA0A6"/>
                </a:solidFill>
                <a:latin typeface="Courier New"/>
                <a:cs typeface="Courier New"/>
              </a:rPr>
              <a:t>радіусом</a:t>
            </a:r>
            <a:r>
              <a:rPr sz="1400" i="1" spc="-25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1400" i="1">
                <a:solidFill>
                  <a:srgbClr val="9FA0A6"/>
                </a:solidFill>
                <a:latin typeface="Courier New"/>
                <a:cs typeface="Courier New"/>
              </a:rPr>
              <a:t>40</a:t>
            </a:r>
            <a:r>
              <a:rPr sz="1400" i="1" spc="-20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1400" i="1">
                <a:solidFill>
                  <a:srgbClr val="9FA0A6"/>
                </a:solidFill>
                <a:latin typeface="Courier New"/>
                <a:cs typeface="Courier New"/>
              </a:rPr>
              <a:t>пікселів</a:t>
            </a:r>
            <a:r>
              <a:rPr sz="1400" i="1" spc="-25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1400" i="1">
                <a:solidFill>
                  <a:srgbClr val="9FA0A6"/>
                </a:solidFill>
                <a:latin typeface="Courier New"/>
                <a:cs typeface="Courier New"/>
              </a:rPr>
              <a:t>і</a:t>
            </a:r>
            <a:r>
              <a:rPr sz="1400" i="1" spc="-20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1400" i="1">
                <a:solidFill>
                  <a:srgbClr val="9FA0A6"/>
                </a:solidFill>
                <a:latin typeface="Courier New"/>
                <a:cs typeface="Courier New"/>
              </a:rPr>
              <a:t>чорним</a:t>
            </a:r>
            <a:r>
              <a:rPr sz="1400" i="1" spc="-20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1400" i="1" spc="-10">
                <a:solidFill>
                  <a:srgbClr val="9FA0A6"/>
                </a:solidFill>
                <a:latin typeface="Courier New"/>
                <a:cs typeface="Courier New"/>
              </a:rPr>
              <a:t>контуром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 descr=""/>
          <p:cNvSpPr txBox="1"/>
          <p:nvPr/>
        </p:nvSpPr>
        <p:spPr bwMode="auto">
          <a:xfrm>
            <a:off x="397426" y="3316935"/>
            <a:ext cx="2359025" cy="21336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5"/>
              </a:lnSpc>
              <a:defRPr/>
            </a:pPr>
            <a:r>
              <a:rPr sz="1400" i="1">
                <a:solidFill>
                  <a:srgbClr val="9FA0A6"/>
                </a:solidFill>
                <a:latin typeface="Courier New"/>
                <a:cs typeface="Courier New"/>
              </a:rPr>
              <a:t>товщиною</a:t>
            </a:r>
            <a:r>
              <a:rPr sz="1400" i="1" spc="-35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1400" i="1">
                <a:solidFill>
                  <a:srgbClr val="9FA0A6"/>
                </a:solidFill>
                <a:latin typeface="Courier New"/>
                <a:cs typeface="Courier New"/>
              </a:rPr>
              <a:t>3</a:t>
            </a:r>
            <a:r>
              <a:rPr sz="1400" i="1" spc="-25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1400" i="1">
                <a:solidFill>
                  <a:srgbClr val="9FA0A6"/>
                </a:solidFill>
                <a:latin typeface="Courier New"/>
                <a:cs typeface="Courier New"/>
              </a:rPr>
              <a:t>пікселі</a:t>
            </a:r>
            <a:r>
              <a:rPr sz="1400" i="1" spc="-20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1400" i="1" spc="-10">
                <a:solidFill>
                  <a:srgbClr val="9FA0A6"/>
                </a:solidFill>
                <a:latin typeface="Courier New"/>
                <a:cs typeface="Courier New"/>
              </a:rPr>
              <a:t>--</a:t>
            </a:r>
            <a:r>
              <a:rPr sz="1400" i="1" spc="-50">
                <a:solidFill>
                  <a:srgbClr val="9FA0A6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 descr=""/>
          <p:cNvSpPr txBox="1"/>
          <p:nvPr/>
        </p:nvSpPr>
        <p:spPr bwMode="auto">
          <a:xfrm>
            <a:off x="397426" y="3602685"/>
            <a:ext cx="652145" cy="21336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5"/>
              </a:lnSpc>
              <a:defRPr/>
            </a:pPr>
            <a:r>
              <a:rPr sz="1400" spc="-10">
                <a:solidFill>
                  <a:srgbClr val="383A41"/>
                </a:solidFill>
                <a:latin typeface="Courier New"/>
                <a:cs typeface="Courier New"/>
              </a:rPr>
              <a:t>&lt;/</a:t>
            </a:r>
            <a:r>
              <a:rPr sz="1400" spc="-10">
                <a:solidFill>
                  <a:srgbClr val="E45549"/>
                </a:solidFill>
                <a:latin typeface="Courier New"/>
                <a:cs typeface="Courier New"/>
              </a:rPr>
              <a:t>svg</a:t>
            </a:r>
            <a:r>
              <a:rPr sz="140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/>
          <a:stretch/>
        </p:blipFill>
        <p:spPr bwMode="auto">
          <a:xfrm>
            <a:off x="532392" y="0"/>
            <a:ext cx="8079219" cy="51434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 bwMode="auto"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defRPr/>
            </a:pPr>
            <a:r>
              <a:rPr spc="-40"/>
              <a:t>Результати</a:t>
            </a:r>
            <a:r>
              <a:rPr spc="-100"/>
              <a:t> </a:t>
            </a:r>
            <a:r>
              <a:rPr spc="-10"/>
              <a:t>оптимізації</a:t>
            </a:r>
            <a:endParaRPr/>
          </a:p>
        </p:txBody>
      </p:sp>
      <p:sp>
        <p:nvSpPr>
          <p:cNvPr id="3" name="object 3" descr=""/>
          <p:cNvSpPr txBox="1"/>
          <p:nvPr/>
        </p:nvSpPr>
        <p:spPr bwMode="auto">
          <a:xfrm>
            <a:off x="384725" y="1216354"/>
            <a:ext cx="2847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Взято</a:t>
            </a:r>
            <a:r>
              <a:rPr sz="1800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з</a:t>
            </a:r>
            <a:r>
              <a:rPr sz="1800" spc="-3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мережі,</a:t>
            </a:r>
            <a:r>
              <a:rPr sz="1800" spc="-2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u="sng" spc="-10">
                <a:solidFill>
                  <a:srgbClr val="0096A6"/>
                </a:solidFill>
                <a:latin typeface="Arial"/>
                <a:cs typeface="Arial"/>
              </a:rPr>
              <a:t>джерело...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/>
          <a:stretch/>
        </p:blipFill>
        <p:spPr bwMode="auto">
          <a:xfrm>
            <a:off x="5093220" y="0"/>
            <a:ext cx="3195370" cy="514349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/>
          <a:stretch/>
        </p:blipFill>
        <p:spPr bwMode="auto">
          <a:xfrm>
            <a:off x="2445016" y="2034831"/>
            <a:ext cx="1487932" cy="29861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 bwMode="auto">
          <a:xfrm>
            <a:off x="1273365" y="989278"/>
            <a:ext cx="6594475" cy="1381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7050" marR="5080" indent="-1784985">
              <a:lnSpc>
                <a:spcPct val="148300"/>
              </a:lnSpc>
              <a:spcBef>
                <a:spcPts val="100"/>
              </a:spcBef>
              <a:defRPr/>
            </a:pPr>
            <a:r>
              <a:rPr sz="3000">
                <a:solidFill>
                  <a:srgbClr val="595959"/>
                </a:solidFill>
                <a:latin typeface="Arial"/>
                <a:cs typeface="Arial"/>
              </a:rPr>
              <a:t>Але</a:t>
            </a:r>
            <a:r>
              <a:rPr sz="30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3000">
                <a:solidFill>
                  <a:srgbClr val="595959"/>
                </a:solidFill>
                <a:latin typeface="Arial"/>
                <a:cs typeface="Arial"/>
              </a:rPr>
              <a:t>що</a:t>
            </a:r>
            <a:r>
              <a:rPr sz="30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3000">
                <a:solidFill>
                  <a:srgbClr val="595959"/>
                </a:solidFill>
                <a:latin typeface="Arial"/>
                <a:cs typeface="Arial"/>
              </a:rPr>
              <a:t>буде,</a:t>
            </a:r>
            <a:r>
              <a:rPr sz="30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3000">
                <a:solidFill>
                  <a:srgbClr val="595959"/>
                </a:solidFill>
                <a:latin typeface="Arial"/>
                <a:cs typeface="Arial"/>
              </a:rPr>
              <a:t>якщо</a:t>
            </a:r>
            <a:r>
              <a:rPr sz="30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3000">
                <a:solidFill>
                  <a:srgbClr val="595959"/>
                </a:solidFill>
                <a:latin typeface="Arial"/>
                <a:cs typeface="Arial"/>
              </a:rPr>
              <a:t>ми</a:t>
            </a:r>
            <a:r>
              <a:rPr sz="30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3000">
                <a:solidFill>
                  <a:srgbClr val="595959"/>
                </a:solidFill>
                <a:latin typeface="Arial"/>
                <a:cs typeface="Arial"/>
              </a:rPr>
              <a:t>не</a:t>
            </a:r>
            <a:r>
              <a:rPr sz="30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3000" spc="-10">
                <a:solidFill>
                  <a:srgbClr val="595959"/>
                </a:solidFill>
                <a:latin typeface="Arial"/>
                <a:cs typeface="Arial"/>
              </a:rPr>
              <a:t>застосуємо </a:t>
            </a:r>
            <a:r>
              <a:rPr sz="3000">
                <a:solidFill>
                  <a:srgbClr val="595959"/>
                </a:solidFill>
                <a:latin typeface="Arial"/>
                <a:cs typeface="Arial"/>
              </a:rPr>
              <a:t>ці</a:t>
            </a:r>
            <a:r>
              <a:rPr sz="3000" spc="-2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3000" spc="-10">
                <a:solidFill>
                  <a:srgbClr val="595959"/>
                </a:solidFill>
                <a:latin typeface="Arial"/>
                <a:cs typeface="Arial"/>
              </a:rPr>
              <a:t>технології????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 bwMode="auto">
          <a:xfrm>
            <a:off x="2709466" y="3244799"/>
            <a:ext cx="372300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3000">
                <a:solidFill>
                  <a:srgbClr val="595959"/>
                </a:solidFill>
                <a:latin typeface="Arial"/>
                <a:cs typeface="Arial"/>
              </a:rPr>
              <a:t>Нас</a:t>
            </a:r>
            <a:r>
              <a:rPr sz="3000" spc="2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3000">
                <a:solidFill>
                  <a:srgbClr val="595959"/>
                </a:solidFill>
                <a:latin typeface="Arial"/>
                <a:cs typeface="Arial"/>
              </a:rPr>
              <a:t>чекає</a:t>
            </a:r>
            <a:r>
              <a:rPr sz="3000" spc="2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3000" spc="-10">
                <a:solidFill>
                  <a:srgbClr val="595959"/>
                </a:solidFill>
                <a:latin typeface="Arial"/>
                <a:cs typeface="Arial"/>
              </a:rPr>
              <a:t>фіаско?!!!!</a:t>
            </a:r>
            <a:endParaRPr sz="30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/>
          <a:stretch/>
        </p:blipFill>
        <p:spPr bwMode="auto">
          <a:xfrm>
            <a:off x="6790550" y="2448454"/>
            <a:ext cx="2277249" cy="23254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/>
          <a:stretch/>
        </p:blipFill>
        <p:spPr bwMode="auto">
          <a:xfrm>
            <a:off x="770790" y="0"/>
            <a:ext cx="7602421" cy="51434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/>
          <a:stretch/>
        </p:blipFill>
        <p:spPr bwMode="auto">
          <a:xfrm>
            <a:off x="776532" y="0"/>
            <a:ext cx="7590929" cy="51434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/>
          <a:stretch/>
        </p:blipFill>
        <p:spPr bwMode="auto">
          <a:xfrm>
            <a:off x="1632000" y="47903"/>
            <a:ext cx="5850059" cy="50955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/>
          <a:stretch/>
        </p:blipFill>
        <p:spPr bwMode="auto">
          <a:xfrm>
            <a:off x="1641398" y="47847"/>
            <a:ext cx="5843259" cy="50956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/>
          <a:stretch/>
        </p:blipFill>
        <p:spPr bwMode="auto">
          <a:xfrm>
            <a:off x="1204932" y="0"/>
            <a:ext cx="6734134" cy="51109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2513063" y="2266442"/>
            <a:ext cx="4117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3600"/>
              <a:t>Домашнє</a:t>
            </a:r>
            <a:r>
              <a:rPr sz="3600" spc="10"/>
              <a:t> </a:t>
            </a:r>
            <a:r>
              <a:rPr sz="3600" spc="-10"/>
              <a:t>завдання</a:t>
            </a:r>
            <a:endParaRPr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384725" y="282321"/>
            <a:ext cx="380111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700" b="1" spc="-10">
                <a:latin typeface="Arial"/>
                <a:cs typeface="Arial"/>
              </a:rPr>
              <a:t>Мистецтво</a:t>
            </a:r>
            <a:r>
              <a:rPr sz="1700" b="1" spc="-55">
                <a:latin typeface="Arial"/>
                <a:cs typeface="Arial"/>
              </a:rPr>
              <a:t> </a:t>
            </a:r>
            <a:r>
              <a:rPr sz="1700" b="1">
                <a:latin typeface="Arial"/>
                <a:cs typeface="Arial"/>
              </a:rPr>
              <a:t>SVG:</a:t>
            </a:r>
            <a:r>
              <a:rPr sz="1700" b="1" spc="-55">
                <a:latin typeface="Arial"/>
                <a:cs typeface="Arial"/>
              </a:rPr>
              <a:t> </a:t>
            </a:r>
            <a:r>
              <a:rPr sz="1700" b="1">
                <a:latin typeface="Arial"/>
                <a:cs typeface="Arial"/>
              </a:rPr>
              <a:t>фігури</a:t>
            </a:r>
            <a:r>
              <a:rPr sz="1700" b="1" spc="-55">
                <a:latin typeface="Arial"/>
                <a:cs typeface="Arial"/>
              </a:rPr>
              <a:t> </a:t>
            </a:r>
            <a:r>
              <a:rPr sz="1700" b="1">
                <a:latin typeface="Arial"/>
                <a:cs typeface="Arial"/>
              </a:rPr>
              <a:t>та</a:t>
            </a:r>
            <a:r>
              <a:rPr sz="1700" b="1" spc="-55">
                <a:latin typeface="Arial"/>
                <a:cs typeface="Arial"/>
              </a:rPr>
              <a:t> </a:t>
            </a:r>
            <a:r>
              <a:rPr sz="1700" b="1" spc="-10">
                <a:latin typeface="Arial"/>
                <a:cs typeface="Arial"/>
              </a:rPr>
              <a:t>анімація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 bwMode="auto">
          <a:xfrm>
            <a:off x="384718" y="735710"/>
            <a:ext cx="8376284" cy="4111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100">
                <a:latin typeface="Arial"/>
                <a:cs typeface="Arial"/>
              </a:rPr>
              <a:t>Складність:</a:t>
            </a:r>
            <a:r>
              <a:rPr sz="1100" spc="-55">
                <a:latin typeface="Arial"/>
                <a:cs typeface="Arial"/>
              </a:rPr>
              <a:t> </a:t>
            </a:r>
            <a:r>
              <a:rPr sz="1100" b="1" spc="-10">
                <a:latin typeface="Arial"/>
                <a:cs typeface="Arial"/>
              </a:rPr>
              <a:t>Просте</a:t>
            </a:r>
            <a:endParaRPr sz="1100">
              <a:latin typeface="Arial"/>
              <a:cs typeface="Arial"/>
            </a:endParaRPr>
          </a:p>
          <a:p>
            <a:pPr marL="12700" marR="348615">
              <a:lnSpc>
                <a:spcPct val="114999"/>
              </a:lnSpc>
              <a:spcBef>
                <a:spcPts val="1200"/>
              </a:spcBef>
              <a:defRPr/>
            </a:pPr>
            <a:r>
              <a:rPr sz="1100">
                <a:latin typeface="Arial"/>
                <a:cs typeface="Arial"/>
              </a:rPr>
              <a:t>Це</a:t>
            </a:r>
            <a:r>
              <a:rPr sz="1100" spc="-30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завдання</a:t>
            </a:r>
            <a:r>
              <a:rPr sz="1100" spc="-30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має</a:t>
            </a:r>
            <a:r>
              <a:rPr sz="1100" spc="-25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на</a:t>
            </a:r>
            <a:r>
              <a:rPr sz="1100" spc="-30">
                <a:latin typeface="Arial"/>
                <a:cs typeface="Arial"/>
              </a:rPr>
              <a:t> </a:t>
            </a:r>
            <a:r>
              <a:rPr sz="1100" spc="-10">
                <a:latin typeface="Arial"/>
                <a:cs typeface="Arial"/>
              </a:rPr>
              <a:t>меті</a:t>
            </a:r>
            <a:r>
              <a:rPr sz="1100" spc="-25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ознайомити</a:t>
            </a:r>
            <a:r>
              <a:rPr sz="1100" spc="-30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вас</a:t>
            </a:r>
            <a:r>
              <a:rPr sz="1100" spc="-25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з</a:t>
            </a:r>
            <a:r>
              <a:rPr sz="1100" spc="-30">
                <a:latin typeface="Arial"/>
                <a:cs typeface="Arial"/>
              </a:rPr>
              <a:t> </a:t>
            </a:r>
            <a:r>
              <a:rPr sz="1100" spc="-10">
                <a:latin typeface="Arial"/>
                <a:cs typeface="Arial"/>
              </a:rPr>
              <a:t>основами</a:t>
            </a:r>
            <a:r>
              <a:rPr sz="1100" spc="-30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роботи</a:t>
            </a:r>
            <a:r>
              <a:rPr sz="1100" spc="-25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з</a:t>
            </a:r>
            <a:r>
              <a:rPr sz="1100" spc="-30">
                <a:latin typeface="Arial"/>
                <a:cs typeface="Arial"/>
              </a:rPr>
              <a:t> </a:t>
            </a:r>
            <a:r>
              <a:rPr sz="1100" spc="-10">
                <a:latin typeface="Arial"/>
                <a:cs typeface="Arial"/>
              </a:rPr>
              <a:t>Scalable</a:t>
            </a:r>
            <a:r>
              <a:rPr sz="1100" spc="-25">
                <a:latin typeface="Arial"/>
                <a:cs typeface="Arial"/>
              </a:rPr>
              <a:t> </a:t>
            </a:r>
            <a:r>
              <a:rPr sz="1100" spc="-10">
                <a:latin typeface="Arial"/>
                <a:cs typeface="Arial"/>
              </a:rPr>
              <a:t>Vector</a:t>
            </a:r>
            <a:r>
              <a:rPr sz="1100" spc="-30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Graphics</a:t>
            </a:r>
            <a:r>
              <a:rPr sz="1100" spc="-25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(SVG)</a:t>
            </a:r>
            <a:r>
              <a:rPr sz="1100" spc="-30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-</a:t>
            </a:r>
            <a:r>
              <a:rPr sz="1100" spc="-25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потужним</a:t>
            </a:r>
            <a:r>
              <a:rPr sz="1100" spc="-30">
                <a:latin typeface="Arial"/>
                <a:cs typeface="Arial"/>
              </a:rPr>
              <a:t> </a:t>
            </a:r>
            <a:r>
              <a:rPr sz="1100" spc="-10">
                <a:latin typeface="Arial"/>
                <a:cs typeface="Arial"/>
              </a:rPr>
              <a:t>інструментом</a:t>
            </a:r>
            <a:r>
              <a:rPr sz="1100" spc="-30">
                <a:latin typeface="Arial"/>
                <a:cs typeface="Arial"/>
              </a:rPr>
              <a:t> </a:t>
            </a:r>
            <a:r>
              <a:rPr sz="1100" spc="-25">
                <a:latin typeface="Arial"/>
                <a:cs typeface="Arial"/>
              </a:rPr>
              <a:t>для </a:t>
            </a:r>
            <a:r>
              <a:rPr sz="1100">
                <a:latin typeface="Arial"/>
                <a:cs typeface="Arial"/>
              </a:rPr>
              <a:t>створення</a:t>
            </a:r>
            <a:r>
              <a:rPr sz="1100" spc="-50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векторної</a:t>
            </a:r>
            <a:r>
              <a:rPr sz="1100" spc="-40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графіки</a:t>
            </a:r>
            <a:r>
              <a:rPr sz="1100" spc="-40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на</a:t>
            </a:r>
            <a:r>
              <a:rPr sz="1100" spc="-40">
                <a:latin typeface="Arial"/>
                <a:cs typeface="Arial"/>
              </a:rPr>
              <a:t> </a:t>
            </a:r>
            <a:r>
              <a:rPr sz="1100" spc="-20">
                <a:latin typeface="Arial"/>
                <a:cs typeface="Arial"/>
              </a:rPr>
              <a:t>веб-</a:t>
            </a:r>
            <a:r>
              <a:rPr sz="1100" spc="-10">
                <a:latin typeface="Arial"/>
                <a:cs typeface="Arial"/>
              </a:rPr>
              <a:t>сторінках.</a:t>
            </a:r>
            <a:endParaRPr sz="1100">
              <a:latin typeface="Arial"/>
              <a:cs typeface="Arial"/>
            </a:endParaRPr>
          </a:p>
          <a:p>
            <a:pPr marL="12700" marR="256540">
              <a:lnSpc>
                <a:spcPct val="114999"/>
              </a:lnSpc>
              <a:spcBef>
                <a:spcPts val="1200"/>
              </a:spcBef>
              <a:defRPr/>
            </a:pPr>
            <a:r>
              <a:rPr sz="1100" b="1" spc="-10">
                <a:latin typeface="Arial"/>
                <a:cs typeface="Arial"/>
              </a:rPr>
              <a:t>Створення</a:t>
            </a:r>
            <a:r>
              <a:rPr sz="1100" b="1" spc="-25">
                <a:latin typeface="Arial"/>
                <a:cs typeface="Arial"/>
              </a:rPr>
              <a:t> </a:t>
            </a:r>
            <a:r>
              <a:rPr sz="1100" b="1">
                <a:latin typeface="Arial"/>
                <a:cs typeface="Arial"/>
              </a:rPr>
              <a:t>фігур:</a:t>
            </a:r>
            <a:r>
              <a:rPr sz="1100" b="1" spc="-20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Створіть</a:t>
            </a:r>
            <a:r>
              <a:rPr sz="1100" spc="-25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за</a:t>
            </a:r>
            <a:r>
              <a:rPr sz="1100" spc="-25">
                <a:latin typeface="Arial"/>
                <a:cs typeface="Arial"/>
              </a:rPr>
              <a:t> </a:t>
            </a:r>
            <a:r>
              <a:rPr sz="1100" spc="-10">
                <a:latin typeface="Arial"/>
                <a:cs typeface="Arial"/>
              </a:rPr>
              <a:t>допомогою</a:t>
            </a:r>
            <a:r>
              <a:rPr sz="1100" spc="-25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SVG</a:t>
            </a:r>
            <a:r>
              <a:rPr sz="1100" spc="-25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чотири</a:t>
            </a:r>
            <a:r>
              <a:rPr sz="1100" spc="-25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прості</a:t>
            </a:r>
            <a:r>
              <a:rPr sz="1100" spc="-25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фігури:</a:t>
            </a:r>
            <a:r>
              <a:rPr sz="1100" spc="-20">
                <a:latin typeface="Arial"/>
                <a:cs typeface="Arial"/>
              </a:rPr>
              <a:t> </a:t>
            </a:r>
            <a:r>
              <a:rPr sz="1100" spc="-25">
                <a:latin typeface="Arial"/>
                <a:cs typeface="Arial"/>
              </a:rPr>
              <a:t>квадрат, </a:t>
            </a:r>
            <a:r>
              <a:rPr sz="1100" spc="-10">
                <a:latin typeface="Arial"/>
                <a:cs typeface="Arial"/>
              </a:rPr>
              <a:t>прямокутник,</a:t>
            </a:r>
            <a:r>
              <a:rPr sz="1100" spc="-25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коло,</a:t>
            </a:r>
            <a:r>
              <a:rPr sz="1100" spc="-25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еліпс.</a:t>
            </a:r>
            <a:r>
              <a:rPr sz="1100" spc="-25">
                <a:latin typeface="Arial"/>
                <a:cs typeface="Arial"/>
              </a:rPr>
              <a:t> </a:t>
            </a:r>
            <a:r>
              <a:rPr sz="1100" spc="-10">
                <a:latin typeface="Arial"/>
                <a:cs typeface="Arial"/>
              </a:rPr>
              <a:t>Використовуйте</a:t>
            </a:r>
            <a:r>
              <a:rPr sz="1100" spc="-25">
                <a:latin typeface="Arial"/>
                <a:cs typeface="Arial"/>
              </a:rPr>
              <a:t> для </a:t>
            </a:r>
            <a:r>
              <a:rPr sz="1100">
                <a:latin typeface="Arial"/>
                <a:cs typeface="Arial"/>
              </a:rPr>
              <a:t>цього</a:t>
            </a:r>
            <a:r>
              <a:rPr sz="1100" spc="-25">
                <a:latin typeface="Arial"/>
                <a:cs typeface="Arial"/>
              </a:rPr>
              <a:t> </a:t>
            </a:r>
            <a:r>
              <a:rPr sz="1100" spc="-10">
                <a:latin typeface="Arial"/>
                <a:cs typeface="Arial"/>
              </a:rPr>
              <a:t>відповідні</a:t>
            </a:r>
            <a:r>
              <a:rPr sz="1100" spc="-20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SVG</a:t>
            </a:r>
            <a:r>
              <a:rPr sz="1100" spc="-25">
                <a:latin typeface="Arial"/>
                <a:cs typeface="Arial"/>
              </a:rPr>
              <a:t> </a:t>
            </a:r>
            <a:r>
              <a:rPr sz="1100" spc="-10">
                <a:latin typeface="Arial"/>
                <a:cs typeface="Arial"/>
              </a:rPr>
              <a:t>теги.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14999"/>
              </a:lnSpc>
              <a:spcBef>
                <a:spcPts val="1200"/>
              </a:spcBef>
              <a:defRPr/>
            </a:pPr>
            <a:r>
              <a:rPr sz="1100" b="1">
                <a:latin typeface="Arial"/>
                <a:cs typeface="Arial"/>
              </a:rPr>
              <a:t>Стилізація</a:t>
            </a:r>
            <a:r>
              <a:rPr sz="1100" b="1" spc="-35">
                <a:latin typeface="Arial"/>
                <a:cs typeface="Arial"/>
              </a:rPr>
              <a:t> </a:t>
            </a:r>
            <a:r>
              <a:rPr sz="1100" b="1">
                <a:latin typeface="Arial"/>
                <a:cs typeface="Arial"/>
              </a:rPr>
              <a:t>фігур:</a:t>
            </a:r>
            <a:r>
              <a:rPr sz="1100" b="1" spc="-35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Додайте</a:t>
            </a:r>
            <a:r>
              <a:rPr sz="1100" spc="-35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до</a:t>
            </a:r>
            <a:r>
              <a:rPr sz="1100" spc="-35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кожної</a:t>
            </a:r>
            <a:r>
              <a:rPr sz="1100" spc="-35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фігури</a:t>
            </a:r>
            <a:r>
              <a:rPr sz="1100" spc="-35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унікальну</a:t>
            </a:r>
            <a:r>
              <a:rPr sz="1100" spc="-35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товщину</a:t>
            </a:r>
            <a:r>
              <a:rPr sz="1100" spc="-30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кордону</a:t>
            </a:r>
            <a:r>
              <a:rPr sz="1100" spc="-35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(5px)</a:t>
            </a:r>
            <a:r>
              <a:rPr sz="1100" spc="-35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та</a:t>
            </a:r>
            <a:r>
              <a:rPr sz="1100" spc="-35">
                <a:latin typeface="Arial"/>
                <a:cs typeface="Arial"/>
              </a:rPr>
              <a:t> </a:t>
            </a:r>
            <a:r>
              <a:rPr sz="1100" spc="-10">
                <a:latin typeface="Arial"/>
                <a:cs typeface="Arial"/>
              </a:rPr>
              <a:t>встановіть</a:t>
            </a:r>
            <a:r>
              <a:rPr sz="1100" spc="-35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різні</a:t>
            </a:r>
            <a:r>
              <a:rPr sz="1100" spc="-35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кольори</a:t>
            </a:r>
            <a:r>
              <a:rPr sz="1100" spc="-35">
                <a:latin typeface="Arial"/>
                <a:cs typeface="Arial"/>
              </a:rPr>
              <a:t> </a:t>
            </a:r>
            <a:r>
              <a:rPr sz="1100" spc="-10">
                <a:latin typeface="Arial"/>
                <a:cs typeface="Arial"/>
              </a:rPr>
              <a:t>кордонів</a:t>
            </a:r>
            <a:r>
              <a:rPr sz="1100" spc="-35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і</a:t>
            </a:r>
            <a:r>
              <a:rPr sz="1100" spc="-30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заливок</a:t>
            </a:r>
            <a:r>
              <a:rPr sz="1100" spc="-35">
                <a:latin typeface="Arial"/>
                <a:cs typeface="Arial"/>
              </a:rPr>
              <a:t> </a:t>
            </a:r>
            <a:r>
              <a:rPr sz="1100" spc="-25">
                <a:latin typeface="Arial"/>
                <a:cs typeface="Arial"/>
              </a:rPr>
              <a:t>для </a:t>
            </a:r>
            <a:r>
              <a:rPr sz="1100">
                <a:latin typeface="Arial"/>
                <a:cs typeface="Arial"/>
              </a:rPr>
              <a:t>кожної</a:t>
            </a:r>
            <a:r>
              <a:rPr sz="1100" spc="-55">
                <a:latin typeface="Arial"/>
                <a:cs typeface="Arial"/>
              </a:rPr>
              <a:t> </a:t>
            </a:r>
            <a:r>
              <a:rPr sz="1100" spc="-10">
                <a:latin typeface="Arial"/>
                <a:cs typeface="Arial"/>
              </a:rPr>
              <a:t>фігури.</a:t>
            </a:r>
            <a:endParaRPr sz="1100">
              <a:latin typeface="Arial"/>
              <a:cs typeface="Arial"/>
            </a:endParaRPr>
          </a:p>
          <a:p>
            <a:pPr marL="12700" marR="758825">
              <a:lnSpc>
                <a:spcPct val="114999"/>
              </a:lnSpc>
              <a:spcBef>
                <a:spcPts val="1200"/>
              </a:spcBef>
              <a:defRPr/>
            </a:pPr>
            <a:r>
              <a:rPr sz="1100" b="1">
                <a:latin typeface="Arial"/>
                <a:cs typeface="Arial"/>
              </a:rPr>
              <a:t>Анімація</a:t>
            </a:r>
            <a:r>
              <a:rPr sz="1100" b="1" spc="-40">
                <a:latin typeface="Arial"/>
                <a:cs typeface="Arial"/>
              </a:rPr>
              <a:t> </a:t>
            </a:r>
            <a:r>
              <a:rPr sz="1100" b="1">
                <a:latin typeface="Arial"/>
                <a:cs typeface="Arial"/>
              </a:rPr>
              <a:t>фігури:</a:t>
            </a:r>
            <a:r>
              <a:rPr sz="1100" b="1" spc="-40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Виберіть</a:t>
            </a:r>
            <a:r>
              <a:rPr sz="1100" spc="-40">
                <a:latin typeface="Arial"/>
                <a:cs typeface="Arial"/>
              </a:rPr>
              <a:t> </a:t>
            </a:r>
            <a:r>
              <a:rPr sz="1100" spc="-20">
                <a:latin typeface="Arial"/>
                <a:cs typeface="Arial"/>
              </a:rPr>
              <a:t>будь-</a:t>
            </a:r>
            <a:r>
              <a:rPr sz="1100">
                <a:latin typeface="Arial"/>
                <a:cs typeface="Arial"/>
              </a:rPr>
              <a:t>яку</a:t>
            </a:r>
            <a:r>
              <a:rPr sz="1100" spc="-40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фігуру</a:t>
            </a:r>
            <a:r>
              <a:rPr sz="1100" spc="-40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та</a:t>
            </a:r>
            <a:r>
              <a:rPr sz="1100" spc="-40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застосуйте</a:t>
            </a:r>
            <a:r>
              <a:rPr sz="1100" spc="-40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до</a:t>
            </a:r>
            <a:r>
              <a:rPr sz="1100" spc="-40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неї</a:t>
            </a:r>
            <a:r>
              <a:rPr sz="1100" spc="-35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анімацію,</a:t>
            </a:r>
            <a:r>
              <a:rPr sz="1100" spc="-40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що</a:t>
            </a:r>
            <a:r>
              <a:rPr sz="1100" spc="-40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змінює</a:t>
            </a:r>
            <a:r>
              <a:rPr sz="1100" spc="-40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колір</a:t>
            </a:r>
            <a:r>
              <a:rPr sz="1100" spc="-40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кордону</a:t>
            </a:r>
            <a:r>
              <a:rPr sz="1100" spc="-40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та</a:t>
            </a:r>
            <a:r>
              <a:rPr sz="1100" spc="-40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колір</a:t>
            </a:r>
            <a:r>
              <a:rPr sz="1100" spc="-40">
                <a:latin typeface="Arial"/>
                <a:cs typeface="Arial"/>
              </a:rPr>
              <a:t> </a:t>
            </a:r>
            <a:r>
              <a:rPr sz="1100" spc="-10">
                <a:latin typeface="Arial"/>
                <a:cs typeface="Arial"/>
              </a:rPr>
              <a:t>заливки. Використовуйте</a:t>
            </a:r>
            <a:r>
              <a:rPr sz="1100" spc="-15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для</a:t>
            </a:r>
            <a:r>
              <a:rPr sz="1100" spc="-15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анімації</a:t>
            </a:r>
            <a:r>
              <a:rPr sz="1100" spc="-15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CSS</a:t>
            </a:r>
            <a:r>
              <a:rPr sz="1100" spc="-15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та</a:t>
            </a:r>
            <a:r>
              <a:rPr sz="1100" spc="-15">
                <a:latin typeface="Arial"/>
                <a:cs typeface="Arial"/>
              </a:rPr>
              <a:t> </a:t>
            </a:r>
            <a:r>
              <a:rPr sz="1100" spc="-10">
                <a:latin typeface="Arial"/>
                <a:cs typeface="Arial"/>
              </a:rPr>
              <a:t>класи.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0"/>
              </a:spcBef>
              <a:defRPr/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defRPr/>
            </a:pPr>
            <a:r>
              <a:rPr sz="1100" b="1">
                <a:latin typeface="Arial"/>
                <a:cs typeface="Arial"/>
              </a:rPr>
              <a:t>Вимоги</a:t>
            </a:r>
            <a:r>
              <a:rPr sz="1100" b="1" spc="-45">
                <a:latin typeface="Arial"/>
                <a:cs typeface="Arial"/>
              </a:rPr>
              <a:t> </a:t>
            </a:r>
            <a:r>
              <a:rPr sz="1100" b="1">
                <a:latin typeface="Arial"/>
                <a:cs typeface="Arial"/>
              </a:rPr>
              <a:t>до</a:t>
            </a:r>
            <a:r>
              <a:rPr sz="1100" b="1" spc="-45">
                <a:latin typeface="Arial"/>
                <a:cs typeface="Arial"/>
              </a:rPr>
              <a:t> </a:t>
            </a:r>
            <a:r>
              <a:rPr sz="1100" b="1" spc="-10">
                <a:latin typeface="Arial"/>
                <a:cs typeface="Arial"/>
              </a:rPr>
              <a:t>завдання: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5"/>
              </a:spcBef>
              <a:defRPr/>
            </a:pPr>
            <a:endParaRPr sz="1100">
              <a:latin typeface="Arial"/>
              <a:cs typeface="Arial"/>
            </a:endParaRPr>
          </a:p>
          <a:p>
            <a:pPr marL="469265" indent="-344805">
              <a:lnSpc>
                <a:spcPct val="100000"/>
              </a:lnSpc>
              <a:buAutoNum type="arabicPeriod"/>
              <a:tabLst>
                <a:tab pos="469265" algn="l"/>
              </a:tabLst>
              <a:defRPr/>
            </a:pPr>
            <a:r>
              <a:rPr sz="1100" spc="-10">
                <a:latin typeface="Arial"/>
                <a:cs typeface="Arial"/>
              </a:rPr>
              <a:t>Пам'ятайте</a:t>
            </a:r>
            <a:r>
              <a:rPr sz="1100" spc="-20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про</a:t>
            </a:r>
            <a:r>
              <a:rPr sz="1100" spc="-15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валідацію</a:t>
            </a:r>
            <a:r>
              <a:rPr sz="1100" spc="-15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та</a:t>
            </a:r>
            <a:r>
              <a:rPr sz="1100" spc="-20">
                <a:latin typeface="Arial"/>
                <a:cs typeface="Arial"/>
              </a:rPr>
              <a:t> </a:t>
            </a:r>
            <a:r>
              <a:rPr sz="1100" spc="-10">
                <a:latin typeface="Arial"/>
                <a:cs typeface="Arial"/>
              </a:rPr>
              <a:t>форматування</a:t>
            </a:r>
            <a:r>
              <a:rPr sz="1100" spc="-15">
                <a:latin typeface="Arial"/>
                <a:cs typeface="Arial"/>
              </a:rPr>
              <a:t> </a:t>
            </a:r>
            <a:r>
              <a:rPr sz="1100" spc="-20">
                <a:latin typeface="Arial"/>
                <a:cs typeface="Arial"/>
              </a:rPr>
              <a:t>коду.</a:t>
            </a:r>
            <a:endParaRPr sz="1100">
              <a:latin typeface="Arial"/>
              <a:cs typeface="Arial"/>
            </a:endParaRPr>
          </a:p>
          <a:p>
            <a:pPr marL="469265" indent="-344805">
              <a:lnSpc>
                <a:spcPct val="100000"/>
              </a:lnSpc>
              <a:spcBef>
                <a:spcPts val="200"/>
              </a:spcBef>
              <a:buAutoNum type="arabicPeriod"/>
              <a:tabLst>
                <a:tab pos="469265" algn="l"/>
              </a:tabLst>
              <a:defRPr/>
            </a:pPr>
            <a:r>
              <a:rPr sz="1100" spc="-25">
                <a:latin typeface="Arial"/>
                <a:cs typeface="Arial"/>
              </a:rPr>
              <a:t>Будьте</a:t>
            </a:r>
            <a:r>
              <a:rPr sz="1100" spc="-40">
                <a:latin typeface="Arial"/>
                <a:cs typeface="Arial"/>
              </a:rPr>
              <a:t> </a:t>
            </a:r>
            <a:r>
              <a:rPr sz="1100" spc="-10">
                <a:latin typeface="Arial"/>
                <a:cs typeface="Arial"/>
              </a:rPr>
              <a:t>креативними,</a:t>
            </a:r>
            <a:r>
              <a:rPr sz="1100" spc="-35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але</a:t>
            </a:r>
            <a:r>
              <a:rPr sz="1100" spc="-35">
                <a:latin typeface="Arial"/>
                <a:cs typeface="Arial"/>
              </a:rPr>
              <a:t> </a:t>
            </a:r>
            <a:r>
              <a:rPr sz="1100" spc="-10">
                <a:latin typeface="Arial"/>
                <a:cs typeface="Arial"/>
              </a:rPr>
              <a:t>водночас</a:t>
            </a:r>
            <a:r>
              <a:rPr sz="1100" spc="-35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дотримуйтесь</a:t>
            </a:r>
            <a:r>
              <a:rPr sz="1100" spc="-35">
                <a:latin typeface="Arial"/>
                <a:cs typeface="Arial"/>
              </a:rPr>
              <a:t> </a:t>
            </a:r>
            <a:r>
              <a:rPr sz="1100" spc="-10">
                <a:latin typeface="Arial"/>
                <a:cs typeface="Arial"/>
              </a:rPr>
              <a:t>інструкцій.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0"/>
              </a:spcBef>
              <a:buFont typeface="Arial"/>
              <a:buAutoNum type="arabicPeriod"/>
              <a:defRPr/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defRPr/>
            </a:pPr>
            <a:r>
              <a:rPr sz="1100" b="1">
                <a:latin typeface="Arial"/>
                <a:cs typeface="Arial"/>
              </a:rPr>
              <a:t>Для</a:t>
            </a:r>
            <a:r>
              <a:rPr sz="1100" b="1" spc="-45">
                <a:latin typeface="Arial"/>
                <a:cs typeface="Arial"/>
              </a:rPr>
              <a:t> </a:t>
            </a:r>
            <a:r>
              <a:rPr sz="1100" b="1">
                <a:latin typeface="Arial"/>
                <a:cs typeface="Arial"/>
              </a:rPr>
              <a:t>здачі</a:t>
            </a:r>
            <a:r>
              <a:rPr sz="1100" b="1" spc="-45">
                <a:latin typeface="Arial"/>
                <a:cs typeface="Arial"/>
              </a:rPr>
              <a:t> </a:t>
            </a:r>
            <a:r>
              <a:rPr sz="1100" b="1">
                <a:latin typeface="Arial"/>
                <a:cs typeface="Arial"/>
              </a:rPr>
              <a:t>вашого</a:t>
            </a:r>
            <a:r>
              <a:rPr sz="1100" b="1" spc="-40">
                <a:latin typeface="Arial"/>
                <a:cs typeface="Arial"/>
              </a:rPr>
              <a:t> </a:t>
            </a:r>
            <a:r>
              <a:rPr sz="1100" b="1">
                <a:latin typeface="Arial"/>
                <a:cs typeface="Arial"/>
              </a:rPr>
              <a:t>проекту</a:t>
            </a:r>
            <a:r>
              <a:rPr sz="1100" b="1" spc="-45">
                <a:latin typeface="Arial"/>
                <a:cs typeface="Arial"/>
              </a:rPr>
              <a:t> </a:t>
            </a:r>
            <a:r>
              <a:rPr sz="1100" b="1">
                <a:latin typeface="Arial"/>
                <a:cs typeface="Arial"/>
              </a:rPr>
              <a:t>надайте</a:t>
            </a:r>
            <a:r>
              <a:rPr sz="1100" b="1" spc="-45">
                <a:latin typeface="Arial"/>
                <a:cs typeface="Arial"/>
              </a:rPr>
              <a:t> </a:t>
            </a:r>
            <a:r>
              <a:rPr sz="1100" b="1">
                <a:latin typeface="Arial"/>
                <a:cs typeface="Arial"/>
              </a:rPr>
              <a:t>два</a:t>
            </a:r>
            <a:r>
              <a:rPr sz="1100" b="1" spc="-40">
                <a:latin typeface="Arial"/>
                <a:cs typeface="Arial"/>
              </a:rPr>
              <a:t> </a:t>
            </a:r>
            <a:r>
              <a:rPr sz="1100" b="1" spc="-10">
                <a:latin typeface="Arial"/>
                <a:cs typeface="Arial"/>
              </a:rPr>
              <a:t>посилання: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5"/>
              </a:spcBef>
              <a:defRPr/>
            </a:pPr>
            <a:endParaRPr sz="1100">
              <a:latin typeface="Arial"/>
              <a:cs typeface="Arial"/>
            </a:endParaRPr>
          </a:p>
          <a:p>
            <a:pPr marL="469265" lvl="1" indent="-344805">
              <a:lnSpc>
                <a:spcPct val="100000"/>
              </a:lnSpc>
              <a:buAutoNum type="arabicPeriod"/>
              <a:tabLst>
                <a:tab pos="469265" algn="l"/>
              </a:tabLst>
              <a:defRPr/>
            </a:pPr>
            <a:r>
              <a:rPr sz="1100">
                <a:latin typeface="Arial"/>
                <a:cs typeface="Arial"/>
              </a:rPr>
              <a:t>Посилання</a:t>
            </a:r>
            <a:r>
              <a:rPr sz="1100" spc="-40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на</a:t>
            </a:r>
            <a:r>
              <a:rPr sz="1100" spc="-35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сторінку</a:t>
            </a:r>
            <a:r>
              <a:rPr sz="1100" spc="-35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GitHub</a:t>
            </a:r>
            <a:r>
              <a:rPr sz="1100" spc="-35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Pages</a:t>
            </a:r>
            <a:r>
              <a:rPr sz="1100" spc="-35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для</a:t>
            </a:r>
            <a:r>
              <a:rPr sz="1100" spc="-35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перегляду</a:t>
            </a:r>
            <a:r>
              <a:rPr sz="1100" spc="-40">
                <a:latin typeface="Arial"/>
                <a:cs typeface="Arial"/>
              </a:rPr>
              <a:t> </a:t>
            </a:r>
            <a:r>
              <a:rPr sz="1100" spc="-10">
                <a:latin typeface="Arial"/>
                <a:cs typeface="Arial"/>
              </a:rPr>
              <a:t>кінцевого</a:t>
            </a:r>
            <a:r>
              <a:rPr sz="1100" spc="-35">
                <a:latin typeface="Arial"/>
                <a:cs typeface="Arial"/>
              </a:rPr>
              <a:t> </a:t>
            </a:r>
            <a:r>
              <a:rPr sz="1100" spc="-10">
                <a:latin typeface="Arial"/>
                <a:cs typeface="Arial"/>
              </a:rPr>
              <a:t>результату.</a:t>
            </a:r>
            <a:endParaRPr sz="1100">
              <a:latin typeface="Arial"/>
              <a:cs typeface="Arial"/>
            </a:endParaRPr>
          </a:p>
          <a:p>
            <a:pPr marL="469265" lvl="1" indent="-344805">
              <a:lnSpc>
                <a:spcPct val="100000"/>
              </a:lnSpc>
              <a:spcBef>
                <a:spcPts val="195"/>
              </a:spcBef>
              <a:buAutoNum type="arabicPeriod"/>
              <a:tabLst>
                <a:tab pos="469265" algn="l"/>
              </a:tabLst>
              <a:defRPr/>
            </a:pPr>
            <a:r>
              <a:rPr sz="1100">
                <a:latin typeface="Arial"/>
                <a:cs typeface="Arial"/>
              </a:rPr>
              <a:t>Посилання</a:t>
            </a:r>
            <a:r>
              <a:rPr sz="1100" spc="-25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на</a:t>
            </a:r>
            <a:r>
              <a:rPr sz="1100" spc="-20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сторінку</a:t>
            </a:r>
            <a:r>
              <a:rPr sz="1100" spc="-20">
                <a:latin typeface="Arial"/>
                <a:cs typeface="Arial"/>
              </a:rPr>
              <a:t> </a:t>
            </a:r>
            <a:r>
              <a:rPr sz="1100" spc="-10">
                <a:latin typeface="Arial"/>
                <a:cs typeface="Arial"/>
              </a:rPr>
              <a:t>репозиторію</a:t>
            </a:r>
            <a:r>
              <a:rPr sz="1100" spc="-20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на</a:t>
            </a:r>
            <a:r>
              <a:rPr sz="1100" spc="-20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GitHub,</a:t>
            </a:r>
            <a:r>
              <a:rPr sz="1100" spc="-25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де</a:t>
            </a:r>
            <a:r>
              <a:rPr sz="1100" spc="-20">
                <a:latin typeface="Arial"/>
                <a:cs typeface="Arial"/>
              </a:rPr>
              <a:t> </a:t>
            </a:r>
            <a:r>
              <a:rPr sz="1100" spc="-10">
                <a:latin typeface="Arial"/>
                <a:cs typeface="Arial"/>
              </a:rPr>
              <a:t>знаходиться</a:t>
            </a:r>
            <a:r>
              <a:rPr sz="1100" spc="-20">
                <a:latin typeface="Arial"/>
                <a:cs typeface="Arial"/>
              </a:rPr>
              <a:t> </a:t>
            </a:r>
            <a:r>
              <a:rPr sz="1100">
                <a:latin typeface="Arial"/>
                <a:cs typeface="Arial"/>
              </a:rPr>
              <a:t>ваш</a:t>
            </a:r>
            <a:r>
              <a:rPr sz="1100" spc="-20">
                <a:latin typeface="Arial"/>
                <a:cs typeface="Arial"/>
              </a:rPr>
              <a:t> код.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defRPr/>
            </a:pPr>
            <a:r>
              <a:rPr/>
              <a:t>Декілька</a:t>
            </a:r>
            <a:r>
              <a:rPr spc="20"/>
              <a:t> </a:t>
            </a:r>
            <a:r>
              <a:rPr/>
              <a:t>простих</a:t>
            </a:r>
            <a:r>
              <a:rPr spc="20"/>
              <a:t> </a:t>
            </a:r>
            <a:r>
              <a:rPr/>
              <a:t>прикладів</a:t>
            </a:r>
            <a:r>
              <a:rPr spc="25"/>
              <a:t> </a:t>
            </a:r>
            <a:r>
              <a:rPr spc="-25"/>
              <a:t>SVG</a:t>
            </a:r>
            <a:endParaRPr/>
          </a:p>
        </p:txBody>
      </p:sp>
      <p:sp>
        <p:nvSpPr>
          <p:cNvPr id="3" name="object 3" descr=""/>
          <p:cNvSpPr txBox="1"/>
          <p:nvPr/>
        </p:nvSpPr>
        <p:spPr bwMode="auto">
          <a:xfrm>
            <a:off x="384725" y="1684223"/>
            <a:ext cx="584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 b="1" spc="-10">
                <a:solidFill>
                  <a:srgbClr val="595959"/>
                </a:solidFill>
                <a:latin typeface="Arial"/>
                <a:cs typeface="Arial"/>
              </a:rPr>
              <a:t>Лінія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 bwMode="auto">
          <a:xfrm>
            <a:off x="397426" y="2173935"/>
            <a:ext cx="7432040" cy="21336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5"/>
              </a:lnSpc>
              <a:defRPr/>
            </a:pPr>
            <a:r>
              <a:rPr sz="140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400">
                <a:solidFill>
                  <a:srgbClr val="E45549"/>
                </a:solidFill>
                <a:latin typeface="Courier New"/>
                <a:cs typeface="Courier New"/>
              </a:rPr>
              <a:t>svg</a:t>
            </a:r>
            <a:r>
              <a:rPr sz="1400" spc="70">
                <a:solidFill>
                  <a:srgbClr val="E45549"/>
                </a:solidFill>
                <a:latin typeface="Courier New"/>
                <a:cs typeface="Courier New"/>
              </a:rPr>
              <a:t> </a:t>
            </a:r>
            <a:r>
              <a:rPr sz="1400">
                <a:solidFill>
                  <a:srgbClr val="976800"/>
                </a:solidFill>
                <a:latin typeface="Courier New"/>
                <a:cs typeface="Courier New"/>
              </a:rPr>
              <a:t>height</a:t>
            </a:r>
            <a:r>
              <a:rPr sz="1400">
                <a:solidFill>
                  <a:srgbClr val="383A41"/>
                </a:solidFill>
                <a:latin typeface="Courier New"/>
                <a:cs typeface="Courier New"/>
              </a:rPr>
              <a:t>=</a:t>
            </a:r>
            <a:r>
              <a:rPr sz="1400">
                <a:solidFill>
                  <a:srgbClr val="4FA04F"/>
                </a:solidFill>
                <a:latin typeface="Courier New"/>
                <a:cs typeface="Courier New"/>
              </a:rPr>
              <a:t>"210"</a:t>
            </a:r>
            <a:r>
              <a:rPr sz="1400" spc="105">
                <a:solidFill>
                  <a:srgbClr val="4FA04F"/>
                </a:solidFill>
                <a:latin typeface="Courier New"/>
                <a:cs typeface="Courier New"/>
              </a:rPr>
              <a:t> </a:t>
            </a:r>
            <a:r>
              <a:rPr sz="1400">
                <a:solidFill>
                  <a:srgbClr val="976800"/>
                </a:solidFill>
                <a:latin typeface="Courier New"/>
                <a:cs typeface="Courier New"/>
              </a:rPr>
              <a:t>width</a:t>
            </a:r>
            <a:r>
              <a:rPr sz="1400">
                <a:solidFill>
                  <a:srgbClr val="383A41"/>
                </a:solidFill>
                <a:latin typeface="Courier New"/>
                <a:cs typeface="Courier New"/>
              </a:rPr>
              <a:t>=</a:t>
            </a:r>
            <a:r>
              <a:rPr sz="1400">
                <a:solidFill>
                  <a:srgbClr val="4FA04F"/>
                </a:solidFill>
                <a:latin typeface="Courier New"/>
                <a:cs typeface="Courier New"/>
              </a:rPr>
              <a:t>"500"</a:t>
            </a:r>
            <a:r>
              <a:rPr sz="140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r>
              <a:rPr sz="1400" spc="40">
                <a:solidFill>
                  <a:srgbClr val="383A41"/>
                </a:solidFill>
                <a:latin typeface="Courier New"/>
                <a:cs typeface="Courier New"/>
              </a:rPr>
              <a:t> </a:t>
            </a:r>
            <a:r>
              <a:rPr sz="1400" i="1" spc="-10">
                <a:solidFill>
                  <a:srgbClr val="9FA0A6"/>
                </a:solidFill>
                <a:latin typeface="Courier New"/>
                <a:cs typeface="Courier New"/>
              </a:rPr>
              <a:t>&lt;!-</a:t>
            </a:r>
            <a:r>
              <a:rPr sz="1400" i="1">
                <a:solidFill>
                  <a:srgbClr val="9FA0A6"/>
                </a:solidFill>
                <a:latin typeface="Courier New"/>
                <a:cs typeface="Courier New"/>
              </a:rPr>
              <a:t>-</a:t>
            </a:r>
            <a:r>
              <a:rPr sz="1400" i="1" spc="5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1400" i="1">
                <a:solidFill>
                  <a:srgbClr val="9FA0A6"/>
                </a:solidFill>
                <a:latin typeface="Courier New"/>
                <a:cs typeface="Courier New"/>
              </a:rPr>
              <a:t>Визначаємо</a:t>
            </a:r>
            <a:r>
              <a:rPr sz="1400" i="1" spc="10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1400" i="1">
                <a:solidFill>
                  <a:srgbClr val="9FA0A6"/>
                </a:solidFill>
                <a:latin typeface="Courier New"/>
                <a:cs typeface="Courier New"/>
              </a:rPr>
              <a:t>розмір</a:t>
            </a:r>
            <a:r>
              <a:rPr sz="1400" i="1" spc="5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1400" i="1">
                <a:solidFill>
                  <a:srgbClr val="9FA0A6"/>
                </a:solidFill>
                <a:latin typeface="Courier New"/>
                <a:cs typeface="Courier New"/>
              </a:rPr>
              <a:t>SVG</a:t>
            </a:r>
            <a:r>
              <a:rPr sz="1400" i="1" spc="10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1400" i="1">
                <a:solidFill>
                  <a:srgbClr val="9FA0A6"/>
                </a:solidFill>
                <a:latin typeface="Courier New"/>
                <a:cs typeface="Courier New"/>
              </a:rPr>
              <a:t>області</a:t>
            </a:r>
            <a:r>
              <a:rPr sz="1400" i="1" spc="10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1400" i="1" spc="-10">
                <a:solidFill>
                  <a:srgbClr val="9FA0A6"/>
                </a:solidFill>
                <a:latin typeface="Courier New"/>
                <a:cs typeface="Courier New"/>
              </a:rPr>
              <a:t>--</a:t>
            </a:r>
            <a:r>
              <a:rPr sz="1400" i="1" spc="-50">
                <a:solidFill>
                  <a:srgbClr val="9FA0A6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 descr=""/>
          <p:cNvSpPr txBox="1"/>
          <p:nvPr/>
        </p:nvSpPr>
        <p:spPr bwMode="auto">
          <a:xfrm>
            <a:off x="397426" y="2459685"/>
            <a:ext cx="4236085" cy="21336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213360">
              <a:lnSpc>
                <a:spcPts val="1625"/>
              </a:lnSpc>
              <a:defRPr/>
            </a:pPr>
            <a:r>
              <a:rPr sz="1400">
                <a:solidFill>
                  <a:srgbClr val="383A41"/>
                </a:solidFill>
                <a:latin typeface="Courier New"/>
                <a:cs typeface="Courier New"/>
              </a:rPr>
              <a:t>&lt;</a:t>
            </a:r>
            <a:r>
              <a:rPr sz="1400">
                <a:solidFill>
                  <a:srgbClr val="E45549"/>
                </a:solidFill>
                <a:latin typeface="Courier New"/>
                <a:cs typeface="Courier New"/>
              </a:rPr>
              <a:t>line</a:t>
            </a:r>
            <a:r>
              <a:rPr sz="1400" spc="100">
                <a:solidFill>
                  <a:srgbClr val="E45549"/>
                </a:solidFill>
                <a:latin typeface="Courier New"/>
                <a:cs typeface="Courier New"/>
              </a:rPr>
              <a:t> </a:t>
            </a:r>
            <a:r>
              <a:rPr sz="1400">
                <a:solidFill>
                  <a:srgbClr val="976800"/>
                </a:solidFill>
                <a:latin typeface="Courier New"/>
                <a:cs typeface="Courier New"/>
              </a:rPr>
              <a:t>x1</a:t>
            </a:r>
            <a:r>
              <a:rPr sz="1400">
                <a:solidFill>
                  <a:srgbClr val="383A41"/>
                </a:solidFill>
                <a:latin typeface="Courier New"/>
                <a:cs typeface="Courier New"/>
              </a:rPr>
              <a:t>=</a:t>
            </a:r>
            <a:r>
              <a:rPr sz="1400">
                <a:solidFill>
                  <a:srgbClr val="4FA04F"/>
                </a:solidFill>
                <a:latin typeface="Courier New"/>
                <a:cs typeface="Courier New"/>
              </a:rPr>
              <a:t>"0"</a:t>
            </a:r>
            <a:r>
              <a:rPr sz="1400" spc="85">
                <a:solidFill>
                  <a:srgbClr val="4FA04F"/>
                </a:solidFill>
                <a:latin typeface="Courier New"/>
                <a:cs typeface="Courier New"/>
              </a:rPr>
              <a:t> </a:t>
            </a:r>
            <a:r>
              <a:rPr sz="1400">
                <a:solidFill>
                  <a:srgbClr val="976800"/>
                </a:solidFill>
                <a:latin typeface="Courier New"/>
                <a:cs typeface="Courier New"/>
              </a:rPr>
              <a:t>y1</a:t>
            </a:r>
            <a:r>
              <a:rPr sz="1400">
                <a:solidFill>
                  <a:srgbClr val="383A41"/>
                </a:solidFill>
                <a:latin typeface="Courier New"/>
                <a:cs typeface="Courier New"/>
              </a:rPr>
              <a:t>=</a:t>
            </a:r>
            <a:r>
              <a:rPr sz="1400">
                <a:solidFill>
                  <a:srgbClr val="4FA04F"/>
                </a:solidFill>
                <a:latin typeface="Courier New"/>
                <a:cs typeface="Courier New"/>
              </a:rPr>
              <a:t>"0"</a:t>
            </a:r>
            <a:r>
              <a:rPr sz="1400" spc="90">
                <a:solidFill>
                  <a:srgbClr val="4FA04F"/>
                </a:solidFill>
                <a:latin typeface="Courier New"/>
                <a:cs typeface="Courier New"/>
              </a:rPr>
              <a:t> </a:t>
            </a:r>
            <a:r>
              <a:rPr sz="1400">
                <a:solidFill>
                  <a:srgbClr val="976800"/>
                </a:solidFill>
                <a:latin typeface="Courier New"/>
                <a:cs typeface="Courier New"/>
              </a:rPr>
              <a:t>x2</a:t>
            </a:r>
            <a:r>
              <a:rPr sz="1400">
                <a:solidFill>
                  <a:srgbClr val="383A41"/>
                </a:solidFill>
                <a:latin typeface="Courier New"/>
                <a:cs typeface="Courier New"/>
              </a:rPr>
              <a:t>=</a:t>
            </a:r>
            <a:r>
              <a:rPr sz="1400">
                <a:solidFill>
                  <a:srgbClr val="4FA04F"/>
                </a:solidFill>
                <a:latin typeface="Courier New"/>
                <a:cs typeface="Courier New"/>
              </a:rPr>
              <a:t>"200"</a:t>
            </a:r>
            <a:r>
              <a:rPr sz="1400" spc="120">
                <a:solidFill>
                  <a:srgbClr val="4FA04F"/>
                </a:solidFill>
                <a:latin typeface="Courier New"/>
                <a:cs typeface="Courier New"/>
              </a:rPr>
              <a:t> </a:t>
            </a:r>
            <a:r>
              <a:rPr sz="1400" spc="-10">
                <a:solidFill>
                  <a:srgbClr val="976800"/>
                </a:solidFill>
                <a:latin typeface="Courier New"/>
                <a:cs typeface="Courier New"/>
              </a:rPr>
              <a:t>y2</a:t>
            </a:r>
            <a:r>
              <a:rPr sz="1400" spc="-10">
                <a:solidFill>
                  <a:srgbClr val="383A41"/>
                </a:solidFill>
                <a:latin typeface="Courier New"/>
                <a:cs typeface="Courier New"/>
              </a:rPr>
              <a:t>=</a:t>
            </a:r>
            <a:r>
              <a:rPr sz="1400" spc="-10">
                <a:solidFill>
                  <a:srgbClr val="4FA04F"/>
                </a:solidFill>
                <a:latin typeface="Courier New"/>
                <a:cs typeface="Courier New"/>
              </a:rPr>
              <a:t>"200"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 descr=""/>
          <p:cNvSpPr txBox="1"/>
          <p:nvPr/>
        </p:nvSpPr>
        <p:spPr bwMode="auto">
          <a:xfrm>
            <a:off x="397426" y="2745435"/>
            <a:ext cx="4887595" cy="21336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5"/>
              </a:lnSpc>
              <a:tabLst>
                <a:tab pos="4667885" algn="l"/>
              </a:tabLst>
              <a:defRPr/>
            </a:pPr>
            <a:r>
              <a:rPr sz="1400" spc="-10">
                <a:solidFill>
                  <a:srgbClr val="976800"/>
                </a:solidFill>
                <a:latin typeface="Courier New"/>
                <a:cs typeface="Courier New"/>
              </a:rPr>
              <a:t>style</a:t>
            </a:r>
            <a:r>
              <a:rPr sz="1400" spc="-10">
                <a:solidFill>
                  <a:srgbClr val="383A41"/>
                </a:solidFill>
                <a:latin typeface="Courier New"/>
                <a:cs typeface="Courier New"/>
              </a:rPr>
              <a:t>=</a:t>
            </a:r>
            <a:r>
              <a:rPr sz="1400" spc="-10">
                <a:solidFill>
                  <a:srgbClr val="4FA04F"/>
                </a:solidFill>
                <a:latin typeface="Courier New"/>
                <a:cs typeface="Courier New"/>
              </a:rPr>
              <a:t>"stroke:rgb(255,0,0);stroke-width:2"</a:t>
            </a:r>
            <a:r>
              <a:rPr sz="1400">
                <a:solidFill>
                  <a:srgbClr val="4FA04F"/>
                </a:solidFill>
                <a:latin typeface="Courier New"/>
                <a:cs typeface="Courier New"/>
              </a:rPr>
              <a:t>	</a:t>
            </a:r>
            <a:r>
              <a:rPr sz="1400" spc="-25">
                <a:solidFill>
                  <a:srgbClr val="383A41"/>
                </a:solidFill>
                <a:latin typeface="Courier New"/>
                <a:cs typeface="Courier New"/>
              </a:rPr>
              <a:t>/&gt;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 descr=""/>
          <p:cNvSpPr txBox="1"/>
          <p:nvPr/>
        </p:nvSpPr>
        <p:spPr bwMode="auto">
          <a:xfrm>
            <a:off x="397426" y="3031185"/>
            <a:ext cx="7419340" cy="21336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 marL="217170">
              <a:lnSpc>
                <a:spcPts val="1625"/>
              </a:lnSpc>
              <a:defRPr/>
            </a:pPr>
            <a:r>
              <a:rPr sz="1400" i="1" spc="-10">
                <a:solidFill>
                  <a:srgbClr val="9FA0A6"/>
                </a:solidFill>
                <a:latin typeface="Courier New"/>
                <a:cs typeface="Courier New"/>
              </a:rPr>
              <a:t>&lt;!-</a:t>
            </a:r>
            <a:r>
              <a:rPr sz="1400" i="1">
                <a:solidFill>
                  <a:srgbClr val="9FA0A6"/>
                </a:solidFill>
                <a:latin typeface="Courier New"/>
                <a:cs typeface="Courier New"/>
              </a:rPr>
              <a:t>-</a:t>
            </a:r>
            <a:r>
              <a:rPr sz="1400" i="1" spc="-25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1400" i="1">
                <a:solidFill>
                  <a:srgbClr val="9FA0A6"/>
                </a:solidFill>
                <a:latin typeface="Courier New"/>
                <a:cs typeface="Courier New"/>
              </a:rPr>
              <a:t>Створюємо</a:t>
            </a:r>
            <a:r>
              <a:rPr sz="1400" i="1" spc="-25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1400" i="1">
                <a:solidFill>
                  <a:srgbClr val="9FA0A6"/>
                </a:solidFill>
                <a:latin typeface="Courier New"/>
                <a:cs typeface="Courier New"/>
              </a:rPr>
              <a:t>червону</a:t>
            </a:r>
            <a:r>
              <a:rPr sz="1400" i="1" spc="-20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1400" i="1">
                <a:solidFill>
                  <a:srgbClr val="9FA0A6"/>
                </a:solidFill>
                <a:latin typeface="Courier New"/>
                <a:cs typeface="Courier New"/>
              </a:rPr>
              <a:t>лінію,</a:t>
            </a:r>
            <a:r>
              <a:rPr sz="1400" i="1" spc="-25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1400" i="1">
                <a:solidFill>
                  <a:srgbClr val="9FA0A6"/>
                </a:solidFill>
                <a:latin typeface="Courier New"/>
                <a:cs typeface="Courier New"/>
              </a:rPr>
              <a:t>що</a:t>
            </a:r>
            <a:r>
              <a:rPr sz="1400" i="1" spc="-20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1400" i="1">
                <a:solidFill>
                  <a:srgbClr val="9FA0A6"/>
                </a:solidFill>
                <a:latin typeface="Courier New"/>
                <a:cs typeface="Courier New"/>
              </a:rPr>
              <a:t>проходить</a:t>
            </a:r>
            <a:r>
              <a:rPr sz="1400" i="1" spc="-25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1400" i="1">
                <a:solidFill>
                  <a:srgbClr val="9FA0A6"/>
                </a:solidFill>
                <a:latin typeface="Courier New"/>
                <a:cs typeface="Courier New"/>
              </a:rPr>
              <a:t>від</a:t>
            </a:r>
            <a:r>
              <a:rPr sz="1400" i="1" spc="-25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1400" i="1">
                <a:solidFill>
                  <a:srgbClr val="9FA0A6"/>
                </a:solidFill>
                <a:latin typeface="Courier New"/>
                <a:cs typeface="Courier New"/>
              </a:rPr>
              <a:t>точки</a:t>
            </a:r>
            <a:r>
              <a:rPr sz="1400" i="1" spc="-20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1400" i="1">
                <a:solidFill>
                  <a:srgbClr val="9FA0A6"/>
                </a:solidFill>
                <a:latin typeface="Courier New"/>
                <a:cs typeface="Courier New"/>
              </a:rPr>
              <a:t>(0,0)</a:t>
            </a:r>
            <a:r>
              <a:rPr sz="1400" i="1" spc="-25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1400" i="1">
                <a:solidFill>
                  <a:srgbClr val="9FA0A6"/>
                </a:solidFill>
                <a:latin typeface="Courier New"/>
                <a:cs typeface="Courier New"/>
              </a:rPr>
              <a:t>до</a:t>
            </a:r>
            <a:r>
              <a:rPr sz="1400" i="1" spc="-20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1400" i="1" spc="-10">
                <a:solidFill>
                  <a:srgbClr val="9FA0A6"/>
                </a:solidFill>
                <a:latin typeface="Courier New"/>
                <a:cs typeface="Courier New"/>
              </a:rPr>
              <a:t>точки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 descr=""/>
          <p:cNvSpPr txBox="1"/>
          <p:nvPr/>
        </p:nvSpPr>
        <p:spPr bwMode="auto">
          <a:xfrm>
            <a:off x="397426" y="3316935"/>
            <a:ext cx="3425190" cy="21336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5"/>
              </a:lnSpc>
              <a:defRPr/>
            </a:pPr>
            <a:r>
              <a:rPr sz="1400" i="1">
                <a:solidFill>
                  <a:srgbClr val="9FA0A6"/>
                </a:solidFill>
                <a:latin typeface="Courier New"/>
                <a:cs typeface="Courier New"/>
              </a:rPr>
              <a:t>(200,200)</a:t>
            </a:r>
            <a:r>
              <a:rPr sz="1400" i="1" spc="-30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1400" i="1">
                <a:solidFill>
                  <a:srgbClr val="9FA0A6"/>
                </a:solidFill>
                <a:latin typeface="Courier New"/>
                <a:cs typeface="Courier New"/>
              </a:rPr>
              <a:t>товщиною</a:t>
            </a:r>
            <a:r>
              <a:rPr sz="1400" i="1" spc="-30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1400" i="1">
                <a:solidFill>
                  <a:srgbClr val="9FA0A6"/>
                </a:solidFill>
                <a:latin typeface="Courier New"/>
                <a:cs typeface="Courier New"/>
              </a:rPr>
              <a:t>2</a:t>
            </a:r>
            <a:r>
              <a:rPr sz="1400" i="1" spc="-30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1400" i="1">
                <a:solidFill>
                  <a:srgbClr val="9FA0A6"/>
                </a:solidFill>
                <a:latin typeface="Courier New"/>
                <a:cs typeface="Courier New"/>
              </a:rPr>
              <a:t>пікселі</a:t>
            </a:r>
            <a:r>
              <a:rPr sz="1400" i="1" spc="-25">
                <a:solidFill>
                  <a:srgbClr val="9FA0A6"/>
                </a:solidFill>
                <a:latin typeface="Courier New"/>
                <a:cs typeface="Courier New"/>
              </a:rPr>
              <a:t> </a:t>
            </a:r>
            <a:r>
              <a:rPr sz="1400" i="1" spc="-10">
                <a:solidFill>
                  <a:srgbClr val="9FA0A6"/>
                </a:solidFill>
                <a:latin typeface="Courier New"/>
                <a:cs typeface="Courier New"/>
              </a:rPr>
              <a:t>--</a:t>
            </a:r>
            <a:r>
              <a:rPr sz="1400" i="1" spc="-50">
                <a:solidFill>
                  <a:srgbClr val="9FA0A6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 descr=""/>
          <p:cNvSpPr txBox="1"/>
          <p:nvPr/>
        </p:nvSpPr>
        <p:spPr bwMode="auto">
          <a:xfrm>
            <a:off x="397426" y="3602685"/>
            <a:ext cx="652145" cy="213360"/>
          </a:xfrm>
          <a:prstGeom prst="rect">
            <a:avLst/>
          </a:prstGeom>
          <a:solidFill>
            <a:srgbClr val="FAFAF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5"/>
              </a:lnSpc>
              <a:defRPr/>
            </a:pPr>
            <a:r>
              <a:rPr sz="1400" spc="-10">
                <a:solidFill>
                  <a:srgbClr val="383A41"/>
                </a:solidFill>
                <a:latin typeface="Courier New"/>
                <a:cs typeface="Courier New"/>
              </a:rPr>
              <a:t>&lt;/</a:t>
            </a:r>
            <a:r>
              <a:rPr sz="1400" spc="-10">
                <a:solidFill>
                  <a:srgbClr val="E45549"/>
                </a:solidFill>
                <a:latin typeface="Courier New"/>
                <a:cs typeface="Courier New"/>
              </a:rPr>
              <a:t>svg</a:t>
            </a:r>
            <a:r>
              <a:rPr sz="1400" spc="-10">
                <a:solidFill>
                  <a:srgbClr val="383A41"/>
                </a:solidFill>
                <a:latin typeface="Courier New"/>
                <a:cs typeface="Courier New"/>
              </a:rPr>
              <a:t>&gt;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defRPr/>
            </a:pPr>
            <a:r>
              <a:rPr/>
              <a:t>Методи</a:t>
            </a:r>
            <a:r>
              <a:rPr spc="-65"/>
              <a:t> </a:t>
            </a:r>
            <a:r>
              <a:rPr/>
              <a:t>стилізації</a:t>
            </a:r>
            <a:r>
              <a:rPr spc="-65"/>
              <a:t> </a:t>
            </a:r>
            <a:r>
              <a:rPr spc="-25"/>
              <a:t>SVG</a:t>
            </a:r>
            <a:endParaRPr/>
          </a:p>
        </p:txBody>
      </p:sp>
      <p:sp>
        <p:nvSpPr>
          <p:cNvPr id="3" name="object 3" descr=""/>
          <p:cNvSpPr txBox="1"/>
          <p:nvPr/>
        </p:nvSpPr>
        <p:spPr bwMode="auto">
          <a:xfrm>
            <a:off x="384725" y="1175209"/>
            <a:ext cx="8305165" cy="17551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11504">
              <a:lnSpc>
                <a:spcPct val="114999"/>
              </a:lnSpc>
              <a:spcBef>
                <a:spcPts val="100"/>
              </a:spcBef>
              <a:defRPr/>
            </a:pP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Методи</a:t>
            </a:r>
            <a:r>
              <a:rPr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стилізації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SVG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дозволяють</a:t>
            </a:r>
            <a:r>
              <a:rPr sz="1800" spc="-6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нам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контролювати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вигляд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векторних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зображень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за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допомогою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CSS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і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вбудованих</a:t>
            </a:r>
            <a:r>
              <a:rPr sz="1800" spc="-4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атрибутів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стилю.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14999"/>
              </a:lnSpc>
              <a:spcBef>
                <a:spcPts val="1200"/>
              </a:spcBef>
              <a:defRPr/>
            </a:pP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Використання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стилізації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дозволяє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нам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забезпечити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консистентність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дизайну, оптимізувати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час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завантаження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сторінок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та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>
                <a:solidFill>
                  <a:srgbClr val="595959"/>
                </a:solidFill>
                <a:latin typeface="Arial"/>
                <a:cs typeface="Arial"/>
              </a:rPr>
              <a:t>поліпшити</a:t>
            </a:r>
            <a:r>
              <a:rPr sz="1800" spc="-55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управління</a:t>
            </a:r>
            <a:r>
              <a:rPr sz="1800" spc="-5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>
                <a:solidFill>
                  <a:srgbClr val="595959"/>
                </a:solidFill>
                <a:latin typeface="Arial"/>
                <a:cs typeface="Arial"/>
              </a:rPr>
              <a:t>графічними ресурсами.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4" name="object 4" descr=""/>
          <p:cNvGraphicFramePr>
            <a:graphicFrameLocks xmlns:a="http://schemas.openxmlformats.org/drawingml/2006/main" noGrp="1"/>
          </p:cNvGraphicFramePr>
          <p:nvPr/>
        </p:nvGraphicFramePr>
        <p:xfrm>
          <a:off x="397426" y="3120339"/>
          <a:ext cx="8113395" cy="107061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{2D5ABB26-0587-4C30-8999-92F81FD0307C}</a:tableStyleId>
              </a:tblPr>
              <a:tblGrid>
                <a:gridCol w="651510"/>
                <a:gridCol w="2606675"/>
                <a:gridCol w="108585"/>
                <a:gridCol w="4669788"/>
              </a:tblGrid>
              <a:tr h="249554">
                <a:tc gridSpan="2">
                  <a:txBody>
                    <a:bodyPr/>
                    <a:p>
                      <a:pPr>
                        <a:lnSpc>
                          <a:spcPts val="1625"/>
                        </a:lnSpc>
                        <a:defRPr/>
                      </a:pPr>
                      <a:r>
                        <a:rPr sz="140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400">
                          <a:solidFill>
                            <a:srgbClr val="E45549"/>
                          </a:solidFill>
                          <a:latin typeface="Courier New"/>
                          <a:cs typeface="Courier New"/>
                        </a:rPr>
                        <a:t>svg</a:t>
                      </a:r>
                      <a:r>
                        <a:rPr sz="1400" spc="85">
                          <a:solidFill>
                            <a:srgbClr val="E4554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>
                          <a:solidFill>
                            <a:srgbClr val="976800"/>
                          </a:solidFill>
                          <a:latin typeface="Courier New"/>
                          <a:cs typeface="Courier New"/>
                        </a:rPr>
                        <a:t>width</a:t>
                      </a:r>
                      <a:r>
                        <a:rPr sz="140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>
                          <a:solidFill>
                            <a:srgbClr val="4FA04F"/>
                          </a:solidFill>
                          <a:latin typeface="Courier New"/>
                          <a:cs typeface="Courier New"/>
                        </a:rPr>
                        <a:t>"100"</a:t>
                      </a:r>
                      <a:r>
                        <a:rPr sz="1400" spc="120">
                          <a:solidFill>
                            <a:srgbClr val="4FA04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>
                          <a:solidFill>
                            <a:srgbClr val="976800"/>
                          </a:solidFill>
                          <a:latin typeface="Courier New"/>
                          <a:cs typeface="Courier New"/>
                        </a:rPr>
                        <a:t>height</a:t>
                      </a:r>
                      <a:r>
                        <a:rPr sz="1400" spc="-1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-10">
                          <a:solidFill>
                            <a:srgbClr val="4FA04F"/>
                          </a:solidFill>
                          <a:latin typeface="Courier New"/>
                          <a:cs typeface="Courier New"/>
                        </a:rPr>
                        <a:t>"100"</a:t>
                      </a:r>
                      <a:r>
                        <a:rPr sz="1400" spc="-1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76200" algn="ctr">
                      <a:solidFill>
                        <a:srgbClr val="FFFFFF"/>
                      </a:solidFill>
                    </a:lnB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76200" algn="ctr">
                      <a:solidFill>
                        <a:srgbClr val="FFFFFF"/>
                      </a:solidFill>
                    </a:lnB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285750">
                <a:tc gridSpan="4">
                  <a:txBody>
                    <a:bodyPr/>
                    <a:p>
                      <a:pPr marL="213360">
                        <a:lnSpc>
                          <a:spcPct val="100000"/>
                        </a:lnSpc>
                        <a:spcBef>
                          <a:spcPts val="229"/>
                        </a:spcBef>
                        <a:defRPr/>
                      </a:pPr>
                      <a:r>
                        <a:rPr sz="140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400">
                          <a:solidFill>
                            <a:srgbClr val="E45549"/>
                          </a:solidFill>
                          <a:latin typeface="Courier New"/>
                          <a:cs typeface="Courier New"/>
                        </a:rPr>
                        <a:t>rect</a:t>
                      </a:r>
                      <a:r>
                        <a:rPr sz="1400" spc="110">
                          <a:solidFill>
                            <a:srgbClr val="E4554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>
                          <a:solidFill>
                            <a:srgbClr val="976800"/>
                          </a:solidFill>
                          <a:latin typeface="Courier New"/>
                          <a:cs typeface="Courier New"/>
                        </a:rPr>
                        <a:t>width</a:t>
                      </a:r>
                      <a:r>
                        <a:rPr sz="140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>
                          <a:solidFill>
                            <a:srgbClr val="4FA04F"/>
                          </a:solidFill>
                          <a:latin typeface="Courier New"/>
                          <a:cs typeface="Courier New"/>
                        </a:rPr>
                        <a:t>"90"</a:t>
                      </a:r>
                      <a:r>
                        <a:rPr sz="1400" spc="110">
                          <a:solidFill>
                            <a:srgbClr val="4FA04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>
                          <a:solidFill>
                            <a:srgbClr val="976800"/>
                          </a:solidFill>
                          <a:latin typeface="Courier New"/>
                          <a:cs typeface="Courier New"/>
                        </a:rPr>
                        <a:t>height</a:t>
                      </a:r>
                      <a:r>
                        <a:rPr sz="140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>
                          <a:solidFill>
                            <a:srgbClr val="4FA04F"/>
                          </a:solidFill>
                          <a:latin typeface="Courier New"/>
                          <a:cs typeface="Courier New"/>
                        </a:rPr>
                        <a:t>"90"</a:t>
                      </a:r>
                      <a:r>
                        <a:rPr sz="1400" spc="110">
                          <a:solidFill>
                            <a:srgbClr val="4FA04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>
                          <a:solidFill>
                            <a:srgbClr val="976800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140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>
                          <a:solidFill>
                            <a:srgbClr val="4FA04F"/>
                          </a:solidFill>
                          <a:latin typeface="Courier New"/>
                          <a:cs typeface="Courier New"/>
                        </a:rPr>
                        <a:t>"5"</a:t>
                      </a:r>
                      <a:r>
                        <a:rPr sz="1400" spc="95">
                          <a:solidFill>
                            <a:srgbClr val="4FA04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>
                          <a:solidFill>
                            <a:srgbClr val="976800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r>
                        <a:rPr sz="140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>
                          <a:solidFill>
                            <a:srgbClr val="4FA04F"/>
                          </a:solidFill>
                          <a:latin typeface="Courier New"/>
                          <a:cs typeface="Courier New"/>
                        </a:rPr>
                        <a:t>"5"</a:t>
                      </a:r>
                      <a:r>
                        <a:rPr sz="1400" spc="95">
                          <a:solidFill>
                            <a:srgbClr val="4FA04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>
                          <a:solidFill>
                            <a:srgbClr val="976800"/>
                          </a:solidFill>
                          <a:latin typeface="Courier New"/>
                          <a:cs typeface="Courier New"/>
                        </a:rPr>
                        <a:t>style</a:t>
                      </a:r>
                      <a:r>
                        <a:rPr sz="140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>
                          <a:solidFill>
                            <a:srgbClr val="4FA04F"/>
                          </a:solidFill>
                          <a:latin typeface="Courier New"/>
                          <a:cs typeface="Courier New"/>
                        </a:rPr>
                        <a:t>"fill:blue;</a:t>
                      </a:r>
                      <a:r>
                        <a:rPr sz="1400" spc="30">
                          <a:solidFill>
                            <a:srgbClr val="4FA04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>
                          <a:solidFill>
                            <a:srgbClr val="4FA04F"/>
                          </a:solidFill>
                          <a:latin typeface="Courier New"/>
                          <a:cs typeface="Courier New"/>
                        </a:rPr>
                        <a:t>stroke:black;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9209" marB="0">
                    <a:lnT w="76200" algn="ctr">
                      <a:solidFill>
                        <a:srgbClr val="FFFFFF"/>
                      </a:solidFill>
                    </a:lnT>
                    <a:lnB w="76200" algn="ctr">
                      <a:solidFill>
                        <a:srgbClr val="FFFFFF"/>
                      </a:solidFill>
                    </a:lnB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285750">
                <a:tc gridSpan="3">
                  <a:txBody>
                    <a:bodyPr/>
                    <a:p>
                      <a:pPr>
                        <a:lnSpc>
                          <a:spcPct val="100000"/>
                        </a:lnSpc>
                        <a:spcBef>
                          <a:spcPts val="229"/>
                        </a:spcBef>
                        <a:tabLst>
                          <a:tab pos="3147060" algn="l"/>
                        </a:tabLst>
                        <a:defRPr/>
                      </a:pPr>
                      <a:r>
                        <a:rPr sz="1400" spc="-10">
                          <a:solidFill>
                            <a:srgbClr val="4FA04F"/>
                          </a:solidFill>
                          <a:latin typeface="Courier New"/>
                          <a:cs typeface="Courier New"/>
                        </a:rPr>
                        <a:t>stroke-</a:t>
                      </a:r>
                      <a:r>
                        <a:rPr sz="1400">
                          <a:solidFill>
                            <a:srgbClr val="4FA04F"/>
                          </a:solidFill>
                          <a:latin typeface="Courier New"/>
                          <a:cs typeface="Courier New"/>
                        </a:rPr>
                        <a:t>width:5;</a:t>
                      </a:r>
                      <a:r>
                        <a:rPr sz="1400" spc="-5">
                          <a:solidFill>
                            <a:srgbClr val="4FA04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>
                          <a:solidFill>
                            <a:srgbClr val="4FA04F"/>
                          </a:solidFill>
                          <a:latin typeface="Courier New"/>
                          <a:cs typeface="Courier New"/>
                        </a:rPr>
                        <a:t>opacity:0.9"</a:t>
                      </a:r>
                      <a:r>
                        <a:rPr sz="1400">
                          <a:solidFill>
                            <a:srgbClr val="4FA04F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400" spc="-25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/&gt;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9209" marB="0">
                    <a:lnT w="76200" algn="ctr">
                      <a:solidFill>
                        <a:srgbClr val="FFFFFF"/>
                      </a:solidFill>
                    </a:lnT>
                    <a:lnB w="76200" algn="ctr">
                      <a:solidFill>
                        <a:srgbClr val="FFFFFF"/>
                      </a:solidFill>
                    </a:lnB>
                    <a:solidFill>
                      <a:srgbClr val="FAFAFA"/>
                    </a:solidFill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 algn="ctr">
                      <a:solidFill>
                        <a:srgbClr val="FFFFFF"/>
                      </a:solidFill>
                    </a:lnT>
                    <a:lnB w="76200" algn="ctr">
                      <a:solidFill>
                        <a:srgbClr val="FFFFFF"/>
                      </a:solidFill>
                    </a:lnB>
                  </a:tcPr>
                </a:tc>
              </a:tr>
              <a:tr h="249554">
                <a:tc>
                  <a:txBody>
                    <a:bodyPr/>
                    <a:p>
                      <a:pPr>
                        <a:lnSpc>
                          <a:spcPts val="1635"/>
                        </a:lnSpc>
                        <a:spcBef>
                          <a:spcPts val="225"/>
                        </a:spcBef>
                        <a:defRPr/>
                      </a:pPr>
                      <a:r>
                        <a:rPr sz="1400" spc="-1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&lt;/</a:t>
                      </a:r>
                      <a:r>
                        <a:rPr sz="1400" spc="-10">
                          <a:solidFill>
                            <a:srgbClr val="E45549"/>
                          </a:solidFill>
                          <a:latin typeface="Courier New"/>
                          <a:cs typeface="Courier New"/>
                        </a:rPr>
                        <a:t>svg</a:t>
                      </a:r>
                      <a:r>
                        <a:rPr sz="1400" spc="-10">
                          <a:solidFill>
                            <a:srgbClr val="383A41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8575" marB="0">
                    <a:lnT w="76200" algn="ctr">
                      <a:solidFill>
                        <a:srgbClr val="FFFFFF"/>
                      </a:solidFill>
                    </a:lnT>
                    <a:solidFill>
                      <a:srgbClr val="FAFAFA"/>
                    </a:solidFill>
                  </a:tcPr>
                </a:tc>
                <a:tc gridSpan="3">
                  <a:txBody>
                    <a:bodyPr/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 algn="ctr">
                      <a:solidFill>
                        <a:srgbClr val="FFFFFF"/>
                      </a:solidFill>
                    </a:lnT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ONLYOFFICE/7.3.3.0</Application>
  <DocSecurity>0</DocSecurity>
  <PresentationFormat>On-screen Show (4:3)</PresentationFormat>
  <Paragraphs>0</Paragraphs>
  <Slides>79</Slides>
  <Notes>79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  <vt:lpstr>Slide 77</vt:lpstr>
      <vt:lpstr>Slide 78</vt:lpstr>
      <vt:lpstr>Slide 79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#13. SVG. A11Y. Critical, Progressive CSS. DevTools. Optimization</dc:title>
  <dc:subject/>
  <dc:creator/>
  <cp:keywords/>
  <dc:description/>
  <dc:identifier/>
  <dc:language/>
  <cp:lastModifiedBy>Guset_232</cp:lastModifiedBy>
  <cp:revision>1</cp:revision>
  <dcterms:created xsi:type="dcterms:W3CDTF">2025-02-05T11:20:35Z</dcterms:created>
  <dcterms:modified xsi:type="dcterms:W3CDTF">2025-02-05T11:35:36Z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2025-02-05T00:00:00Z</vt:filetime>
  </property>
  <property fmtid="{D5CDD505-2E9C-101B-9397-08002B2CF9AE}" pid="3" name="Creator">
    <vt:lpwstr>Google</vt:lpwstr>
  </property>
  <property fmtid="{D5CDD505-2E9C-101B-9397-08002B2CF9AE}" pid="4" name="LastSaved">
    <vt:filetime>2025-02-05T00:00:00Z</vt:filetime>
  </property>
  <property fmtid="{D5CDD505-2E9C-101B-9397-08002B2CF9AE}" pid="5" name="Producer">
    <vt:lpwstr>GPL Ghostscript 9.26</vt:lpwstr>
  </property>
</Properties>
</file>