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5143500" type="screen16x9"/>
  <p:notesSz cx="9144000" cy="5143500"/>
  <p:defaultTextStyle>
    <a:defPPr>
      <a:defRPr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384725" y="505244"/>
            <a:ext cx="2112010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2/24/2025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2/24/2025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366295" y="1186383"/>
            <a:ext cx="3244214" cy="2724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 u="sng">
                <a:solidFill>
                  <a:srgbClr val="0096A6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2/24/2025</a:t>
            </a:fld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2/24/2025</a:t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2/24/2025</a:t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384725" y="505244"/>
            <a:ext cx="5516880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384717" y="1175209"/>
            <a:ext cx="8361688" cy="3132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2/24/2025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displa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fomenkoandrey/2edz1g50/5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jsfiddle.net/fomenkoandrey/ukxL3ohm/15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fomenkoandrey/5fb18v1h/15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fomenkoandrey/stopqjwu/1/" TargetMode="External"/><Relationship Id="rId2" Type="http://schemas.openxmlformats.org/officeDocument/2006/relationships/hyperlink" Target="https://jsfiddle.net/fomenkoandrey/stopqjw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ormalize.cs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fomenkoandrey/f0hxhxsp/8/" TargetMode="External"/><Relationship Id="rId2" Type="http://schemas.openxmlformats.org/officeDocument/2006/relationships/hyperlink" Target="https://jsfiddle.net/fomenkoandrey/f0hxhxsp/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sfiddle.net/fomenkoandrey/f0hxhxsp/10/" TargetMode="External"/><Relationship Id="rId4" Type="http://schemas.openxmlformats.org/officeDocument/2006/relationships/hyperlink" Target="https://jsfiddle.net/fomenkoandrey/f0hxhxsp/9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package/reset-c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221596" y="1740154"/>
            <a:ext cx="670179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5210" marR="5080" indent="-2303145">
              <a:lnSpc>
                <a:spcPct val="100000"/>
              </a:lnSpc>
              <a:spcBef>
                <a:spcPts val="100"/>
              </a:spcBef>
              <a:defRPr/>
            </a:pPr>
            <a:r>
              <a:rPr sz="5200"/>
              <a:t>Формування</a:t>
            </a:r>
            <a:r>
              <a:rPr sz="5200" spc="-35"/>
              <a:t> </a:t>
            </a:r>
            <a:r>
              <a:rPr sz="5200" spc="-30"/>
              <a:t>блокової </a:t>
            </a:r>
            <a:r>
              <a:rPr sz="5200" spc="-10"/>
              <a:t>моделі</a:t>
            </a:r>
            <a:endParaRPr sz="5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/>
        </p:blipFill>
        <p:spPr bwMode="auto">
          <a:xfrm>
            <a:off x="1004023" y="137201"/>
            <a:ext cx="7068274" cy="4856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874037" y="2266442"/>
            <a:ext cx="5394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/>
              <a:t>Основні</a:t>
            </a:r>
            <a:r>
              <a:rPr sz="3600" spc="-45"/>
              <a:t> </a:t>
            </a:r>
            <a:r>
              <a:rPr sz="3600"/>
              <a:t>теги</a:t>
            </a:r>
            <a:r>
              <a:rPr sz="3600" spc="-45"/>
              <a:t> </a:t>
            </a:r>
            <a:r>
              <a:rPr sz="3600"/>
              <a:t>для</a:t>
            </a:r>
            <a:r>
              <a:rPr sz="3600" spc="-45"/>
              <a:t> </a:t>
            </a:r>
            <a:r>
              <a:rPr sz="3600" spc="-10"/>
              <a:t>верстки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&lt;div&gt;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4725" y="1216354"/>
            <a:ext cx="953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Елемент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1389176" y="1238199"/>
            <a:ext cx="6864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2125901" y="1216354"/>
            <a:ext cx="6253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є</a:t>
            </a:r>
            <a:r>
              <a:rPr sz="1800" b="1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універсальним</a:t>
            </a:r>
            <a:r>
              <a:rPr sz="1800" b="1" spc="-60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блоковим</a:t>
            </a:r>
            <a:r>
              <a:rPr sz="1800" b="1" spc="-65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елементом</a:t>
            </a:r>
            <a:r>
              <a:rPr sz="1800" b="1" spc="-50"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призначений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384717" y="1490670"/>
            <a:ext cx="7767320" cy="117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b="1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групування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елементів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документа</a:t>
            </a:r>
            <a:r>
              <a:rPr sz="1800" b="1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метою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зміни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виду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вмісту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через стилі.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defRPr/>
            </a:pP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Синтаксис: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397426" y="2855671"/>
            <a:ext cx="19208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&gt;...&lt;/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384725" y="3464763"/>
            <a:ext cx="36245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-10">
                <a:solidFill>
                  <a:srgbClr val="CC0000"/>
                </a:solidFill>
                <a:latin typeface="Arial"/>
                <a:cs typeface="Arial"/>
              </a:rPr>
              <a:t>Закриваючий</a:t>
            </a:r>
            <a:r>
              <a:rPr sz="1800" b="1" spc="-4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CC0000"/>
                </a:solidFill>
                <a:latin typeface="Arial"/>
                <a:cs typeface="Arial"/>
              </a:rPr>
              <a:t>тег</a:t>
            </a:r>
            <a:r>
              <a:rPr sz="1800" b="1" spc="-4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CC0000"/>
                </a:solidFill>
                <a:latin typeface="Arial"/>
                <a:cs typeface="Arial"/>
              </a:rPr>
              <a:t>обов'язковий!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&lt;span&gt;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424845" y="1238199"/>
            <a:ext cx="82359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span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5360545" y="1216354"/>
            <a:ext cx="3337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призначений</a:t>
            </a:r>
            <a:r>
              <a:rPr sz="1800" b="1" spc="3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b="1" spc="39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виділення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384725" y="1175209"/>
            <a:ext cx="827595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Універсальний</a:t>
            </a:r>
            <a:r>
              <a:rPr sz="1800" spc="3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інлайновий</a:t>
            </a:r>
            <a:r>
              <a:rPr sz="1800" spc="3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елемент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1185545" algn="l"/>
                <a:tab pos="2201545" algn="l"/>
                <a:tab pos="3477895" algn="l"/>
                <a:tab pos="4104640" algn="l"/>
                <a:tab pos="4983480" algn="l"/>
                <a:tab pos="6503034" algn="l"/>
                <a:tab pos="7871459" algn="l"/>
              </a:tabLst>
              <a:defRPr/>
            </a:pPr>
            <a:r>
              <a:rPr sz="1800" b="1" spc="-10">
                <a:latin typeface="Arial"/>
                <a:cs typeface="Arial"/>
              </a:rPr>
              <a:t>окремих</a:t>
            </a:r>
            <a:r>
              <a:rPr sz="1800" b="1">
                <a:latin typeface="Arial"/>
                <a:cs typeface="Arial"/>
              </a:rPr>
              <a:t>	</a:t>
            </a:r>
            <a:r>
              <a:rPr sz="1800" b="1" spc="-10">
                <a:latin typeface="Arial"/>
                <a:cs typeface="Arial"/>
              </a:rPr>
              <a:t>рядків,</a:t>
            </a:r>
            <a:r>
              <a:rPr sz="1800" b="1">
                <a:latin typeface="Arial"/>
                <a:cs typeface="Arial"/>
              </a:rPr>
              <a:t>	</a:t>
            </a:r>
            <a:r>
              <a:rPr sz="1800" b="1" spc="-10">
                <a:latin typeface="Arial"/>
                <a:cs typeface="Arial"/>
              </a:rPr>
              <a:t>символів</a:t>
            </a:r>
            <a:r>
              <a:rPr sz="1800" b="1">
                <a:latin typeface="Arial"/>
                <a:cs typeface="Arial"/>
              </a:rPr>
              <a:t>	</a:t>
            </a:r>
            <a:r>
              <a:rPr sz="1800" b="1" spc="-25">
                <a:latin typeface="Arial"/>
                <a:cs typeface="Arial"/>
              </a:rPr>
              <a:t>або</a:t>
            </a:r>
            <a:r>
              <a:rPr sz="1800" b="1">
                <a:latin typeface="Arial"/>
                <a:cs typeface="Arial"/>
              </a:rPr>
              <a:t>	</a:t>
            </a:r>
            <a:r>
              <a:rPr sz="1800" b="1" spc="-10">
                <a:latin typeface="Arial"/>
                <a:cs typeface="Arial"/>
              </a:rPr>
              <a:t>інших</a:t>
            </a:r>
            <a:r>
              <a:rPr sz="1800" b="1">
                <a:latin typeface="Arial"/>
                <a:cs typeface="Arial"/>
              </a:rPr>
              <a:t>	</a:t>
            </a:r>
            <a:r>
              <a:rPr sz="1800" b="1" spc="-10">
                <a:latin typeface="Arial"/>
                <a:cs typeface="Arial"/>
              </a:rPr>
              <a:t>інлайнових</a:t>
            </a:r>
            <a:r>
              <a:rPr sz="1800" b="1">
                <a:latin typeface="Arial"/>
                <a:cs typeface="Arial"/>
              </a:rPr>
              <a:t>	</a:t>
            </a:r>
            <a:r>
              <a:rPr sz="1800" b="1" spc="-10">
                <a:latin typeface="Arial"/>
                <a:cs typeface="Arial"/>
              </a:rPr>
              <a:t>елементів</a:t>
            </a:r>
            <a:r>
              <a:rPr sz="1800" b="1">
                <a:latin typeface="Arial"/>
                <a:cs typeface="Arial"/>
              </a:rPr>
              <a:t>	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384721" y="1847293"/>
            <a:ext cx="5767070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подальшої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зміни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їх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оформлення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допомогою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стилів.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defRPr/>
            </a:pP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Синтаксис: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397426" y="2855671"/>
            <a:ext cx="22078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span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&gt;...&lt;/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span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384725" y="3464763"/>
            <a:ext cx="36245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-10">
                <a:solidFill>
                  <a:srgbClr val="CC0000"/>
                </a:solidFill>
                <a:latin typeface="Arial"/>
                <a:cs typeface="Arial"/>
              </a:rPr>
              <a:t>Закриваючий</a:t>
            </a:r>
            <a:r>
              <a:rPr sz="1800" b="1" spc="-4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CC0000"/>
                </a:solidFill>
                <a:latin typeface="Arial"/>
                <a:cs typeface="Arial"/>
              </a:rPr>
              <a:t>тег</a:t>
            </a:r>
            <a:r>
              <a:rPr sz="1800" b="1" spc="-4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CC0000"/>
                </a:solidFill>
                <a:latin typeface="Arial"/>
                <a:cs typeface="Arial"/>
              </a:rPr>
              <a:t>обов'язковий!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7965871" y="67945"/>
            <a:ext cx="110670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Приклад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97426" y="1238199"/>
            <a:ext cx="15093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tabLst>
                <a:tab pos="685800" algn="l"/>
              </a:tabLst>
              <a:defRPr/>
            </a:pPr>
            <a:r>
              <a:rPr sz="1800" spc="-2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20">
                <a:solidFill>
                  <a:srgbClr val="A525A3"/>
                </a:solidFill>
                <a:latin typeface="Courier New"/>
                <a:cs typeface="Courier New"/>
              </a:rPr>
              <a:t>,</a:t>
            </a:r>
            <a:r>
              <a:rPr sz="1800">
                <a:solidFill>
                  <a:srgbClr val="A525A3"/>
                </a:solidFill>
                <a:latin typeface="Courier New"/>
                <a:cs typeface="Courier New"/>
              </a:rPr>
              <a:t>	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span</a:t>
            </a: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397426" y="1553667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1px</a:t>
            </a:r>
            <a:r>
              <a:rPr sz="1800" spc="-20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solid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#</a:t>
            </a:r>
            <a:r>
              <a:rPr sz="1800" spc="-10">
                <a:solidFill>
                  <a:srgbClr val="0083BB"/>
                </a:solidFill>
                <a:latin typeface="Courier New"/>
                <a:cs typeface="Courier New"/>
              </a:rPr>
              <a:t>000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397426" y="1869135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49152" y="1238199"/>
          <a:ext cx="3703954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2475"/>
                <a:gridCol w="411479"/>
              </a:tblGrid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перший</a:t>
                      </a: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div&lt;/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 algn="ctr">
                      <a:solidFill>
                        <a:srgbClr val="FFFFFF"/>
                      </a:solidFill>
                    </a:lnB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другий</a:t>
                      </a: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div&lt;/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>
                    <a:lnB w="57150" algn="ctr">
                      <a:solidFill>
                        <a:srgbClr val="FFFFFF"/>
                      </a:solidFill>
                    </a:lnB>
                  </a:tcPr>
                </a:tc>
              </a:tr>
              <a:tr h="3149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перший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span&lt;/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294640">
                <a:tc gridSpan="2">
                  <a:txBody>
                    <a:bodyPr/>
                    <a:lstStyle/>
                    <a:p>
                      <a:pPr>
                        <a:lnSpc>
                          <a:spcPts val="213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другий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span&lt;/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2"/>
          <a:stretch/>
        </p:blipFill>
        <p:spPr bwMode="auto">
          <a:xfrm>
            <a:off x="685800" y="3426475"/>
            <a:ext cx="7924799" cy="10001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 bwMode="auto">
          <a:xfrm>
            <a:off x="73025" y="4905647"/>
            <a:ext cx="231047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Ще</a:t>
            </a:r>
            <a:r>
              <a:rPr spc="5"/>
              <a:t> </a:t>
            </a:r>
            <a:r>
              <a:rPr spc="-10"/>
              <a:t>приклад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97426" y="1238199"/>
            <a:ext cx="5492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2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20">
                <a:solidFill>
                  <a:srgbClr val="A525A3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397426" y="1553667"/>
            <a:ext cx="82359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span</a:t>
            </a: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397426" y="1869135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1px</a:t>
            </a:r>
            <a:r>
              <a:rPr sz="1800" spc="-20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solid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#</a:t>
            </a:r>
            <a:r>
              <a:rPr sz="1800" spc="-10">
                <a:solidFill>
                  <a:srgbClr val="0083BB"/>
                </a:solidFill>
                <a:latin typeface="Courier New"/>
                <a:cs typeface="Courier New"/>
              </a:rPr>
              <a:t>000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397426" y="2184603"/>
            <a:ext cx="20580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width: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400px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397426" y="2500071"/>
            <a:ext cx="20580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height: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50px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397426" y="2815539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 bwMode="auto">
          <a:xfrm>
            <a:off x="384725" y="3627831"/>
            <a:ext cx="2079159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49152" y="1238199"/>
          <a:ext cx="3703954" cy="1136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2475"/>
                <a:gridCol w="411479"/>
              </a:tblGrid>
              <a:tr h="280670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перший</a:t>
                      </a: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div&lt;/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 algn="ctr">
                      <a:solidFill>
                        <a:srgbClr val="FFFFFF"/>
                      </a:solidFill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другий</a:t>
                      </a: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div&lt;/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 algn="ctr">
                      <a:solidFill>
                        <a:srgbClr val="FFFFFF"/>
                      </a:solidFill>
                    </a:lnT>
                    <a:lnB w="190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>
                    <a:lnB w="19050" algn="ctr">
                      <a:solidFill>
                        <a:srgbClr val="FFFFFF"/>
                      </a:solidFill>
                    </a:lnB>
                  </a:tcPr>
                </a:tc>
              </a:tr>
              <a:tr h="287655">
                <a:tc gridSpan="2">
                  <a:txBody>
                    <a:bodyPr/>
                    <a:lstStyle/>
                    <a:p>
                      <a:pPr>
                        <a:lnSpc>
                          <a:spcPts val="2140"/>
                        </a:lnSpc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перший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span&lt;/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 algn="ctr">
                      <a:solidFill>
                        <a:srgbClr val="FFFFFF"/>
                      </a:solidFill>
                    </a:lnT>
                    <a:lnB w="190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280670">
                <a:tc gridSpan="2">
                  <a:txBody>
                    <a:bodyPr/>
                    <a:lstStyle/>
                    <a:p>
                      <a:pPr>
                        <a:lnSpc>
                          <a:spcPts val="2115"/>
                        </a:lnSpc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другий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span&lt;/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 algn="ctr">
                      <a:solidFill>
                        <a:srgbClr val="FFFFFF"/>
                      </a:solidFill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2"/>
          <a:stretch/>
        </p:blipFill>
        <p:spPr bwMode="auto">
          <a:xfrm>
            <a:off x="2883305" y="2952750"/>
            <a:ext cx="6260693" cy="21907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 bwMode="auto">
          <a:xfrm>
            <a:off x="73025" y="4905647"/>
            <a:ext cx="230795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 bwMode="auto">
          <a:xfrm>
            <a:off x="7965871" y="4905647"/>
            <a:ext cx="110490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r>
              <a:rPr sz="1000" spc="-10">
                <a:solidFill>
                  <a:srgbClr val="D9D9D9"/>
                </a:solidFill>
                <a:latin typeface="Arial"/>
                <a:cs typeface="Arial"/>
              </a:rPr>
              <a:t>https://fomenko.top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Блокові</a:t>
            </a:r>
            <a:r>
              <a:rPr spc="40"/>
              <a:t> </a:t>
            </a:r>
            <a:r>
              <a:rPr spc="-10"/>
              <a:t>елементи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4725" y="1531823"/>
            <a:ext cx="7967345" cy="218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Arial"/>
                <a:cs typeface="Arial"/>
              </a:rPr>
              <a:t>Блокові</a:t>
            </a:r>
            <a:r>
              <a:rPr sz="1800" b="1" spc="-7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елементи</a:t>
            </a:r>
            <a:r>
              <a:rPr sz="1800" b="1" spc="-55"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можна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представляти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прямокутні</a:t>
            </a:r>
            <a:r>
              <a:rPr sz="1800" b="1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області</a:t>
            </a:r>
            <a:r>
              <a:rPr sz="1800" b="1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на</a:t>
            </a:r>
            <a:r>
              <a:rPr sz="1800" b="1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сторінці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defRPr/>
            </a:pPr>
            <a:r>
              <a:rPr sz="1800" b="1">
                <a:latin typeface="Arial"/>
                <a:cs typeface="Arial"/>
              </a:rPr>
              <a:t>Вони</a:t>
            </a:r>
            <a:r>
              <a:rPr sz="1800" b="1" spc="-6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мають</a:t>
            </a:r>
            <a:r>
              <a:rPr sz="1800" b="1" spc="-6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такі</a:t>
            </a:r>
            <a:r>
              <a:rPr sz="1800" b="1" spc="-60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особливості:</a:t>
            </a:r>
            <a:endParaRPr sz="1800">
              <a:latin typeface="Arial"/>
              <a:cs typeface="Arial"/>
            </a:endParaRPr>
          </a:p>
          <a:p>
            <a:pPr marL="469900" indent="-419734">
              <a:lnSpc>
                <a:spcPct val="100000"/>
              </a:lnSpc>
              <a:spcBef>
                <a:spcPts val="1524"/>
              </a:spcBef>
              <a:buAutoNum type="arabicPeriod"/>
              <a:tabLst>
                <a:tab pos="469900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після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блокового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елемента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існує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перенесення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рядка.</a:t>
            </a:r>
            <a:endParaRPr sz="1800">
              <a:latin typeface="Arial"/>
              <a:cs typeface="Arial"/>
            </a:endParaRPr>
          </a:p>
          <a:p>
            <a:pPr marL="469265" marR="337820" indent="-419734">
              <a:lnSpc>
                <a:spcPct val="114999"/>
              </a:lnSpc>
              <a:buAutoNum type="arabicPeriod"/>
              <a:tabLst>
                <a:tab pos="46926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Блоковим</a:t>
            </a:r>
            <a:r>
              <a:rPr sz="18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елементам</a:t>
            </a:r>
            <a:r>
              <a:rPr sz="1800" spc="-8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можна</a:t>
            </a:r>
            <a:r>
              <a:rPr sz="18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задавати</a:t>
            </a:r>
            <a:r>
              <a:rPr sz="18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ширину,</a:t>
            </a:r>
            <a:r>
              <a:rPr sz="18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висоту,</a:t>
            </a:r>
            <a:r>
              <a:rPr sz="18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внутрішні</a:t>
            </a:r>
            <a:r>
              <a:rPr sz="18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та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зовнішні</a:t>
            </a:r>
            <a:r>
              <a:rPr sz="1800" spc="-1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відступи.</a:t>
            </a:r>
            <a:endParaRPr sz="1800">
              <a:latin typeface="Arial"/>
              <a:cs typeface="Arial"/>
            </a:endParaRPr>
          </a:p>
          <a:p>
            <a:pPr marL="4699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9900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Займають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весь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доступний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простір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горизонталі.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Інлайнові</a:t>
            </a:r>
            <a:r>
              <a:rPr spc="20"/>
              <a:t> </a:t>
            </a:r>
            <a:r>
              <a:rPr spc="-10"/>
              <a:t>елементи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4725" y="1490672"/>
            <a:ext cx="8218805" cy="253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9880">
              <a:lnSpc>
                <a:spcPct val="114999"/>
              </a:lnSpc>
              <a:spcBef>
                <a:spcPts val="100"/>
              </a:spcBef>
              <a:defRPr/>
            </a:pPr>
            <a:r>
              <a:rPr sz="1800" b="1">
                <a:latin typeface="Arial"/>
                <a:cs typeface="Arial"/>
              </a:rPr>
              <a:t>Інлайнові</a:t>
            </a:r>
            <a:r>
              <a:rPr sz="1800" b="1" spc="-7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елементи</a:t>
            </a:r>
            <a:r>
              <a:rPr sz="1800" b="1" spc="-65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розташовуються</a:t>
            </a:r>
            <a:r>
              <a:rPr sz="1800" b="1" spc="-6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один</a:t>
            </a:r>
            <a:r>
              <a:rPr sz="1800" b="1" spc="-6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за</a:t>
            </a:r>
            <a:r>
              <a:rPr sz="1800" b="1" spc="-7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одним</a:t>
            </a:r>
            <a:r>
              <a:rPr sz="1800" b="1" spc="-6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в</a:t>
            </a:r>
            <a:r>
              <a:rPr sz="1800" b="1" spc="-6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тому</a:t>
            </a:r>
            <a:r>
              <a:rPr sz="1800" b="1" spc="-6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ж</a:t>
            </a:r>
            <a:r>
              <a:rPr sz="1800" b="1" spc="-70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самому </a:t>
            </a:r>
            <a:r>
              <a:rPr sz="1800" b="1">
                <a:latin typeface="Arial"/>
                <a:cs typeface="Arial"/>
              </a:rPr>
              <a:t>рядку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разі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потреби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рядок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переноситься.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4"/>
              </a:spcBef>
              <a:defRPr/>
            </a:pPr>
            <a:r>
              <a:rPr sz="1800" b="1" spc="-10">
                <a:latin typeface="Arial"/>
                <a:cs typeface="Arial"/>
              </a:rPr>
              <a:t>Особливості</a:t>
            </a:r>
            <a:r>
              <a:rPr sz="1800" b="1" spc="-7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інлайнових</a:t>
            </a:r>
            <a:r>
              <a:rPr sz="1800" b="1" spc="-70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елементів:</a:t>
            </a:r>
            <a:endParaRPr sz="1800">
              <a:latin typeface="Arial"/>
              <a:cs typeface="Arial"/>
            </a:endParaRPr>
          </a:p>
          <a:p>
            <a:pPr marL="469900" indent="-419734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469900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після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інлайнового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відсутні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переноси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рядка.</a:t>
            </a:r>
            <a:endParaRPr sz="1800">
              <a:latin typeface="Arial"/>
              <a:cs typeface="Arial"/>
            </a:endParaRPr>
          </a:p>
          <a:p>
            <a:pPr marL="469265" marR="5080" indent="-419734">
              <a:lnSpc>
                <a:spcPct val="114999"/>
              </a:lnSpc>
              <a:buAutoNum type="arabicPeriod"/>
              <a:tabLst>
                <a:tab pos="46926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Ширина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висота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інлайнового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залежить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тільки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змісту,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задати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розміри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допомогою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CSS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можна.</a:t>
            </a:r>
            <a:endParaRPr sz="1800">
              <a:latin typeface="Arial"/>
              <a:cs typeface="Arial"/>
            </a:endParaRPr>
          </a:p>
          <a:p>
            <a:pPr marL="4699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9900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Можна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задавати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лише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горизонтальні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відступи.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76021" y="2048813"/>
            <a:ext cx="8192134" cy="10134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21635" marR="5080" indent="-2909570">
              <a:lnSpc>
                <a:spcPts val="3890"/>
              </a:lnSpc>
              <a:spcBef>
                <a:spcPts val="195"/>
              </a:spcBef>
              <a:defRPr/>
            </a:pPr>
            <a:r>
              <a:rPr sz="3250"/>
              <a:t>Відмінності</a:t>
            </a:r>
            <a:r>
              <a:rPr sz="3250" spc="-140"/>
              <a:t> </a:t>
            </a:r>
            <a:r>
              <a:rPr sz="3250"/>
              <a:t>між</a:t>
            </a:r>
            <a:r>
              <a:rPr sz="3250" spc="-135"/>
              <a:t> </a:t>
            </a:r>
            <a:r>
              <a:rPr sz="3250" spc="-10"/>
              <a:t>блоковими</a:t>
            </a:r>
            <a:r>
              <a:rPr sz="3250" spc="-140"/>
              <a:t> </a:t>
            </a:r>
            <a:r>
              <a:rPr sz="3250"/>
              <a:t>та</a:t>
            </a:r>
            <a:r>
              <a:rPr sz="3250" spc="-135"/>
              <a:t> </a:t>
            </a:r>
            <a:r>
              <a:rPr sz="3250" spc="-10"/>
              <a:t>інлайновими елементами</a:t>
            </a:r>
            <a:endParaRPr sz="32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Початок</a:t>
            </a:r>
            <a:r>
              <a:rPr spc="-85"/>
              <a:t> </a:t>
            </a:r>
            <a:r>
              <a:rPr/>
              <a:t>нового</a:t>
            </a:r>
            <a:r>
              <a:rPr spc="-80"/>
              <a:t> </a:t>
            </a:r>
            <a:r>
              <a:rPr spc="-20"/>
              <a:t>рядка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4725" y="1656791"/>
            <a:ext cx="7958455" cy="18923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80"/>
              </a:spcBef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Блокові</a:t>
            </a:r>
            <a:r>
              <a:rPr sz="1800" b="1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елементи</a:t>
            </a:r>
            <a:r>
              <a:rPr sz="1800" b="1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автоматично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починаються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нового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рядка.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Кожен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блоковий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відображається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новому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рядку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займає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всю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доступну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ширину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контейнера.</a:t>
            </a:r>
            <a:endParaRPr sz="1800">
              <a:latin typeface="Arial"/>
              <a:cs typeface="Arial"/>
            </a:endParaRPr>
          </a:p>
          <a:p>
            <a:pPr marL="12700" marR="113030">
              <a:lnSpc>
                <a:spcPct val="105000"/>
              </a:lnSpc>
              <a:spcBef>
                <a:spcPts val="1105"/>
              </a:spcBef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Інлайнові</a:t>
            </a:r>
            <a:r>
              <a:rPr sz="1800" b="1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елементи</a:t>
            </a:r>
            <a:r>
              <a:rPr sz="1800" b="1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починають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новий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рядок.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Вони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вписуються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потік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змісту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всередині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інших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елементів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займають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лише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стільки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місця,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скільки необхідно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вмісту.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Зміст</a:t>
            </a:r>
            <a:r>
              <a:rPr spc="-5"/>
              <a:t> </a:t>
            </a:r>
            <a:r>
              <a:rPr spc="-10"/>
              <a:t>уроку</a:t>
            </a: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87680" indent="-376555">
              <a:lnSpc>
                <a:spcPct val="100000"/>
              </a:lnSpc>
              <a:spcBef>
                <a:spcPts val="350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 dirty="0" err="1"/>
              <a:t>Нормалізація</a:t>
            </a:r>
            <a:r>
              <a:rPr spc="-30" dirty="0"/>
              <a:t> </a:t>
            </a:r>
            <a:r>
              <a:rPr dirty="0" err="1"/>
              <a:t>vs</a:t>
            </a:r>
            <a:r>
              <a:rPr spc="-25" dirty="0"/>
              <a:t> </a:t>
            </a:r>
            <a:r>
              <a:rPr dirty="0" err="1"/>
              <a:t>Скидання</a:t>
            </a:r>
            <a:r>
              <a:rPr spc="-25" dirty="0"/>
              <a:t> </a:t>
            </a:r>
            <a:r>
              <a:rPr spc="-10" dirty="0" err="1"/>
              <a:t>стилів</a:t>
            </a:r>
            <a:endParaRPr dirty="0"/>
          </a:p>
          <a:p>
            <a:pPr marL="487680" indent="-376555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 spc="-10" dirty="0"/>
              <a:t>normalize.css</a:t>
            </a:r>
            <a:endParaRPr dirty="0"/>
          </a:p>
          <a:p>
            <a:pPr marL="487680" indent="-376555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 spc="-10" dirty="0"/>
              <a:t>reset.css</a:t>
            </a:r>
            <a:endParaRPr dirty="0"/>
          </a:p>
          <a:p>
            <a:pPr marL="487680" indent="-376555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 dirty="0"/>
              <a:t>UI/UX,</a:t>
            </a:r>
            <a:r>
              <a:rPr spc="-40" dirty="0"/>
              <a:t> </a:t>
            </a:r>
            <a:r>
              <a:rPr spc="-10" dirty="0"/>
              <a:t>Layouts</a:t>
            </a:r>
            <a:endParaRPr dirty="0"/>
          </a:p>
          <a:p>
            <a:pPr marL="487680" indent="-376555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 dirty="0" err="1"/>
              <a:t>Основні</a:t>
            </a:r>
            <a:r>
              <a:rPr spc="-45" dirty="0"/>
              <a:t> </a:t>
            </a:r>
            <a:r>
              <a:rPr dirty="0" err="1"/>
              <a:t>теги</a:t>
            </a:r>
            <a:r>
              <a:rPr spc="-40" dirty="0"/>
              <a:t> </a:t>
            </a:r>
            <a:r>
              <a:rPr dirty="0" err="1"/>
              <a:t>для</a:t>
            </a:r>
            <a:r>
              <a:rPr spc="-45" dirty="0"/>
              <a:t> </a:t>
            </a:r>
            <a:r>
              <a:rPr spc="-10" dirty="0" err="1"/>
              <a:t>верстки</a:t>
            </a:r>
            <a:endParaRPr dirty="0"/>
          </a:p>
          <a:p>
            <a:pPr marL="487680" indent="-376555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 dirty="0" err="1"/>
              <a:t>Блокові</a:t>
            </a:r>
            <a:r>
              <a:rPr spc="-45" dirty="0"/>
              <a:t> </a:t>
            </a:r>
            <a:r>
              <a:rPr spc="-10" dirty="0" err="1"/>
              <a:t>елементи</a:t>
            </a:r>
            <a:endParaRPr dirty="0"/>
          </a:p>
          <a:p>
            <a:pPr marL="487680" indent="-376555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 dirty="0" err="1"/>
              <a:t>Інлайнові</a:t>
            </a:r>
            <a:r>
              <a:rPr spc="-60" dirty="0"/>
              <a:t> </a:t>
            </a:r>
            <a:r>
              <a:rPr spc="-10" dirty="0" err="1"/>
              <a:t>елементи</a:t>
            </a:r>
            <a:endParaRPr dirty="0"/>
          </a:p>
          <a:p>
            <a:pPr marL="488315" marR="320040" indent="-377189">
              <a:lnSpc>
                <a:spcPct val="114999"/>
              </a:lnSpc>
              <a:buClr>
                <a:srgbClr val="595959"/>
              </a:buClr>
              <a:buAutoNum type="arabicPeriod"/>
              <a:tabLst>
                <a:tab pos="488315" algn="l"/>
              </a:tabLst>
              <a:defRPr/>
            </a:pPr>
            <a:r>
              <a:rPr dirty="0" err="1"/>
              <a:t>Відмінності</a:t>
            </a:r>
            <a:r>
              <a:rPr spc="-60" dirty="0"/>
              <a:t> </a:t>
            </a:r>
            <a:r>
              <a:rPr dirty="0" err="1"/>
              <a:t>між</a:t>
            </a:r>
            <a:r>
              <a:rPr spc="-55" dirty="0"/>
              <a:t> </a:t>
            </a:r>
            <a:r>
              <a:rPr dirty="0" err="1"/>
              <a:t>блоковими</a:t>
            </a:r>
            <a:r>
              <a:rPr spc="-60" dirty="0"/>
              <a:t> </a:t>
            </a:r>
            <a:r>
              <a:rPr spc="-25" dirty="0" err="1"/>
              <a:t>та</a:t>
            </a:r>
            <a:r>
              <a:rPr u="none" spc="-25" dirty="0"/>
              <a:t> </a:t>
            </a:r>
            <a:r>
              <a:rPr dirty="0" err="1"/>
              <a:t>інлайновими</a:t>
            </a:r>
            <a:r>
              <a:rPr spc="-95" dirty="0"/>
              <a:t> </a:t>
            </a:r>
            <a:r>
              <a:rPr spc="-10" dirty="0" err="1"/>
              <a:t>елементами</a:t>
            </a:r>
            <a:endParaRPr dirty="0"/>
          </a:p>
          <a:p>
            <a:pPr marL="487680" indent="-376555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 dirty="0" err="1"/>
              <a:t>Властивість</a:t>
            </a:r>
            <a:r>
              <a:rPr spc="-50" dirty="0"/>
              <a:t> </a:t>
            </a:r>
            <a:r>
              <a:rPr spc="-10" dirty="0"/>
              <a:t>display</a:t>
            </a:r>
            <a:endParaRPr dirty="0"/>
          </a:p>
          <a:p>
            <a:pPr marL="487680" indent="-474980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 dirty="0" err="1"/>
              <a:t>Формування</a:t>
            </a:r>
            <a:r>
              <a:rPr spc="-80" dirty="0"/>
              <a:t> </a:t>
            </a:r>
            <a:r>
              <a:rPr dirty="0" err="1"/>
              <a:t>блокової</a:t>
            </a:r>
            <a:r>
              <a:rPr spc="-80" dirty="0"/>
              <a:t> </a:t>
            </a:r>
            <a:r>
              <a:rPr spc="-10" dirty="0" err="1"/>
              <a:t>моделі</a:t>
            </a:r>
            <a:endParaRPr dirty="0"/>
          </a:p>
        </p:txBody>
      </p:sp>
      <p:sp>
        <p:nvSpPr>
          <p:cNvPr id="4" name="object 4"/>
          <p:cNvSpPr txBox="1"/>
          <p:nvPr/>
        </p:nvSpPr>
        <p:spPr bwMode="auto">
          <a:xfrm>
            <a:off x="4886998" y="1186383"/>
            <a:ext cx="3552190" cy="24790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87680" indent="-462280">
              <a:lnSpc>
                <a:spcPct val="100000"/>
              </a:lnSpc>
              <a:spcBef>
                <a:spcPts val="350"/>
              </a:spcBef>
              <a:buClr>
                <a:srgbClr val="595959"/>
              </a:buClr>
              <a:buAutoNum type="arabicPeriod" startAt="11"/>
              <a:tabLst>
                <a:tab pos="487680" algn="l"/>
              </a:tabLst>
              <a:defRPr/>
            </a:pP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Основні</a:t>
            </a:r>
            <a:r>
              <a:rPr sz="1400" u="sng" spc="-65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компоненти</a:t>
            </a:r>
            <a:r>
              <a:rPr sz="1400" u="sng" spc="-60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блокової</a:t>
            </a:r>
            <a:r>
              <a:rPr sz="1400" u="sng" spc="-65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моделі</a:t>
            </a:r>
            <a:endParaRPr sz="1400">
              <a:latin typeface="Arial"/>
              <a:cs typeface="Arial"/>
            </a:endParaRPr>
          </a:p>
          <a:p>
            <a:pPr marL="487680" indent="-474980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AutoNum type="arabicPeriod" startAt="11"/>
              <a:tabLst>
                <a:tab pos="487680" algn="l"/>
              </a:tabLst>
              <a:defRPr/>
            </a:pP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box-sizing</a:t>
            </a:r>
            <a:endParaRPr sz="1400">
              <a:latin typeface="Arial"/>
              <a:cs typeface="Arial"/>
            </a:endParaRPr>
          </a:p>
          <a:p>
            <a:pPr marL="487680" indent="-474980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 startAt="11"/>
              <a:tabLst>
                <a:tab pos="487680" algn="l"/>
              </a:tabLst>
              <a:defRPr/>
            </a:pP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Обтікання</a:t>
            </a:r>
            <a:r>
              <a:rPr sz="1400" u="sng" spc="-25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елементів</a:t>
            </a:r>
            <a:endParaRPr sz="1400">
              <a:latin typeface="Arial"/>
              <a:cs typeface="Arial"/>
            </a:endParaRPr>
          </a:p>
          <a:p>
            <a:pPr marL="487680" indent="-474980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 startAt="11"/>
              <a:tabLst>
                <a:tab pos="487680" algn="l"/>
              </a:tabLst>
              <a:defRPr/>
            </a:pP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float</a:t>
            </a:r>
            <a:endParaRPr sz="1400">
              <a:latin typeface="Arial"/>
              <a:cs typeface="Arial"/>
            </a:endParaRPr>
          </a:p>
          <a:p>
            <a:pPr marL="487680" indent="-474980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AutoNum type="arabicPeriod" startAt="11"/>
              <a:tabLst>
                <a:tab pos="487680" algn="l"/>
              </a:tabLst>
              <a:defRPr/>
            </a:pP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Заборона</a:t>
            </a:r>
            <a:r>
              <a:rPr sz="1400" u="sng" spc="-30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обтікання</a:t>
            </a:r>
            <a:endParaRPr sz="1400">
              <a:latin typeface="Arial"/>
              <a:cs typeface="Arial"/>
            </a:endParaRPr>
          </a:p>
          <a:p>
            <a:pPr marL="487680" indent="-474980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 startAt="11"/>
              <a:tabLst>
                <a:tab pos="487680" algn="l"/>
              </a:tabLst>
              <a:defRPr/>
            </a:pP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clear</a:t>
            </a:r>
            <a:endParaRPr sz="1400">
              <a:latin typeface="Arial"/>
              <a:cs typeface="Arial"/>
            </a:endParaRPr>
          </a:p>
          <a:p>
            <a:pPr marL="487680" indent="-474980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AutoNum type="arabicPeriod" startAt="11"/>
              <a:tabLst>
                <a:tab pos="487680" algn="l"/>
              </a:tabLst>
              <a:defRPr/>
            </a:pP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overflow</a:t>
            </a:r>
            <a:endParaRPr sz="1400">
              <a:latin typeface="Arial"/>
              <a:cs typeface="Arial"/>
            </a:endParaRPr>
          </a:p>
          <a:p>
            <a:pPr marL="487680" indent="-474980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 startAt="11"/>
              <a:tabLst>
                <a:tab pos="487680" algn="l"/>
              </a:tabLst>
              <a:defRPr/>
            </a:pP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Позиціонування</a:t>
            </a:r>
            <a:r>
              <a:rPr sz="1400" u="sng" spc="-30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блоків</a:t>
            </a:r>
            <a:endParaRPr sz="1400">
              <a:latin typeface="Arial"/>
              <a:cs typeface="Arial"/>
            </a:endParaRPr>
          </a:p>
          <a:p>
            <a:pPr marL="487680" indent="-474980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 startAt="11"/>
              <a:tabLst>
                <a:tab pos="487680" algn="l"/>
              </a:tabLst>
              <a:defRPr/>
            </a:pP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position</a:t>
            </a:r>
            <a:endParaRPr sz="1400">
              <a:latin typeface="Arial"/>
              <a:cs typeface="Arial"/>
            </a:endParaRPr>
          </a:p>
          <a:p>
            <a:pPr marL="487680" indent="-474980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AutoNum type="arabicPeriod" startAt="11"/>
              <a:tabLst>
                <a:tab pos="487680" algn="l"/>
              </a:tabLst>
              <a:defRPr/>
            </a:pP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Вказівки</a:t>
            </a:r>
            <a:r>
              <a:rPr sz="1400" u="sng" spc="-60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позиції</a:t>
            </a:r>
            <a:r>
              <a:rPr sz="1400" u="sng" spc="-60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елемента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Зміна</a:t>
            </a:r>
            <a:r>
              <a:rPr spc="15"/>
              <a:t> </a:t>
            </a:r>
            <a:r>
              <a:rPr spc="-10"/>
              <a:t>розмірів</a:t>
            </a: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="horz" wrap="square" lIns="0" tIns="52171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b="1">
                <a:latin typeface="Arial"/>
                <a:cs typeface="Arial"/>
              </a:rPr>
              <a:t>Блокові</a:t>
            </a:r>
            <a:r>
              <a:rPr b="1" spc="-75">
                <a:latin typeface="Arial"/>
                <a:cs typeface="Arial"/>
              </a:rPr>
              <a:t> </a:t>
            </a:r>
            <a:r>
              <a:rPr b="1">
                <a:latin typeface="Arial"/>
                <a:cs typeface="Arial"/>
              </a:rPr>
              <a:t>елементи</a:t>
            </a:r>
            <a:r>
              <a:rPr b="1" spc="-55">
                <a:latin typeface="Arial"/>
                <a:cs typeface="Arial"/>
              </a:rPr>
              <a:t> </a:t>
            </a:r>
            <a:r>
              <a:rPr/>
              <a:t>можуть</a:t>
            </a:r>
            <a:r>
              <a:rPr spc="-75"/>
              <a:t> </a:t>
            </a:r>
            <a:r>
              <a:rPr/>
              <a:t>мати</a:t>
            </a:r>
            <a:r>
              <a:rPr spc="-70"/>
              <a:t> </a:t>
            </a:r>
            <a:r>
              <a:rPr/>
              <a:t>змінені</a:t>
            </a:r>
            <a:r>
              <a:rPr spc="-70"/>
              <a:t> </a:t>
            </a:r>
            <a:r>
              <a:rPr/>
              <a:t>ширину</a:t>
            </a:r>
            <a:r>
              <a:rPr spc="-75"/>
              <a:t> </a:t>
            </a:r>
            <a:r>
              <a:rPr/>
              <a:t>та</a:t>
            </a:r>
            <a:r>
              <a:rPr spc="-70"/>
              <a:t> </a:t>
            </a:r>
            <a:r>
              <a:rPr spc="-10"/>
              <a:t>висоту.</a:t>
            </a:r>
            <a:endParaRPr/>
          </a:p>
          <a:p>
            <a:pPr marL="12700" marR="5080">
              <a:lnSpc>
                <a:spcPct val="114999"/>
              </a:lnSpc>
              <a:spcBef>
                <a:spcPts val="1200"/>
              </a:spcBef>
              <a:defRPr/>
            </a:pPr>
            <a:r>
              <a:rPr b="1">
                <a:latin typeface="Arial"/>
                <a:cs typeface="Arial"/>
              </a:rPr>
              <a:t>Інлайнові</a:t>
            </a:r>
            <a:r>
              <a:rPr b="1" spc="-55">
                <a:latin typeface="Arial"/>
                <a:cs typeface="Arial"/>
              </a:rPr>
              <a:t> </a:t>
            </a:r>
            <a:r>
              <a:rPr b="1">
                <a:latin typeface="Arial"/>
                <a:cs typeface="Arial"/>
              </a:rPr>
              <a:t>елементи</a:t>
            </a:r>
            <a:r>
              <a:rPr b="1" spc="-45">
                <a:latin typeface="Arial"/>
                <a:cs typeface="Arial"/>
              </a:rPr>
              <a:t> </a:t>
            </a:r>
            <a:r>
              <a:rPr/>
              <a:t>не</a:t>
            </a:r>
            <a:r>
              <a:rPr spc="-55"/>
              <a:t> </a:t>
            </a:r>
            <a:r>
              <a:rPr/>
              <a:t>підтримують</a:t>
            </a:r>
            <a:r>
              <a:rPr spc="-55"/>
              <a:t> </a:t>
            </a:r>
            <a:r>
              <a:rPr/>
              <a:t>зміну</a:t>
            </a:r>
            <a:r>
              <a:rPr spc="-50"/>
              <a:t> </a:t>
            </a:r>
            <a:r>
              <a:rPr/>
              <a:t>ширини</a:t>
            </a:r>
            <a:r>
              <a:rPr spc="-55"/>
              <a:t> </a:t>
            </a:r>
            <a:r>
              <a:rPr/>
              <a:t>та</a:t>
            </a:r>
            <a:r>
              <a:rPr spc="-55"/>
              <a:t> </a:t>
            </a:r>
            <a:r>
              <a:rPr/>
              <a:t>висоти,</a:t>
            </a:r>
            <a:r>
              <a:rPr spc="-55"/>
              <a:t> </a:t>
            </a:r>
            <a:r>
              <a:rPr/>
              <a:t>оскільки</a:t>
            </a:r>
            <a:r>
              <a:rPr spc="-50"/>
              <a:t> </a:t>
            </a:r>
            <a:r>
              <a:rPr spc="-20"/>
              <a:t>вони </a:t>
            </a:r>
            <a:r>
              <a:rPr/>
              <a:t>займають</a:t>
            </a:r>
            <a:r>
              <a:rPr spc="-40"/>
              <a:t> </a:t>
            </a:r>
            <a:r>
              <a:rPr/>
              <a:t>лише</a:t>
            </a:r>
            <a:r>
              <a:rPr spc="-35"/>
              <a:t> </a:t>
            </a:r>
            <a:r>
              <a:rPr/>
              <a:t>стільки</a:t>
            </a:r>
            <a:r>
              <a:rPr spc="-35"/>
              <a:t> </a:t>
            </a:r>
            <a:r>
              <a:rPr/>
              <a:t>місця,</a:t>
            </a:r>
            <a:r>
              <a:rPr spc="-35"/>
              <a:t> </a:t>
            </a:r>
            <a:r>
              <a:rPr/>
              <a:t>скільки</a:t>
            </a:r>
            <a:r>
              <a:rPr spc="-35"/>
              <a:t> </a:t>
            </a:r>
            <a:r>
              <a:rPr/>
              <a:t>потрібно</a:t>
            </a:r>
            <a:r>
              <a:rPr spc="-35"/>
              <a:t> </a:t>
            </a:r>
            <a:r>
              <a:rPr/>
              <a:t>для</a:t>
            </a:r>
            <a:r>
              <a:rPr spc="-35"/>
              <a:t> </a:t>
            </a:r>
            <a:r>
              <a:rPr/>
              <a:t>їх</a:t>
            </a:r>
            <a:r>
              <a:rPr spc="-35"/>
              <a:t> </a:t>
            </a:r>
            <a:r>
              <a:rPr spc="-10"/>
              <a:t>вмісту.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Вертикальне</a:t>
            </a:r>
            <a:r>
              <a:rPr spc="40"/>
              <a:t> </a:t>
            </a:r>
            <a:r>
              <a:rPr spc="-10"/>
              <a:t>вирівнювання</a:t>
            </a: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="horz" wrap="square" lIns="0" tIns="480563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b="1">
                <a:latin typeface="Arial"/>
                <a:cs typeface="Arial"/>
              </a:rPr>
              <a:t>Блокові</a:t>
            </a:r>
            <a:r>
              <a:rPr b="1" spc="-55">
                <a:latin typeface="Arial"/>
                <a:cs typeface="Arial"/>
              </a:rPr>
              <a:t> </a:t>
            </a:r>
            <a:r>
              <a:rPr b="1">
                <a:latin typeface="Arial"/>
                <a:cs typeface="Arial"/>
              </a:rPr>
              <a:t>елементи</a:t>
            </a:r>
            <a:r>
              <a:rPr b="1" spc="-40">
                <a:latin typeface="Arial"/>
                <a:cs typeface="Arial"/>
              </a:rPr>
              <a:t> </a:t>
            </a:r>
            <a:r>
              <a:rPr/>
              <a:t>можуть</a:t>
            </a:r>
            <a:r>
              <a:rPr spc="-50"/>
              <a:t> </a:t>
            </a:r>
            <a:r>
              <a:rPr/>
              <a:t>мати</a:t>
            </a:r>
            <a:r>
              <a:rPr spc="-50"/>
              <a:t> </a:t>
            </a:r>
            <a:r>
              <a:rPr/>
              <a:t>маржини</a:t>
            </a:r>
            <a:r>
              <a:rPr spc="-55"/>
              <a:t> </a:t>
            </a:r>
            <a:r>
              <a:rPr/>
              <a:t>та</a:t>
            </a:r>
            <a:r>
              <a:rPr spc="-50"/>
              <a:t> </a:t>
            </a:r>
            <a:r>
              <a:rPr/>
              <a:t>паддинги</a:t>
            </a:r>
            <a:r>
              <a:rPr spc="-55"/>
              <a:t> </a:t>
            </a:r>
            <a:r>
              <a:rPr/>
              <a:t>з</a:t>
            </a:r>
            <a:r>
              <a:rPr spc="-50"/>
              <a:t> </a:t>
            </a:r>
            <a:r>
              <a:rPr/>
              <a:t>усіх</a:t>
            </a:r>
            <a:r>
              <a:rPr spc="-50"/>
              <a:t> </a:t>
            </a:r>
            <a:r>
              <a:rPr/>
              <a:t>боків,</a:t>
            </a:r>
            <a:r>
              <a:rPr spc="-25"/>
              <a:t> </a:t>
            </a:r>
            <a:r>
              <a:rPr spc="-10"/>
              <a:t>включаючи вертикальні.</a:t>
            </a:r>
            <a:endParaRPr/>
          </a:p>
          <a:p>
            <a:pPr marL="12700" marR="222885">
              <a:lnSpc>
                <a:spcPct val="114999"/>
              </a:lnSpc>
              <a:spcBef>
                <a:spcPts val="1200"/>
              </a:spcBef>
              <a:defRPr/>
            </a:pPr>
            <a:r>
              <a:rPr b="1">
                <a:latin typeface="Arial"/>
                <a:cs typeface="Arial"/>
              </a:rPr>
              <a:t>Інлайнові</a:t>
            </a:r>
            <a:r>
              <a:rPr b="1" spc="-60">
                <a:latin typeface="Arial"/>
                <a:cs typeface="Arial"/>
              </a:rPr>
              <a:t> </a:t>
            </a:r>
            <a:r>
              <a:rPr b="1">
                <a:latin typeface="Arial"/>
                <a:cs typeface="Arial"/>
              </a:rPr>
              <a:t>елементи</a:t>
            </a:r>
            <a:r>
              <a:rPr b="1" spc="-45">
                <a:latin typeface="Arial"/>
                <a:cs typeface="Arial"/>
              </a:rPr>
              <a:t> </a:t>
            </a:r>
            <a:r>
              <a:rPr/>
              <a:t>підтримують</a:t>
            </a:r>
            <a:r>
              <a:rPr spc="-60"/>
              <a:t> </a:t>
            </a:r>
            <a:r>
              <a:rPr spc="-10"/>
              <a:t>горизонтальні</a:t>
            </a:r>
            <a:r>
              <a:rPr spc="-55"/>
              <a:t> </a:t>
            </a:r>
            <a:r>
              <a:rPr/>
              <a:t>маржини</a:t>
            </a:r>
            <a:r>
              <a:rPr spc="-55"/>
              <a:t> </a:t>
            </a:r>
            <a:r>
              <a:rPr/>
              <a:t>та</a:t>
            </a:r>
            <a:r>
              <a:rPr spc="-60"/>
              <a:t> </a:t>
            </a:r>
            <a:r>
              <a:rPr/>
              <a:t>паддинги,</a:t>
            </a:r>
            <a:r>
              <a:rPr spc="-55"/>
              <a:t> </a:t>
            </a:r>
            <a:r>
              <a:rPr spc="-25"/>
              <a:t>але </a:t>
            </a:r>
            <a:r>
              <a:rPr/>
              <a:t>вертикальні</a:t>
            </a:r>
            <a:r>
              <a:rPr spc="-45"/>
              <a:t> </a:t>
            </a:r>
            <a:r>
              <a:rPr/>
              <a:t>маржини</a:t>
            </a:r>
            <a:r>
              <a:rPr spc="-45"/>
              <a:t> </a:t>
            </a:r>
            <a:r>
              <a:rPr/>
              <a:t>та</a:t>
            </a:r>
            <a:r>
              <a:rPr spc="-45"/>
              <a:t> </a:t>
            </a:r>
            <a:r>
              <a:rPr/>
              <a:t>паддинги</a:t>
            </a:r>
            <a:r>
              <a:rPr spc="-45"/>
              <a:t> </a:t>
            </a:r>
            <a:r>
              <a:rPr/>
              <a:t>часто</a:t>
            </a:r>
            <a:r>
              <a:rPr spc="-45"/>
              <a:t> </a:t>
            </a:r>
            <a:r>
              <a:rPr/>
              <a:t>не</a:t>
            </a:r>
            <a:r>
              <a:rPr spc="-45"/>
              <a:t> </a:t>
            </a:r>
            <a:r>
              <a:rPr spc="-10"/>
              <a:t>впливають</a:t>
            </a:r>
            <a:r>
              <a:rPr spc="-45"/>
              <a:t> </a:t>
            </a:r>
            <a:r>
              <a:rPr/>
              <a:t>на</a:t>
            </a:r>
            <a:r>
              <a:rPr spc="-45"/>
              <a:t> </a:t>
            </a:r>
            <a:r>
              <a:rPr/>
              <a:t>інші</a:t>
            </a:r>
            <a:r>
              <a:rPr spc="-45"/>
              <a:t> </a:t>
            </a:r>
            <a:r>
              <a:rPr/>
              <a:t>елементи</a:t>
            </a:r>
            <a:r>
              <a:rPr spc="-45"/>
              <a:t> </a:t>
            </a:r>
            <a:r>
              <a:rPr spc="-20"/>
              <a:t>так, </a:t>
            </a:r>
            <a:r>
              <a:rPr/>
              <a:t>як</a:t>
            </a:r>
            <a:r>
              <a:rPr spc="-65"/>
              <a:t> </a:t>
            </a:r>
            <a:r>
              <a:rPr/>
              <a:t>це</a:t>
            </a:r>
            <a:r>
              <a:rPr spc="-65"/>
              <a:t> </a:t>
            </a:r>
            <a:r>
              <a:rPr/>
              <a:t>роблять</a:t>
            </a:r>
            <a:r>
              <a:rPr spc="-65"/>
              <a:t> </a:t>
            </a:r>
            <a:r>
              <a:rPr/>
              <a:t>блокові</a:t>
            </a:r>
            <a:r>
              <a:rPr spc="-65"/>
              <a:t> </a:t>
            </a:r>
            <a:r>
              <a:rPr spc="-10"/>
              <a:t>елементи.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Приклади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4725" y="1531823"/>
            <a:ext cx="2145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Блокові</a:t>
            </a:r>
            <a:r>
              <a:rPr sz="1800" b="1" spc="-1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елементи: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397426" y="2021535"/>
            <a:ext cx="727075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p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&gt;...&lt;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h6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ul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ol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li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r>
              <a:rPr sz="1800" spc="-1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section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397426" y="2388933"/>
            <a:ext cx="399161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article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header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r>
              <a:rPr sz="1800" spc="-3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footer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384725" y="3202343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Інлайнові</a:t>
            </a:r>
            <a:r>
              <a:rPr sz="1800" b="1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елементи: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397426" y="3692055"/>
            <a:ext cx="6734809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span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a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img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strong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em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br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&gt;,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input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Використання</a:t>
            </a: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="horz" wrap="square" lIns="0" tIns="480563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b="1">
                <a:latin typeface="Arial"/>
                <a:cs typeface="Arial"/>
              </a:rPr>
              <a:t>Блокові</a:t>
            </a:r>
            <a:r>
              <a:rPr b="1" spc="-70">
                <a:latin typeface="Arial"/>
                <a:cs typeface="Arial"/>
              </a:rPr>
              <a:t> </a:t>
            </a:r>
            <a:r>
              <a:rPr b="1">
                <a:latin typeface="Arial"/>
                <a:cs typeface="Arial"/>
              </a:rPr>
              <a:t>елементи</a:t>
            </a:r>
            <a:r>
              <a:rPr b="1" spc="-55">
                <a:latin typeface="Arial"/>
                <a:cs typeface="Arial"/>
              </a:rPr>
              <a:t> </a:t>
            </a:r>
            <a:r>
              <a:rPr spc="-10"/>
              <a:t>використовуються</a:t>
            </a:r>
            <a:r>
              <a:rPr spc="-70"/>
              <a:t> </a:t>
            </a:r>
            <a:r>
              <a:rPr/>
              <a:t>для</a:t>
            </a:r>
            <a:r>
              <a:rPr spc="-65"/>
              <a:t> </a:t>
            </a:r>
            <a:r>
              <a:rPr spc="-10"/>
              <a:t>створення</a:t>
            </a:r>
            <a:r>
              <a:rPr spc="-70"/>
              <a:t> </a:t>
            </a:r>
            <a:r>
              <a:rPr/>
              <a:t>основних</a:t>
            </a:r>
            <a:r>
              <a:rPr spc="-65"/>
              <a:t> </a:t>
            </a:r>
            <a:r>
              <a:rPr spc="-10"/>
              <a:t>структурних </a:t>
            </a:r>
            <a:r>
              <a:rPr/>
              <a:t>частин </a:t>
            </a:r>
            <a:r>
              <a:rPr spc="-25"/>
              <a:t>веб-</a:t>
            </a:r>
            <a:r>
              <a:rPr spc="-10"/>
              <a:t>сторінки.</a:t>
            </a:r>
            <a:endParaRPr/>
          </a:p>
          <a:p>
            <a:pPr marL="12700" marR="151765">
              <a:lnSpc>
                <a:spcPct val="114999"/>
              </a:lnSpc>
              <a:spcBef>
                <a:spcPts val="1200"/>
              </a:spcBef>
              <a:defRPr/>
            </a:pPr>
            <a:r>
              <a:rPr b="1">
                <a:latin typeface="Arial"/>
                <a:cs typeface="Arial"/>
              </a:rPr>
              <a:t>Інлайнові</a:t>
            </a:r>
            <a:r>
              <a:rPr b="1" spc="-40">
                <a:latin typeface="Arial"/>
                <a:cs typeface="Arial"/>
              </a:rPr>
              <a:t> </a:t>
            </a:r>
            <a:r>
              <a:rPr b="1">
                <a:latin typeface="Arial"/>
                <a:cs typeface="Arial"/>
              </a:rPr>
              <a:t>елементи</a:t>
            </a:r>
            <a:r>
              <a:rPr b="1" spc="-30">
                <a:latin typeface="Arial"/>
                <a:cs typeface="Arial"/>
              </a:rPr>
              <a:t> </a:t>
            </a:r>
            <a:r>
              <a:rPr/>
              <a:t>часто</a:t>
            </a:r>
            <a:r>
              <a:rPr spc="-40"/>
              <a:t> </a:t>
            </a:r>
            <a:r>
              <a:rPr spc="-10"/>
              <a:t>застосовуються</a:t>
            </a:r>
            <a:r>
              <a:rPr spc="-35"/>
              <a:t> </a:t>
            </a:r>
            <a:r>
              <a:rPr/>
              <a:t>для</a:t>
            </a:r>
            <a:r>
              <a:rPr spc="-40"/>
              <a:t> </a:t>
            </a:r>
            <a:r>
              <a:rPr spc="-10"/>
              <a:t>форматування</a:t>
            </a:r>
            <a:r>
              <a:rPr spc="-40"/>
              <a:t> </a:t>
            </a:r>
            <a:r>
              <a:rPr/>
              <a:t>тексту</a:t>
            </a:r>
            <a:r>
              <a:rPr spc="-40"/>
              <a:t> </a:t>
            </a:r>
            <a:r>
              <a:rPr spc="-25"/>
              <a:t>або </a:t>
            </a:r>
            <a:r>
              <a:rPr/>
              <a:t>вмісту</a:t>
            </a:r>
            <a:r>
              <a:rPr spc="-80"/>
              <a:t> </a:t>
            </a:r>
            <a:r>
              <a:rPr/>
              <a:t>всередині</a:t>
            </a:r>
            <a:r>
              <a:rPr spc="-80"/>
              <a:t> </a:t>
            </a:r>
            <a:r>
              <a:rPr/>
              <a:t>блокових</a:t>
            </a:r>
            <a:r>
              <a:rPr spc="-75"/>
              <a:t> </a:t>
            </a:r>
            <a:r>
              <a:rPr spc="-10"/>
              <a:t>елементів.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514180" y="2266442"/>
            <a:ext cx="411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/>
              <a:t>Властивість</a:t>
            </a:r>
            <a:r>
              <a:rPr sz="3600" spc="-20"/>
              <a:t> </a:t>
            </a:r>
            <a:r>
              <a:rPr sz="3600" spc="-10"/>
              <a:t>display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display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4721" y="1175209"/>
            <a:ext cx="8284549" cy="3156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1714500" algn="l"/>
                <a:tab pos="3199765" algn="l"/>
                <a:tab pos="3744595" algn="l"/>
                <a:tab pos="5036185" algn="l"/>
                <a:tab pos="5471160" algn="l"/>
                <a:tab pos="6598920" algn="l"/>
                <a:tab pos="7748270" algn="l"/>
              </a:tabLst>
              <a:defRPr/>
            </a:pPr>
            <a:r>
              <a:rPr sz="1800" spc="-10" dirty="0" err="1">
                <a:solidFill>
                  <a:srgbClr val="595959"/>
                </a:solidFill>
                <a:latin typeface="Arial"/>
                <a:cs typeface="Arial"/>
              </a:rPr>
              <a:t>Багатоцільова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spc="-10" dirty="0" err="1">
                <a:solidFill>
                  <a:srgbClr val="595959"/>
                </a:solidFill>
                <a:latin typeface="Arial"/>
                <a:cs typeface="Arial"/>
              </a:rPr>
              <a:t>властивість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spc="-25" dirty="0" err="1">
                <a:solidFill>
                  <a:srgbClr val="595959"/>
                </a:solidFill>
                <a:latin typeface="Arial"/>
                <a:cs typeface="Arial"/>
              </a:rPr>
              <a:t>яка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-10" dirty="0" err="1">
                <a:latin typeface="Arial"/>
                <a:cs typeface="Arial"/>
              </a:rPr>
              <a:t>визначає</a:t>
            </a:r>
            <a:r>
              <a:rPr sz="1800" b="1" spc="-10" dirty="0">
                <a:latin typeface="Arial"/>
                <a:cs typeface="Arial"/>
              </a:rPr>
              <a:t>,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25" dirty="0" err="1">
                <a:latin typeface="Arial"/>
                <a:cs typeface="Arial"/>
              </a:rPr>
              <a:t>як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 err="1">
                <a:latin typeface="Arial"/>
                <a:cs typeface="Arial"/>
              </a:rPr>
              <a:t>елемент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 err="1">
                <a:latin typeface="Arial"/>
                <a:cs typeface="Arial"/>
              </a:rPr>
              <a:t>повинен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20" dirty="0" err="1">
                <a:latin typeface="Arial"/>
                <a:cs typeface="Arial"/>
              </a:rPr>
              <a:t>бути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 err="1">
                <a:latin typeface="Arial"/>
                <a:cs typeface="Arial"/>
              </a:rPr>
              <a:t>показаний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у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 err="1">
                <a:latin typeface="Arial"/>
                <a:cs typeface="Arial"/>
              </a:rPr>
              <a:t>документі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4"/>
              </a:spcBef>
              <a:defRPr/>
            </a:pPr>
            <a:r>
              <a:rPr sz="1800" b="1" spc="-10" dirty="0" err="1">
                <a:solidFill>
                  <a:srgbClr val="595959"/>
                </a:solidFill>
                <a:latin typeface="Arial"/>
                <a:cs typeface="Arial"/>
              </a:rPr>
              <a:t>Синтаксис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defRPr/>
            </a:pP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display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8751D"/>
                </a:solidFill>
                <a:latin typeface="Arial"/>
                <a:cs typeface="Arial"/>
              </a:rPr>
              <a:t>block</a:t>
            </a:r>
            <a:r>
              <a:rPr sz="1800" b="1" spc="-10" dirty="0">
                <a:solidFill>
                  <a:srgbClr val="38751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inline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inline-</a:t>
            </a:r>
            <a:r>
              <a:rPr sz="1800" b="1" dirty="0">
                <a:latin typeface="Arial"/>
                <a:cs typeface="Arial"/>
              </a:rPr>
              <a:t>block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flex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inline-</a:t>
            </a:r>
            <a:r>
              <a:rPr sz="1800" b="1" dirty="0">
                <a:latin typeface="Arial"/>
                <a:cs typeface="Arial"/>
              </a:rPr>
              <a:t>flex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grid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inline-</a:t>
            </a:r>
            <a:r>
              <a:rPr sz="1800" b="1" dirty="0">
                <a:latin typeface="Arial"/>
                <a:cs typeface="Arial"/>
              </a:rPr>
              <a:t>grid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none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 inline-table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list-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item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run-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sz="180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table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table-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caption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table-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cell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endParaRPr sz="1800" dirty="0">
              <a:latin typeface="Arial"/>
              <a:cs typeface="Arial"/>
            </a:endParaRPr>
          </a:p>
          <a:p>
            <a:pPr marL="12700" marR="480059">
              <a:lnSpc>
                <a:spcPct val="114999"/>
              </a:lnSpc>
              <a:defRPr/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table-column-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group</a:t>
            </a:r>
            <a:r>
              <a:rPr sz="1800" spc="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sz="180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table-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column</a:t>
            </a:r>
            <a:r>
              <a:rPr sz="180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sz="1800" spc="20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table-footer-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group</a:t>
            </a:r>
            <a:r>
              <a:rPr sz="180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sz="180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table-header-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group</a:t>
            </a:r>
            <a:r>
              <a:rPr sz="1800" spc="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|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table-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row</a:t>
            </a:r>
            <a:r>
              <a:rPr sz="180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sz="180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table-row-group</a:t>
            </a:r>
          </a:p>
          <a:p>
            <a:pPr marL="12700" marR="480059">
              <a:lnSpc>
                <a:spcPct val="114999"/>
              </a:lnSpc>
              <a:defRPr/>
            </a:pPr>
            <a:endParaRPr sz="1800" dirty="0">
              <a:latin typeface="Arial"/>
              <a:cs typeface="Arial"/>
            </a:endParaRPr>
          </a:p>
          <a:p>
            <a:pPr marL="12700" marR="480059">
              <a:lnSpc>
                <a:spcPct val="114999"/>
              </a:lnSpc>
              <a:defRPr/>
            </a:pPr>
            <a:r>
              <a:rPr sz="1800" u="sng" spc="-10" dirty="0">
                <a:solidFill>
                  <a:srgbClr val="595959"/>
                </a:solidFill>
                <a:latin typeface="Arial"/>
                <a:cs typeface="Arial"/>
                <a:hlinkClick r:id="rId2" tooltip="https://webref.ru/css/display"/>
              </a:rPr>
              <a:t>example...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7965871" y="67945"/>
            <a:ext cx="110526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000" spc="-10">
                <a:solidFill>
                  <a:srgbClr val="D9D9D9"/>
                </a:solidFill>
                <a:latin typeface="Arial"/>
                <a:cs typeface="Arial"/>
              </a:rPr>
              <a:t>https:/fomenko.top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6858837" y="2804871"/>
            <a:ext cx="686435" cy="274320"/>
          </a:xfrm>
          <a:custGeom>
            <a:avLst/>
            <a:gdLst/>
            <a:ahLst/>
            <a:cxnLst/>
            <a:rect l="l" t="t" r="r" b="b"/>
            <a:pathLst>
              <a:path w="686434" h="274319" extrusionOk="0">
                <a:moveTo>
                  <a:pt x="685914" y="0"/>
                </a:moveTo>
                <a:lnTo>
                  <a:pt x="0" y="0"/>
                </a:lnTo>
                <a:lnTo>
                  <a:pt x="0" y="274320"/>
                </a:lnTo>
                <a:lnTo>
                  <a:pt x="685914" y="274320"/>
                </a:lnTo>
                <a:lnTo>
                  <a:pt x="6859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4725" y="1175209"/>
            <a:ext cx="8227695" cy="253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405">
              <a:lnSpc>
                <a:spcPct val="114999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inline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Робить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інлайновим,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змінюючи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розмір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лише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настільки,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наскільки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потрібно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відображення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вмісту.</a:t>
            </a:r>
            <a:endParaRPr sz="1800">
              <a:latin typeface="Arial"/>
              <a:cs typeface="Arial"/>
            </a:endParaRPr>
          </a:p>
          <a:p>
            <a:pPr marL="12700" marR="518159">
              <a:lnSpc>
                <a:spcPct val="114999"/>
              </a:lnSpc>
              <a:spcBef>
                <a:spcPts val="1200"/>
              </a:spcBef>
              <a:defRPr/>
            </a:pP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block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Робить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блоковим,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який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займає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всю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доступну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ширину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та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починається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нового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рядка.</a:t>
            </a:r>
            <a:endParaRPr sz="1800">
              <a:latin typeface="Arial"/>
              <a:cs typeface="Arial"/>
            </a:endParaRPr>
          </a:p>
          <a:p>
            <a:pPr marL="12700" marR="5080" indent="-635" algn="just">
              <a:lnSpc>
                <a:spcPct val="114999"/>
              </a:lnSpc>
              <a:spcBef>
                <a:spcPts val="1200"/>
              </a:spcBef>
              <a:defRPr/>
            </a:pP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inline-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block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Представляє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подібно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img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Елемент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має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малий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розмір,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але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внутрішній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вміст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відображається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блок.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Це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дає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можливість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змінювати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розмір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блоку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розташування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внутрішнього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вмісту.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73025" y="4905647"/>
            <a:ext cx="230867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 bwMode="auto">
          <a:xfrm>
            <a:off x="7965871" y="4905647"/>
            <a:ext cx="110742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 bwMode="auto">
          <a:xfrm>
            <a:off x="384721" y="1175209"/>
            <a:ext cx="8345170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8625">
              <a:lnSpc>
                <a:spcPct val="114999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none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Робить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блок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невидимим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або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приховує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документа,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видаляючи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потоку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документа,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що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означає,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що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він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займає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місця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сторінці.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  <a:defRPr/>
            </a:pP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table-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cell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Встановлює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вигляді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осередку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таблиці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E06565"/>
                </a:solidFill>
                <a:latin typeface="Courier New"/>
                <a:cs typeface="Courier New"/>
              </a:rPr>
              <a:t>td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Це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корисно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заданні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вертикального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вирівнювання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блоку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відображенні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як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частини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таблиці.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7965871" y="67945"/>
            <a:ext cx="110742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384725" y="1175209"/>
            <a:ext cx="8362315" cy="2386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4365">
              <a:lnSpc>
                <a:spcPct val="114999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flex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Встановлює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режим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гнучкого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контейнера,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коли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дочірні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відображаються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гнучкі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елементи,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можуть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змінювати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свій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розмір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розташування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відносно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один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одного.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Використовується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для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створення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гнучких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макетів.</a:t>
            </a:r>
            <a:endParaRPr sz="1800">
              <a:latin typeface="Arial"/>
              <a:cs typeface="Arial"/>
            </a:endParaRPr>
          </a:p>
          <a:p>
            <a:pPr marL="12700" marR="5080" indent="-635">
              <a:lnSpc>
                <a:spcPct val="114999"/>
              </a:lnSpc>
              <a:spcBef>
                <a:spcPts val="1200"/>
              </a:spcBef>
              <a:defRPr/>
            </a:pP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inline-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flex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Подібно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flex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але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робить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контейнер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інлайновим,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змінюючи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розмір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лише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настільки,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наскільки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потрібно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відображення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гнучких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дочірніх</a:t>
            </a:r>
            <a:r>
              <a:rPr sz="1800" spc="-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елементів.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7965871" y="67945"/>
            <a:ext cx="110742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384725" y="1175209"/>
            <a:ext cx="8362315" cy="2386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7845">
              <a:lnSpc>
                <a:spcPct val="114999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grid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Встановлює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режим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осередку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сітки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(grid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container),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коли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дочірні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розташовуються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сітці,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зазвичай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заданій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допомогою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властивостей</a:t>
            </a:r>
            <a:r>
              <a:rPr sz="1800" spc="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grid-template-columns</a:t>
            </a:r>
            <a:r>
              <a:rPr sz="1800" b="1" spc="-565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grid-template-rows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Використовується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створення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складних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макетів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вигляді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сітки.</a:t>
            </a:r>
            <a:endParaRPr sz="1800">
              <a:latin typeface="Arial"/>
              <a:cs typeface="Arial"/>
            </a:endParaRPr>
          </a:p>
          <a:p>
            <a:pPr marL="12700" marR="5080" indent="-635">
              <a:lnSpc>
                <a:spcPct val="114999"/>
              </a:lnSpc>
              <a:spcBef>
                <a:spcPts val="1200"/>
              </a:spcBef>
              <a:defRPr/>
            </a:pP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inline-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grid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Подібно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grid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але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робить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контейнер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інлайновим,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змінюючи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розмір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лише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настільки,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наскільки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потрібно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відображення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дочірніх елементів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сітки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вигляді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осередку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сітки.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032965" y="2266442"/>
            <a:ext cx="7078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/>
              <a:t>Нормалізація</a:t>
            </a:r>
            <a:r>
              <a:rPr sz="3600" spc="-30"/>
              <a:t> </a:t>
            </a:r>
            <a:r>
              <a:rPr sz="3600"/>
              <a:t>vs</a:t>
            </a:r>
            <a:r>
              <a:rPr sz="3600" spc="-30"/>
              <a:t> </a:t>
            </a:r>
            <a:r>
              <a:rPr sz="3600"/>
              <a:t>Скидання</a:t>
            </a:r>
            <a:r>
              <a:rPr sz="3600" spc="-25"/>
              <a:t> </a:t>
            </a:r>
            <a:r>
              <a:rPr sz="3600" spc="-10"/>
              <a:t>стилів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/>
        </p:blipFill>
        <p:spPr bwMode="auto">
          <a:xfrm>
            <a:off x="269224" y="1489773"/>
            <a:ext cx="8422657" cy="2411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397426" y="530745"/>
            <a:ext cx="5492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2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20">
                <a:solidFill>
                  <a:srgbClr val="A525A3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397426" y="846213"/>
            <a:ext cx="82359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span</a:t>
            </a: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397426" y="1161681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1px</a:t>
            </a:r>
            <a:r>
              <a:rPr sz="1800" spc="-20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solid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#</a:t>
            </a:r>
            <a:r>
              <a:rPr sz="1800" spc="-10">
                <a:solidFill>
                  <a:srgbClr val="0083BB"/>
                </a:solidFill>
                <a:latin typeface="Courier New"/>
                <a:cs typeface="Courier New"/>
              </a:rPr>
              <a:t>000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397426" y="1477149"/>
            <a:ext cx="20580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width: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400px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397426" y="1792617"/>
            <a:ext cx="20580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height: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50px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397426" y="2108085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397426" y="2423553"/>
            <a:ext cx="6864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 bwMode="auto">
          <a:xfrm>
            <a:off x="397426" y="2739021"/>
            <a:ext cx="24695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display:</a:t>
            </a:r>
            <a:r>
              <a:rPr sz="1800" spc="-4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inline;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397426" y="3054489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 bwMode="auto">
          <a:xfrm>
            <a:off x="397426" y="3369957"/>
            <a:ext cx="82359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span</a:t>
            </a: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 bwMode="auto">
          <a:xfrm>
            <a:off x="397426" y="3685425"/>
            <a:ext cx="233235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display:</a:t>
            </a:r>
            <a:r>
              <a:rPr sz="1800" spc="-4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block;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 bwMode="auto">
          <a:xfrm>
            <a:off x="397426" y="4000896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496320" y="530745"/>
          <a:ext cx="3703954" cy="1136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2475"/>
                <a:gridCol w="411479"/>
              </a:tblGrid>
              <a:tr h="280670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перший</a:t>
                      </a: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div&lt;/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 algn="ctr">
                      <a:solidFill>
                        <a:srgbClr val="FFFFFF"/>
                      </a:solidFill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другий</a:t>
                      </a: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div&lt;/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 algn="ctr">
                      <a:solidFill>
                        <a:srgbClr val="FFFFFF"/>
                      </a:solidFill>
                    </a:lnT>
                    <a:lnB w="190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>
                    <a:lnB w="19050" algn="ctr">
                      <a:solidFill>
                        <a:srgbClr val="FFFFFF"/>
                      </a:solidFill>
                    </a:lnB>
                  </a:tcPr>
                </a:tc>
              </a:tr>
              <a:tr h="287655">
                <a:tc gridSpan="2">
                  <a:txBody>
                    <a:bodyPr/>
                    <a:lstStyle/>
                    <a:p>
                      <a:pPr>
                        <a:lnSpc>
                          <a:spcPts val="2140"/>
                        </a:lnSpc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перший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span&lt;/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 algn="ctr">
                      <a:solidFill>
                        <a:srgbClr val="FFFFFF"/>
                      </a:solidFill>
                    </a:lnT>
                    <a:lnB w="190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280670">
                <a:tc gridSpan="2">
                  <a:txBody>
                    <a:bodyPr/>
                    <a:lstStyle/>
                    <a:p>
                      <a:pPr>
                        <a:lnSpc>
                          <a:spcPts val="2115"/>
                        </a:lnSpc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другий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span&lt;/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 algn="ctr">
                      <a:solidFill>
                        <a:srgbClr val="FFFFFF"/>
                      </a:solidFill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 bwMode="auto">
          <a:xfrm>
            <a:off x="73025" y="4893617"/>
            <a:ext cx="231335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 bwMode="auto">
          <a:xfrm>
            <a:off x="7965871" y="4893617"/>
            <a:ext cx="1104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000" spc="-10">
                <a:solidFill>
                  <a:srgbClr val="D9D9D9"/>
                </a:solidFill>
                <a:latin typeface="Arial"/>
                <a:cs typeface="Arial"/>
              </a:rPr>
              <a:t>https://fomenko.top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/>
          <a:stretch/>
        </p:blipFill>
        <p:spPr bwMode="auto">
          <a:xfrm>
            <a:off x="3161982" y="2885950"/>
            <a:ext cx="5982017" cy="225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468513" y="2266442"/>
            <a:ext cx="6206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/>
              <a:t>Формування</a:t>
            </a:r>
            <a:r>
              <a:rPr sz="3600" spc="-100"/>
              <a:t> </a:t>
            </a:r>
            <a:r>
              <a:rPr sz="3600"/>
              <a:t>блокової</a:t>
            </a:r>
            <a:r>
              <a:rPr sz="3600" spc="-100"/>
              <a:t> </a:t>
            </a:r>
            <a:r>
              <a:rPr sz="3600" spc="-10"/>
              <a:t>моделі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Основні</a:t>
            </a:r>
            <a:r>
              <a:rPr spc="-5"/>
              <a:t> </a:t>
            </a:r>
            <a:r>
              <a:rPr/>
              <a:t>компоненти блокової </a:t>
            </a:r>
            <a:r>
              <a:rPr spc="-10"/>
              <a:t>моделі</a:t>
            </a: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398145">
              <a:lnSpc>
                <a:spcPts val="2050"/>
              </a:lnSpc>
              <a:spcBef>
                <a:spcPts val="260"/>
              </a:spcBef>
              <a:defRPr/>
            </a:pPr>
            <a:r>
              <a:rPr b="1">
                <a:latin typeface="Arial"/>
                <a:cs typeface="Arial"/>
              </a:rPr>
              <a:t>Контент</a:t>
            </a:r>
            <a:r>
              <a:rPr b="1" spc="-45">
                <a:latin typeface="Arial"/>
                <a:cs typeface="Arial"/>
              </a:rPr>
              <a:t> </a:t>
            </a:r>
            <a:r>
              <a:rPr/>
              <a:t>(Content):</a:t>
            </a:r>
            <a:r>
              <a:rPr spc="-50"/>
              <a:t> </a:t>
            </a:r>
            <a:r>
              <a:rPr/>
              <a:t>Центральна</a:t>
            </a:r>
            <a:r>
              <a:rPr spc="-50"/>
              <a:t> </a:t>
            </a:r>
            <a:r>
              <a:rPr/>
              <a:t>частина,</a:t>
            </a:r>
            <a:r>
              <a:rPr spc="-50"/>
              <a:t> </a:t>
            </a:r>
            <a:r>
              <a:rPr/>
              <a:t>яка</a:t>
            </a:r>
            <a:r>
              <a:rPr spc="-50"/>
              <a:t> </a:t>
            </a:r>
            <a:r>
              <a:rPr/>
              <a:t>включає</a:t>
            </a:r>
            <a:r>
              <a:rPr spc="-50"/>
              <a:t> </a:t>
            </a:r>
            <a:r>
              <a:rPr/>
              <a:t>фактичний</a:t>
            </a:r>
            <a:r>
              <a:rPr spc="-50"/>
              <a:t> </a:t>
            </a:r>
            <a:r>
              <a:rPr spc="-10"/>
              <a:t>вміст </a:t>
            </a:r>
            <a:r>
              <a:rPr/>
              <a:t>елемента,</a:t>
            </a:r>
            <a:r>
              <a:rPr spc="-60"/>
              <a:t> </a:t>
            </a:r>
            <a:r>
              <a:rPr/>
              <a:t>наприклад,</a:t>
            </a:r>
            <a:r>
              <a:rPr spc="-55"/>
              <a:t> </a:t>
            </a:r>
            <a:r>
              <a:rPr/>
              <a:t>текст</a:t>
            </a:r>
            <a:r>
              <a:rPr spc="-60"/>
              <a:t> </a:t>
            </a:r>
            <a:r>
              <a:rPr/>
              <a:t>або</a:t>
            </a:r>
            <a:r>
              <a:rPr spc="-55"/>
              <a:t> </a:t>
            </a:r>
            <a:r>
              <a:rPr/>
              <a:t>зображення.</a:t>
            </a:r>
            <a:r>
              <a:rPr spc="-55"/>
              <a:t> </a:t>
            </a:r>
            <a:r>
              <a:rPr/>
              <a:t>Ширина</a:t>
            </a:r>
            <a:r>
              <a:rPr spc="-60"/>
              <a:t> </a:t>
            </a:r>
            <a:r>
              <a:rPr/>
              <a:t>та</a:t>
            </a:r>
            <a:r>
              <a:rPr spc="-55"/>
              <a:t> </a:t>
            </a:r>
            <a:r>
              <a:rPr/>
              <a:t>висота</a:t>
            </a:r>
            <a:r>
              <a:rPr spc="-60"/>
              <a:t> </a:t>
            </a:r>
            <a:r>
              <a:rPr spc="-10"/>
              <a:t>контенту </a:t>
            </a:r>
            <a:r>
              <a:rPr/>
              <a:t>можуть</a:t>
            </a:r>
            <a:r>
              <a:rPr spc="-85"/>
              <a:t> </a:t>
            </a:r>
            <a:r>
              <a:rPr/>
              <a:t>бути</a:t>
            </a:r>
            <a:r>
              <a:rPr spc="-45"/>
              <a:t> </a:t>
            </a:r>
            <a:r>
              <a:rPr spc="-10"/>
              <a:t>визначені</a:t>
            </a:r>
            <a:r>
              <a:rPr spc="-45"/>
              <a:t> </a:t>
            </a:r>
            <a:r>
              <a:rPr/>
              <a:t>за</a:t>
            </a:r>
            <a:r>
              <a:rPr spc="-40"/>
              <a:t> </a:t>
            </a:r>
            <a:r>
              <a:rPr/>
              <a:t>допомогою</a:t>
            </a:r>
            <a:r>
              <a:rPr spc="-45"/>
              <a:t> </a:t>
            </a:r>
            <a:r>
              <a:rPr/>
              <a:t>властивостей</a:t>
            </a:r>
            <a:r>
              <a:rPr spc="-35"/>
              <a:t> </a:t>
            </a:r>
            <a:r>
              <a:rPr b="1" spc="-10">
                <a:solidFill>
                  <a:srgbClr val="E06565"/>
                </a:solidFill>
                <a:latin typeface="Courier New"/>
                <a:cs typeface="Courier New"/>
              </a:rPr>
              <a:t>width</a:t>
            </a:r>
            <a:r>
              <a:rPr b="1" spc="-585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/>
              <a:t>та</a:t>
            </a:r>
            <a:r>
              <a:rPr spc="-40"/>
              <a:t> </a:t>
            </a:r>
            <a:r>
              <a:rPr b="1" spc="-10">
                <a:solidFill>
                  <a:srgbClr val="E06565"/>
                </a:solidFill>
                <a:latin typeface="Courier New"/>
                <a:cs typeface="Courier New"/>
              </a:rPr>
              <a:t>height</a:t>
            </a:r>
            <a:r>
              <a:rPr spc="-10"/>
              <a:t>.</a:t>
            </a:r>
            <a:endParaRPr/>
          </a:p>
          <a:p>
            <a:pPr marL="12700" marR="388620">
              <a:lnSpc>
                <a:spcPts val="2050"/>
              </a:lnSpc>
              <a:spcBef>
                <a:spcPts val="1205"/>
              </a:spcBef>
              <a:defRPr/>
            </a:pPr>
            <a:r>
              <a:rPr b="1">
                <a:latin typeface="Arial"/>
                <a:cs typeface="Arial"/>
              </a:rPr>
              <a:t>Внутрішнє</a:t>
            </a:r>
            <a:r>
              <a:rPr b="1" spc="-45">
                <a:latin typeface="Arial"/>
                <a:cs typeface="Arial"/>
              </a:rPr>
              <a:t> </a:t>
            </a:r>
            <a:r>
              <a:rPr b="1">
                <a:latin typeface="Arial"/>
                <a:cs typeface="Arial"/>
              </a:rPr>
              <a:t>поле</a:t>
            </a:r>
            <a:r>
              <a:rPr b="1" spc="-35">
                <a:latin typeface="Arial"/>
                <a:cs typeface="Arial"/>
              </a:rPr>
              <a:t> </a:t>
            </a:r>
            <a:r>
              <a:rPr/>
              <a:t>(Padding):</a:t>
            </a:r>
            <a:r>
              <a:rPr spc="-45"/>
              <a:t> </a:t>
            </a:r>
            <a:r>
              <a:rPr/>
              <a:t>Простір</a:t>
            </a:r>
            <a:r>
              <a:rPr spc="-45"/>
              <a:t> </a:t>
            </a:r>
            <a:r>
              <a:rPr/>
              <a:t>між</a:t>
            </a:r>
            <a:r>
              <a:rPr spc="-45"/>
              <a:t> </a:t>
            </a:r>
            <a:r>
              <a:rPr/>
              <a:t>контентом</a:t>
            </a:r>
            <a:r>
              <a:rPr spc="-45"/>
              <a:t> </a:t>
            </a:r>
            <a:r>
              <a:rPr/>
              <a:t>та</a:t>
            </a:r>
            <a:r>
              <a:rPr spc="-45"/>
              <a:t> </a:t>
            </a:r>
            <a:r>
              <a:rPr/>
              <a:t>рамкою.</a:t>
            </a:r>
            <a:r>
              <a:rPr spc="-45"/>
              <a:t> </a:t>
            </a:r>
            <a:r>
              <a:rPr spc="-10"/>
              <a:t>Внутрішнє </a:t>
            </a:r>
            <a:r>
              <a:rPr/>
              <a:t>поле</a:t>
            </a:r>
            <a:r>
              <a:rPr spc="-55"/>
              <a:t> </a:t>
            </a:r>
            <a:r>
              <a:rPr/>
              <a:t>впливає</a:t>
            </a:r>
            <a:r>
              <a:rPr spc="-50"/>
              <a:t> </a:t>
            </a:r>
            <a:r>
              <a:rPr/>
              <a:t>на</a:t>
            </a:r>
            <a:r>
              <a:rPr spc="-50"/>
              <a:t> </a:t>
            </a:r>
            <a:r>
              <a:rPr/>
              <a:t>розмір</a:t>
            </a:r>
            <a:r>
              <a:rPr spc="-50"/>
              <a:t> </a:t>
            </a:r>
            <a:r>
              <a:rPr/>
              <a:t>елемента,</a:t>
            </a:r>
            <a:r>
              <a:rPr spc="-50"/>
              <a:t> </a:t>
            </a:r>
            <a:r>
              <a:rPr/>
              <a:t>але</a:t>
            </a:r>
            <a:r>
              <a:rPr spc="-50"/>
              <a:t> </a:t>
            </a:r>
            <a:r>
              <a:rPr/>
              <a:t>є</a:t>
            </a:r>
            <a:r>
              <a:rPr spc="-50"/>
              <a:t> </a:t>
            </a:r>
            <a:r>
              <a:rPr spc="-10"/>
              <a:t>прозорим.</a:t>
            </a:r>
            <a:endParaRPr/>
          </a:p>
          <a:p>
            <a:pPr marL="12700" marR="40640">
              <a:lnSpc>
                <a:spcPts val="2050"/>
              </a:lnSpc>
              <a:spcBef>
                <a:spcPts val="1205"/>
              </a:spcBef>
              <a:defRPr/>
            </a:pPr>
            <a:r>
              <a:rPr b="1">
                <a:latin typeface="Arial"/>
                <a:cs typeface="Arial"/>
              </a:rPr>
              <a:t>Рамка</a:t>
            </a:r>
            <a:r>
              <a:rPr b="1" spc="-45">
                <a:latin typeface="Arial"/>
                <a:cs typeface="Arial"/>
              </a:rPr>
              <a:t> </a:t>
            </a:r>
            <a:r>
              <a:rPr/>
              <a:t>(Border):</a:t>
            </a:r>
            <a:r>
              <a:rPr spc="-45"/>
              <a:t> </a:t>
            </a:r>
            <a:r>
              <a:rPr/>
              <a:t>Обрамлення</a:t>
            </a:r>
            <a:r>
              <a:rPr spc="-50"/>
              <a:t> </a:t>
            </a:r>
            <a:r>
              <a:rPr/>
              <a:t>навколо</a:t>
            </a:r>
            <a:r>
              <a:rPr spc="-45"/>
              <a:t> </a:t>
            </a:r>
            <a:r>
              <a:rPr spc="-10"/>
              <a:t>внутрішнього</a:t>
            </a:r>
            <a:r>
              <a:rPr spc="-50"/>
              <a:t> </a:t>
            </a:r>
            <a:r>
              <a:rPr/>
              <a:t>поля</a:t>
            </a:r>
            <a:r>
              <a:rPr spc="-45"/>
              <a:t> </a:t>
            </a:r>
            <a:r>
              <a:rPr/>
              <a:t>та</a:t>
            </a:r>
            <a:r>
              <a:rPr spc="-45"/>
              <a:t> </a:t>
            </a:r>
            <a:r>
              <a:rPr spc="-20"/>
              <a:t>контенту.</a:t>
            </a:r>
            <a:r>
              <a:rPr spc="-50"/>
              <a:t> </a:t>
            </a:r>
            <a:r>
              <a:rPr spc="-10"/>
              <a:t>Розмір </a:t>
            </a:r>
            <a:r>
              <a:rPr/>
              <a:t>та</a:t>
            </a:r>
            <a:r>
              <a:rPr spc="-35"/>
              <a:t> </a:t>
            </a:r>
            <a:r>
              <a:rPr/>
              <a:t>стиль</a:t>
            </a:r>
            <a:r>
              <a:rPr spc="-30"/>
              <a:t> </a:t>
            </a:r>
            <a:r>
              <a:rPr/>
              <a:t>рамки</a:t>
            </a:r>
            <a:r>
              <a:rPr spc="-30"/>
              <a:t> </a:t>
            </a:r>
            <a:r>
              <a:rPr/>
              <a:t>можна</a:t>
            </a:r>
            <a:r>
              <a:rPr spc="-30"/>
              <a:t> </a:t>
            </a:r>
            <a:r>
              <a:rPr spc="-10"/>
              <a:t>налаштувати.</a:t>
            </a:r>
            <a:endParaRPr/>
          </a:p>
          <a:p>
            <a:pPr marL="12700" marR="5080">
              <a:lnSpc>
                <a:spcPts val="2050"/>
              </a:lnSpc>
              <a:spcBef>
                <a:spcPts val="1200"/>
              </a:spcBef>
              <a:defRPr/>
            </a:pPr>
            <a:r>
              <a:rPr b="1">
                <a:latin typeface="Arial"/>
                <a:cs typeface="Arial"/>
              </a:rPr>
              <a:t>Відступи</a:t>
            </a:r>
            <a:r>
              <a:rPr b="1" spc="-35">
                <a:latin typeface="Arial"/>
                <a:cs typeface="Arial"/>
              </a:rPr>
              <a:t> </a:t>
            </a:r>
            <a:r>
              <a:rPr/>
              <a:t>(Margin):</a:t>
            </a:r>
            <a:r>
              <a:rPr spc="-40"/>
              <a:t> </a:t>
            </a:r>
            <a:r>
              <a:rPr/>
              <a:t>Простір</a:t>
            </a:r>
            <a:r>
              <a:rPr spc="-40"/>
              <a:t> </a:t>
            </a:r>
            <a:r>
              <a:rPr/>
              <a:t>між</a:t>
            </a:r>
            <a:r>
              <a:rPr spc="-35"/>
              <a:t> </a:t>
            </a:r>
            <a:r>
              <a:rPr/>
              <a:t>рамкою</a:t>
            </a:r>
            <a:r>
              <a:rPr spc="-40"/>
              <a:t> </a:t>
            </a:r>
            <a:r>
              <a:rPr/>
              <a:t>елемента</a:t>
            </a:r>
            <a:r>
              <a:rPr spc="-40"/>
              <a:t> </a:t>
            </a:r>
            <a:r>
              <a:rPr/>
              <a:t>та</a:t>
            </a:r>
            <a:r>
              <a:rPr spc="-40"/>
              <a:t> </a:t>
            </a:r>
            <a:r>
              <a:rPr/>
              <a:t>іншими</a:t>
            </a:r>
            <a:r>
              <a:rPr spc="-35"/>
              <a:t> </a:t>
            </a:r>
            <a:r>
              <a:rPr spc="-10"/>
              <a:t>елементами. </a:t>
            </a:r>
            <a:r>
              <a:rPr/>
              <a:t>Відступи</a:t>
            </a:r>
            <a:r>
              <a:rPr spc="-55"/>
              <a:t> </a:t>
            </a:r>
            <a:r>
              <a:rPr/>
              <a:t>не</a:t>
            </a:r>
            <a:r>
              <a:rPr spc="-50"/>
              <a:t> </a:t>
            </a:r>
            <a:r>
              <a:rPr spc="-10"/>
              <a:t>впливають</a:t>
            </a:r>
            <a:r>
              <a:rPr spc="-50"/>
              <a:t> </a:t>
            </a:r>
            <a:r>
              <a:rPr/>
              <a:t>на</a:t>
            </a:r>
            <a:r>
              <a:rPr spc="-55"/>
              <a:t> </a:t>
            </a:r>
            <a:r>
              <a:rPr/>
              <a:t>розмір</a:t>
            </a:r>
            <a:r>
              <a:rPr spc="-50"/>
              <a:t> </a:t>
            </a:r>
            <a:r>
              <a:rPr/>
              <a:t>самого</a:t>
            </a:r>
            <a:r>
              <a:rPr spc="-50"/>
              <a:t> </a:t>
            </a:r>
            <a:r>
              <a:rPr/>
              <a:t>елемента,</a:t>
            </a:r>
            <a:r>
              <a:rPr spc="-50"/>
              <a:t> </a:t>
            </a:r>
            <a:r>
              <a:rPr/>
              <a:t>але</a:t>
            </a:r>
            <a:r>
              <a:rPr spc="-55"/>
              <a:t> </a:t>
            </a:r>
            <a:r>
              <a:rPr spc="-10"/>
              <a:t>визначають</a:t>
            </a:r>
            <a:r>
              <a:rPr spc="-50"/>
              <a:t> </a:t>
            </a:r>
            <a:r>
              <a:rPr spc="-10"/>
              <a:t>відстань </a:t>
            </a:r>
            <a:r>
              <a:rPr/>
              <a:t>між</a:t>
            </a:r>
            <a:r>
              <a:rPr spc="-10"/>
              <a:t> елементами.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/>
        </p:blipFill>
        <p:spPr bwMode="auto">
          <a:xfrm>
            <a:off x="1029112" y="91429"/>
            <a:ext cx="7085773" cy="49606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 bwMode="auto">
          <a:xfrm>
            <a:off x="7965871" y="4893617"/>
            <a:ext cx="110742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 bwMode="auto">
          <a:xfrm>
            <a:off x="1673631" y="80142"/>
            <a:ext cx="1332865" cy="942340"/>
            <a:chOff x="1673631" y="80142"/>
            <a:chExt cx="1332865" cy="942340"/>
          </a:xfrm>
        </p:grpSpPr>
        <p:sp>
          <p:nvSpPr>
            <p:cNvPr id="6" name="object 6"/>
            <p:cNvSpPr/>
            <p:nvPr/>
          </p:nvSpPr>
          <p:spPr bwMode="auto">
            <a:xfrm>
              <a:off x="1678393" y="84904"/>
              <a:ext cx="1323340" cy="932815"/>
            </a:xfrm>
            <a:custGeom>
              <a:avLst/>
              <a:gdLst/>
              <a:ahLst/>
              <a:cxnLst/>
              <a:rect l="l" t="t" r="r" b="b"/>
              <a:pathLst>
                <a:path w="1323339" h="932815" extrusionOk="0">
                  <a:moveTo>
                    <a:pt x="1322997" y="0"/>
                  </a:moveTo>
                  <a:lnTo>
                    <a:pt x="0" y="0"/>
                  </a:lnTo>
                  <a:lnTo>
                    <a:pt x="0" y="932695"/>
                  </a:lnTo>
                  <a:lnTo>
                    <a:pt x="1322997" y="932695"/>
                  </a:lnTo>
                  <a:lnTo>
                    <a:pt x="1322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7" name="object 7"/>
            <p:cNvSpPr/>
            <p:nvPr/>
          </p:nvSpPr>
          <p:spPr bwMode="auto">
            <a:xfrm>
              <a:off x="1678393" y="84904"/>
              <a:ext cx="1323340" cy="932815"/>
            </a:xfrm>
            <a:custGeom>
              <a:avLst/>
              <a:gdLst/>
              <a:ahLst/>
              <a:cxnLst/>
              <a:rect l="l" t="t" r="r" b="b"/>
              <a:pathLst>
                <a:path w="1323339" h="932815" extrusionOk="0">
                  <a:moveTo>
                    <a:pt x="0" y="932695"/>
                  </a:moveTo>
                  <a:lnTo>
                    <a:pt x="1322997" y="932695"/>
                  </a:lnTo>
                  <a:lnTo>
                    <a:pt x="1322997" y="0"/>
                  </a:lnTo>
                  <a:lnTo>
                    <a:pt x="0" y="0"/>
                  </a:lnTo>
                  <a:lnTo>
                    <a:pt x="0" y="93269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 bwMode="auto">
          <a:xfrm>
            <a:off x="1751418" y="150812"/>
            <a:ext cx="1142365" cy="4483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  <a:defRPr/>
            </a:pPr>
            <a:r>
              <a:rPr sz="1400"/>
              <a:t>Вміст</a:t>
            </a:r>
            <a:r>
              <a:rPr sz="1400" spc="-40"/>
              <a:t> </a:t>
            </a:r>
            <a:r>
              <a:rPr sz="1400" spc="-10"/>
              <a:t>блоку </a:t>
            </a:r>
            <a:r>
              <a:rPr sz="1400"/>
              <a:t>(width,</a:t>
            </a:r>
            <a:r>
              <a:rPr sz="1400" spc="-10"/>
              <a:t> height)</a:t>
            </a:r>
            <a:endParaRPr sz="1400"/>
          </a:p>
        </p:txBody>
      </p:sp>
      <p:grpSp>
        <p:nvGrpSpPr>
          <p:cNvPr id="9" name="object 9"/>
          <p:cNvGrpSpPr/>
          <p:nvPr/>
        </p:nvGrpSpPr>
        <p:grpSpPr bwMode="auto">
          <a:xfrm>
            <a:off x="4209465" y="80142"/>
            <a:ext cx="1802130" cy="632459"/>
            <a:chOff x="4209465" y="80142"/>
            <a:chExt cx="1802130" cy="632459"/>
          </a:xfrm>
        </p:grpSpPr>
        <p:sp>
          <p:nvSpPr>
            <p:cNvPr id="10" name="object 10"/>
            <p:cNvSpPr/>
            <p:nvPr/>
          </p:nvSpPr>
          <p:spPr bwMode="auto">
            <a:xfrm>
              <a:off x="4214228" y="84904"/>
              <a:ext cx="1792605" cy="622935"/>
            </a:xfrm>
            <a:custGeom>
              <a:avLst/>
              <a:gdLst/>
              <a:ahLst/>
              <a:cxnLst/>
              <a:rect l="l" t="t" r="r" b="b"/>
              <a:pathLst>
                <a:path w="1792604" h="622935" extrusionOk="0">
                  <a:moveTo>
                    <a:pt x="1792490" y="0"/>
                  </a:moveTo>
                  <a:lnTo>
                    <a:pt x="0" y="0"/>
                  </a:lnTo>
                  <a:lnTo>
                    <a:pt x="0" y="622498"/>
                  </a:lnTo>
                  <a:lnTo>
                    <a:pt x="1792490" y="622498"/>
                  </a:lnTo>
                  <a:lnTo>
                    <a:pt x="1792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1" name="object 11"/>
            <p:cNvSpPr/>
            <p:nvPr/>
          </p:nvSpPr>
          <p:spPr bwMode="auto">
            <a:xfrm>
              <a:off x="4214228" y="84904"/>
              <a:ext cx="1792605" cy="622935"/>
            </a:xfrm>
            <a:custGeom>
              <a:avLst/>
              <a:gdLst/>
              <a:ahLst/>
              <a:cxnLst/>
              <a:rect l="l" t="t" r="r" b="b"/>
              <a:pathLst>
                <a:path w="1792604" h="622935" extrusionOk="0">
                  <a:moveTo>
                    <a:pt x="0" y="622498"/>
                  </a:moveTo>
                  <a:lnTo>
                    <a:pt x="1792490" y="622498"/>
                  </a:lnTo>
                  <a:lnTo>
                    <a:pt x="1792490" y="0"/>
                  </a:lnTo>
                  <a:lnTo>
                    <a:pt x="0" y="0"/>
                  </a:lnTo>
                  <a:lnTo>
                    <a:pt x="0" y="62249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2" name="object 12"/>
          <p:cNvSpPr txBox="1"/>
          <p:nvPr/>
        </p:nvSpPr>
        <p:spPr bwMode="auto">
          <a:xfrm>
            <a:off x="4287253" y="150812"/>
            <a:ext cx="1574800" cy="4483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  <a:defRPr/>
            </a:pPr>
            <a:r>
              <a:rPr sz="1400" spc="-10">
                <a:latin typeface="Arial"/>
                <a:cs typeface="Arial"/>
              </a:rPr>
              <a:t>Внутрішні</a:t>
            </a:r>
            <a:r>
              <a:rPr sz="1400" spc="-2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відступи (padding)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 bwMode="auto">
          <a:xfrm>
            <a:off x="4659579" y="654361"/>
            <a:ext cx="1508125" cy="4445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1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54"/>
              </a:spcBef>
              <a:defRPr/>
            </a:pPr>
            <a:r>
              <a:rPr sz="1400">
                <a:latin typeface="Arial"/>
                <a:cs typeface="Arial"/>
              </a:rPr>
              <a:t>Рамка</a:t>
            </a:r>
            <a:r>
              <a:rPr sz="1400" spc="-4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(border)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 bwMode="auto">
          <a:xfrm>
            <a:off x="6647865" y="80142"/>
            <a:ext cx="1802130" cy="632459"/>
            <a:chOff x="6647865" y="80142"/>
            <a:chExt cx="1802130" cy="632459"/>
          </a:xfrm>
        </p:grpSpPr>
        <p:sp>
          <p:nvSpPr>
            <p:cNvPr id="15" name="object 15"/>
            <p:cNvSpPr/>
            <p:nvPr/>
          </p:nvSpPr>
          <p:spPr bwMode="auto">
            <a:xfrm>
              <a:off x="6652628" y="84904"/>
              <a:ext cx="1792605" cy="622935"/>
            </a:xfrm>
            <a:custGeom>
              <a:avLst/>
              <a:gdLst/>
              <a:ahLst/>
              <a:cxnLst/>
              <a:rect l="l" t="t" r="r" b="b"/>
              <a:pathLst>
                <a:path w="1792604" h="622935" extrusionOk="0">
                  <a:moveTo>
                    <a:pt x="1792490" y="0"/>
                  </a:moveTo>
                  <a:lnTo>
                    <a:pt x="0" y="0"/>
                  </a:lnTo>
                  <a:lnTo>
                    <a:pt x="0" y="622498"/>
                  </a:lnTo>
                  <a:lnTo>
                    <a:pt x="1792490" y="622498"/>
                  </a:lnTo>
                  <a:lnTo>
                    <a:pt x="1792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6" name="object 16"/>
            <p:cNvSpPr/>
            <p:nvPr/>
          </p:nvSpPr>
          <p:spPr bwMode="auto">
            <a:xfrm>
              <a:off x="6652628" y="84904"/>
              <a:ext cx="1792605" cy="622935"/>
            </a:xfrm>
            <a:custGeom>
              <a:avLst/>
              <a:gdLst/>
              <a:ahLst/>
              <a:cxnLst/>
              <a:rect l="l" t="t" r="r" b="b"/>
              <a:pathLst>
                <a:path w="1792604" h="622935" extrusionOk="0">
                  <a:moveTo>
                    <a:pt x="0" y="622498"/>
                  </a:moveTo>
                  <a:lnTo>
                    <a:pt x="1792490" y="622498"/>
                  </a:lnTo>
                  <a:lnTo>
                    <a:pt x="1792490" y="0"/>
                  </a:lnTo>
                  <a:lnTo>
                    <a:pt x="0" y="0"/>
                  </a:lnTo>
                  <a:lnTo>
                    <a:pt x="0" y="62249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7" name="object 17"/>
          <p:cNvSpPr txBox="1"/>
          <p:nvPr/>
        </p:nvSpPr>
        <p:spPr bwMode="auto">
          <a:xfrm>
            <a:off x="6725653" y="150812"/>
            <a:ext cx="1487805" cy="4483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  <a:defRPr/>
            </a:pPr>
            <a:r>
              <a:rPr sz="1400">
                <a:latin typeface="Arial"/>
                <a:cs typeface="Arial"/>
              </a:rPr>
              <a:t>Зовнішні</a:t>
            </a:r>
            <a:r>
              <a:rPr sz="1400" spc="-1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відступи (margin)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 bwMode="auto">
          <a:xfrm>
            <a:off x="872539" y="2496536"/>
            <a:ext cx="1169670" cy="473075"/>
            <a:chOff x="872539" y="2496536"/>
            <a:chExt cx="1169670" cy="473075"/>
          </a:xfrm>
        </p:grpSpPr>
        <p:sp>
          <p:nvSpPr>
            <p:cNvPr id="19" name="object 19"/>
            <p:cNvSpPr/>
            <p:nvPr/>
          </p:nvSpPr>
          <p:spPr bwMode="auto">
            <a:xfrm>
              <a:off x="877302" y="2501299"/>
              <a:ext cx="1160145" cy="463550"/>
            </a:xfrm>
            <a:custGeom>
              <a:avLst/>
              <a:gdLst/>
              <a:ahLst/>
              <a:cxnLst/>
              <a:rect l="l" t="t" r="r" b="b"/>
              <a:pathLst>
                <a:path w="1160145" h="463550" extrusionOk="0">
                  <a:moveTo>
                    <a:pt x="1160100" y="0"/>
                  </a:moveTo>
                  <a:lnTo>
                    <a:pt x="0" y="0"/>
                  </a:lnTo>
                  <a:lnTo>
                    <a:pt x="0" y="463198"/>
                  </a:lnTo>
                  <a:lnTo>
                    <a:pt x="1160100" y="463198"/>
                  </a:lnTo>
                  <a:lnTo>
                    <a:pt x="116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0" name="object 20"/>
            <p:cNvSpPr/>
            <p:nvPr/>
          </p:nvSpPr>
          <p:spPr bwMode="auto">
            <a:xfrm>
              <a:off x="877302" y="2501299"/>
              <a:ext cx="1160145" cy="463550"/>
            </a:xfrm>
            <a:custGeom>
              <a:avLst/>
              <a:gdLst/>
              <a:ahLst/>
              <a:cxnLst/>
              <a:rect l="l" t="t" r="r" b="b"/>
              <a:pathLst>
                <a:path w="1160145" h="463550" extrusionOk="0">
                  <a:moveTo>
                    <a:pt x="0" y="463198"/>
                  </a:moveTo>
                  <a:lnTo>
                    <a:pt x="1160100" y="463198"/>
                  </a:lnTo>
                  <a:lnTo>
                    <a:pt x="1160100" y="0"/>
                  </a:lnTo>
                  <a:lnTo>
                    <a:pt x="0" y="0"/>
                  </a:lnTo>
                  <a:lnTo>
                    <a:pt x="0" y="46319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21" name="object 21"/>
          <p:cNvSpPr txBox="1"/>
          <p:nvPr/>
        </p:nvSpPr>
        <p:spPr bwMode="auto">
          <a:xfrm>
            <a:off x="1190555" y="2565184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solidFill>
                  <a:srgbClr val="1C4486"/>
                </a:solidFill>
                <a:latin typeface="Arial"/>
                <a:cs typeface="Arial"/>
              </a:rPr>
              <a:t>Висота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 bwMode="auto">
          <a:xfrm>
            <a:off x="3942016" y="4658136"/>
            <a:ext cx="1169670" cy="473075"/>
            <a:chOff x="3942016" y="4658136"/>
            <a:chExt cx="1169670" cy="473075"/>
          </a:xfrm>
        </p:grpSpPr>
        <p:sp>
          <p:nvSpPr>
            <p:cNvPr id="23" name="object 23"/>
            <p:cNvSpPr/>
            <p:nvPr/>
          </p:nvSpPr>
          <p:spPr bwMode="auto">
            <a:xfrm>
              <a:off x="3946779" y="4662898"/>
              <a:ext cx="1160145" cy="463550"/>
            </a:xfrm>
            <a:custGeom>
              <a:avLst/>
              <a:gdLst/>
              <a:ahLst/>
              <a:cxnLst/>
              <a:rect l="l" t="t" r="r" b="b"/>
              <a:pathLst>
                <a:path w="1160145" h="463550" extrusionOk="0">
                  <a:moveTo>
                    <a:pt x="1160095" y="0"/>
                  </a:moveTo>
                  <a:lnTo>
                    <a:pt x="0" y="0"/>
                  </a:lnTo>
                  <a:lnTo>
                    <a:pt x="0" y="463203"/>
                  </a:lnTo>
                  <a:lnTo>
                    <a:pt x="1160095" y="463203"/>
                  </a:lnTo>
                  <a:lnTo>
                    <a:pt x="1160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24" name="object 24"/>
            <p:cNvSpPr/>
            <p:nvPr/>
          </p:nvSpPr>
          <p:spPr bwMode="auto">
            <a:xfrm>
              <a:off x="3946779" y="4662898"/>
              <a:ext cx="1160145" cy="463550"/>
            </a:xfrm>
            <a:custGeom>
              <a:avLst/>
              <a:gdLst/>
              <a:ahLst/>
              <a:cxnLst/>
              <a:rect l="l" t="t" r="r" b="b"/>
              <a:pathLst>
                <a:path w="1160145" h="463550" extrusionOk="0">
                  <a:moveTo>
                    <a:pt x="0" y="463203"/>
                  </a:moveTo>
                  <a:lnTo>
                    <a:pt x="1160095" y="463203"/>
                  </a:lnTo>
                  <a:lnTo>
                    <a:pt x="1160095" y="0"/>
                  </a:lnTo>
                  <a:lnTo>
                    <a:pt x="0" y="0"/>
                  </a:lnTo>
                  <a:lnTo>
                    <a:pt x="0" y="46320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25" name="object 25"/>
          <p:cNvSpPr txBox="1"/>
          <p:nvPr/>
        </p:nvSpPr>
        <p:spPr bwMode="auto">
          <a:xfrm>
            <a:off x="4091419" y="4726781"/>
            <a:ext cx="870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solidFill>
                  <a:srgbClr val="1C4486"/>
                </a:solidFill>
                <a:latin typeface="Arial"/>
                <a:cs typeface="Arial"/>
              </a:rPr>
              <a:t>Ширина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 bwMode="auto">
          <a:xfrm>
            <a:off x="73025" y="4905647"/>
            <a:ext cx="231047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Запам'ятайте!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4725" y="1684223"/>
            <a:ext cx="6153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width</a:t>
            </a:r>
            <a:r>
              <a:rPr sz="1800" b="1" spc="-580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height</a:t>
            </a:r>
            <a:r>
              <a:rPr sz="1800" b="1" spc="-585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–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це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CC0000"/>
                </a:solidFill>
                <a:latin typeface="Arial"/>
                <a:cs typeface="Arial"/>
              </a:rPr>
              <a:t>не</a:t>
            </a:r>
            <a:r>
              <a:rPr sz="1800" b="1" spc="-3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CC0000"/>
                </a:solidFill>
                <a:latin typeface="Arial"/>
                <a:cs typeface="Arial"/>
              </a:rPr>
              <a:t>остаточні</a:t>
            </a:r>
            <a:r>
              <a:rPr sz="1800" b="1" spc="-2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CC0000"/>
                </a:solidFill>
                <a:latin typeface="Arial"/>
                <a:cs typeface="Arial"/>
              </a:rPr>
              <a:t>розміри</a:t>
            </a:r>
            <a:r>
              <a:rPr sz="1800" b="1" spc="-3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CC0000"/>
                </a:solidFill>
                <a:latin typeface="Arial"/>
                <a:cs typeface="Arial"/>
              </a:rPr>
              <a:t>елемента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!!!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 bwMode="auto">
          <a:xfrm>
            <a:off x="73025" y="4905647"/>
            <a:ext cx="231227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Ширина</a:t>
            </a:r>
            <a:r>
              <a:rPr spc="5"/>
              <a:t> </a:t>
            </a:r>
            <a:r>
              <a:rPr spc="-10"/>
              <a:t>елемента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4725" y="1643075"/>
            <a:ext cx="1695450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 b="1" spc="-10">
                <a:solidFill>
                  <a:srgbClr val="38751D"/>
                </a:solidFill>
                <a:latin typeface="Arial"/>
                <a:cs typeface="Arial"/>
              </a:rPr>
              <a:t>margin-</a:t>
            </a:r>
            <a:r>
              <a:rPr sz="1800" b="1">
                <a:solidFill>
                  <a:srgbClr val="38751D"/>
                </a:solidFill>
                <a:latin typeface="Arial"/>
                <a:cs typeface="Arial"/>
              </a:rPr>
              <a:t>left </a:t>
            </a:r>
            <a:r>
              <a:rPr sz="1800" b="1" spc="-50">
                <a:latin typeface="Arial"/>
                <a:cs typeface="Arial"/>
              </a:rPr>
              <a:t>+ </a:t>
            </a:r>
            <a:r>
              <a:rPr sz="1800" b="1" spc="-10">
                <a:solidFill>
                  <a:srgbClr val="CC0000"/>
                </a:solidFill>
                <a:latin typeface="Arial"/>
                <a:cs typeface="Arial"/>
              </a:rPr>
              <a:t>border-</a:t>
            </a:r>
            <a:r>
              <a:rPr sz="1800" b="1">
                <a:solidFill>
                  <a:srgbClr val="CC0000"/>
                </a:solidFill>
                <a:latin typeface="Arial"/>
                <a:cs typeface="Arial"/>
              </a:rPr>
              <a:t>left </a:t>
            </a:r>
            <a:r>
              <a:rPr sz="1800" b="1" spc="-50">
                <a:latin typeface="Arial"/>
                <a:cs typeface="Arial"/>
              </a:rPr>
              <a:t>+ </a:t>
            </a:r>
            <a:r>
              <a:rPr sz="1800" b="1" spc="-10">
                <a:solidFill>
                  <a:srgbClr val="1054CC"/>
                </a:solidFill>
                <a:latin typeface="Arial"/>
                <a:cs typeface="Arial"/>
              </a:rPr>
              <a:t>padding-</a:t>
            </a:r>
            <a:r>
              <a:rPr sz="1800" b="1">
                <a:solidFill>
                  <a:srgbClr val="1054CC"/>
                </a:solidFill>
                <a:latin typeface="Arial"/>
                <a:cs typeface="Arial"/>
              </a:rPr>
              <a:t>left</a:t>
            </a:r>
            <a:r>
              <a:rPr sz="1800" b="1" spc="-35">
                <a:solidFill>
                  <a:srgbClr val="1054CC"/>
                </a:solidFill>
                <a:latin typeface="Arial"/>
                <a:cs typeface="Arial"/>
              </a:rPr>
              <a:t> </a:t>
            </a:r>
            <a:r>
              <a:rPr sz="1800" b="1" spc="-50">
                <a:latin typeface="Arial"/>
                <a:cs typeface="Arial"/>
              </a:rPr>
              <a:t>+ </a:t>
            </a:r>
            <a:r>
              <a:rPr sz="1800" b="1">
                <a:solidFill>
                  <a:srgbClr val="FF9800"/>
                </a:solidFill>
                <a:latin typeface="Arial"/>
                <a:cs typeface="Arial"/>
              </a:rPr>
              <a:t>width</a:t>
            </a:r>
            <a:r>
              <a:rPr sz="1800" b="1" spc="-45">
                <a:solidFill>
                  <a:srgbClr val="FF9800"/>
                </a:solidFill>
                <a:latin typeface="Arial"/>
                <a:cs typeface="Arial"/>
              </a:rPr>
              <a:t> </a:t>
            </a:r>
            <a:r>
              <a:rPr sz="1800" b="1" spc="-50">
                <a:latin typeface="Arial"/>
                <a:cs typeface="Arial"/>
              </a:rPr>
              <a:t>+ </a:t>
            </a:r>
            <a:r>
              <a:rPr sz="1800" b="1" spc="-10">
                <a:solidFill>
                  <a:srgbClr val="1054CC"/>
                </a:solidFill>
                <a:latin typeface="Arial"/>
                <a:cs typeface="Arial"/>
              </a:rPr>
              <a:t>padding-</a:t>
            </a:r>
            <a:r>
              <a:rPr sz="1800" b="1">
                <a:solidFill>
                  <a:srgbClr val="1054CC"/>
                </a:solidFill>
                <a:latin typeface="Arial"/>
                <a:cs typeface="Arial"/>
              </a:rPr>
              <a:t>right</a:t>
            </a:r>
            <a:r>
              <a:rPr sz="1800" b="1" spc="-30">
                <a:solidFill>
                  <a:srgbClr val="1054CC"/>
                </a:solidFill>
                <a:latin typeface="Arial"/>
                <a:cs typeface="Arial"/>
              </a:rPr>
              <a:t> </a:t>
            </a:r>
            <a:r>
              <a:rPr sz="1800" b="1" spc="-60">
                <a:latin typeface="Arial"/>
                <a:cs typeface="Arial"/>
              </a:rPr>
              <a:t>+ </a:t>
            </a:r>
            <a:r>
              <a:rPr sz="1800" b="1" spc="-10">
                <a:solidFill>
                  <a:srgbClr val="CC0000"/>
                </a:solidFill>
                <a:latin typeface="Arial"/>
                <a:cs typeface="Arial"/>
              </a:rPr>
              <a:t>border-</a:t>
            </a:r>
            <a:r>
              <a:rPr sz="1800" b="1">
                <a:solidFill>
                  <a:srgbClr val="CC0000"/>
                </a:solidFill>
                <a:latin typeface="Arial"/>
                <a:cs typeface="Arial"/>
              </a:rPr>
              <a:t>right</a:t>
            </a:r>
            <a:r>
              <a:rPr sz="1800" b="1" spc="-1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0">
                <a:latin typeface="Arial"/>
                <a:cs typeface="Arial"/>
              </a:rPr>
              <a:t>+ </a:t>
            </a:r>
            <a:r>
              <a:rPr sz="1800" b="1" spc="-10">
                <a:solidFill>
                  <a:srgbClr val="38751D"/>
                </a:solidFill>
                <a:latin typeface="Arial"/>
                <a:cs typeface="Arial"/>
              </a:rPr>
              <a:t>margin-</a:t>
            </a:r>
            <a:r>
              <a:rPr sz="1800" b="1" spc="-20">
                <a:solidFill>
                  <a:srgbClr val="38751D"/>
                </a:solidFill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Висота</a:t>
            </a:r>
            <a:r>
              <a:rPr spc="-30"/>
              <a:t> </a:t>
            </a:r>
            <a:r>
              <a:rPr spc="-10"/>
              <a:t>елемента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4725" y="1643075"/>
            <a:ext cx="1962150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3545">
              <a:lnSpc>
                <a:spcPct val="114999"/>
              </a:lnSpc>
              <a:spcBef>
                <a:spcPts val="100"/>
              </a:spcBef>
              <a:defRPr/>
            </a:pPr>
            <a:r>
              <a:rPr sz="1800" b="1" spc="-10">
                <a:solidFill>
                  <a:srgbClr val="38751D"/>
                </a:solidFill>
                <a:latin typeface="Arial"/>
                <a:cs typeface="Arial"/>
              </a:rPr>
              <a:t>margin-</a:t>
            </a:r>
            <a:r>
              <a:rPr sz="1800" b="1">
                <a:solidFill>
                  <a:srgbClr val="38751D"/>
                </a:solidFill>
                <a:latin typeface="Arial"/>
                <a:cs typeface="Arial"/>
              </a:rPr>
              <a:t>top</a:t>
            </a:r>
            <a:r>
              <a:rPr sz="1800" b="1" spc="5">
                <a:solidFill>
                  <a:srgbClr val="38751D"/>
                </a:solidFill>
                <a:latin typeface="Arial"/>
                <a:cs typeface="Arial"/>
              </a:rPr>
              <a:t> </a:t>
            </a:r>
            <a:r>
              <a:rPr sz="1800" b="1" spc="-50">
                <a:latin typeface="Arial"/>
                <a:cs typeface="Arial"/>
              </a:rPr>
              <a:t>+ </a:t>
            </a:r>
            <a:r>
              <a:rPr sz="1800" b="1" spc="-10">
                <a:solidFill>
                  <a:srgbClr val="CC0000"/>
                </a:solidFill>
                <a:latin typeface="Arial"/>
                <a:cs typeface="Arial"/>
              </a:rPr>
              <a:t>border-</a:t>
            </a:r>
            <a:r>
              <a:rPr sz="1800" b="1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1800" b="1" spc="1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0">
                <a:latin typeface="Arial"/>
                <a:cs typeface="Arial"/>
              </a:rPr>
              <a:t>+ </a:t>
            </a:r>
            <a:r>
              <a:rPr sz="1800" b="1" spc="-10">
                <a:solidFill>
                  <a:srgbClr val="1054CC"/>
                </a:solidFill>
                <a:latin typeface="Arial"/>
                <a:cs typeface="Arial"/>
              </a:rPr>
              <a:t>padding-</a:t>
            </a:r>
            <a:r>
              <a:rPr sz="1800" b="1">
                <a:solidFill>
                  <a:srgbClr val="1054CC"/>
                </a:solidFill>
                <a:latin typeface="Arial"/>
                <a:cs typeface="Arial"/>
              </a:rPr>
              <a:t>top</a:t>
            </a:r>
            <a:r>
              <a:rPr sz="1800" b="1" spc="-30">
                <a:solidFill>
                  <a:srgbClr val="1054CC"/>
                </a:solidFill>
                <a:latin typeface="Arial"/>
                <a:cs typeface="Arial"/>
              </a:rPr>
              <a:t> </a:t>
            </a:r>
            <a:r>
              <a:rPr sz="1800" b="1" spc="-50">
                <a:latin typeface="Arial"/>
                <a:cs typeface="Arial"/>
              </a:rPr>
              <a:t>+ </a:t>
            </a:r>
            <a:r>
              <a:rPr sz="1800" b="1">
                <a:solidFill>
                  <a:srgbClr val="FF9800"/>
                </a:solidFill>
                <a:latin typeface="Arial"/>
                <a:cs typeface="Arial"/>
              </a:rPr>
              <a:t>height</a:t>
            </a:r>
            <a:r>
              <a:rPr sz="1800" b="1" spc="-60">
                <a:solidFill>
                  <a:srgbClr val="FF9800"/>
                </a:solidFill>
                <a:latin typeface="Arial"/>
                <a:cs typeface="Arial"/>
              </a:rPr>
              <a:t> </a:t>
            </a:r>
            <a:r>
              <a:rPr sz="1800" b="1" spc="-5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defRPr/>
            </a:pPr>
            <a:r>
              <a:rPr sz="1800" b="1" spc="-10">
                <a:solidFill>
                  <a:srgbClr val="1054CC"/>
                </a:solidFill>
                <a:latin typeface="Arial"/>
                <a:cs typeface="Arial"/>
              </a:rPr>
              <a:t>padding-</a:t>
            </a:r>
            <a:r>
              <a:rPr sz="1800" b="1">
                <a:solidFill>
                  <a:srgbClr val="1054CC"/>
                </a:solidFill>
                <a:latin typeface="Arial"/>
                <a:cs typeface="Arial"/>
              </a:rPr>
              <a:t>bottom</a:t>
            </a:r>
            <a:r>
              <a:rPr sz="1800" b="1" spc="-50">
                <a:solidFill>
                  <a:srgbClr val="1054CC"/>
                </a:solidFill>
                <a:latin typeface="Arial"/>
                <a:cs typeface="Arial"/>
              </a:rPr>
              <a:t> </a:t>
            </a:r>
            <a:r>
              <a:rPr sz="1800" b="1" spc="-50">
                <a:latin typeface="Arial"/>
                <a:cs typeface="Arial"/>
              </a:rPr>
              <a:t>+ </a:t>
            </a:r>
            <a:r>
              <a:rPr sz="1800" b="1" spc="-10">
                <a:solidFill>
                  <a:srgbClr val="CC0000"/>
                </a:solidFill>
                <a:latin typeface="Arial"/>
                <a:cs typeface="Arial"/>
              </a:rPr>
              <a:t>border-</a:t>
            </a:r>
            <a:r>
              <a:rPr sz="1800" b="1">
                <a:solidFill>
                  <a:srgbClr val="CC0000"/>
                </a:solidFill>
                <a:latin typeface="Arial"/>
                <a:cs typeface="Arial"/>
              </a:rPr>
              <a:t>bottom</a:t>
            </a:r>
            <a:r>
              <a:rPr sz="1800" b="1" spc="-1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0">
                <a:latin typeface="Arial"/>
                <a:cs typeface="Arial"/>
              </a:rPr>
              <a:t>+ </a:t>
            </a:r>
            <a:r>
              <a:rPr sz="1800" b="1" spc="-10">
                <a:solidFill>
                  <a:srgbClr val="38751D"/>
                </a:solidFill>
                <a:latin typeface="Arial"/>
                <a:cs typeface="Arial"/>
              </a:rPr>
              <a:t>margin-bottom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4689030" y="530745"/>
            <a:ext cx="960119" cy="384175"/>
          </a:xfrm>
          <a:custGeom>
            <a:avLst/>
            <a:gdLst/>
            <a:ahLst/>
            <a:cxnLst/>
            <a:rect l="l" t="t" r="r" b="b"/>
            <a:pathLst>
              <a:path w="960120" h="384175" extrusionOk="0">
                <a:moveTo>
                  <a:pt x="960094" y="0"/>
                </a:moveTo>
                <a:lnTo>
                  <a:pt x="0" y="0"/>
                </a:lnTo>
                <a:lnTo>
                  <a:pt x="0" y="384048"/>
                </a:lnTo>
                <a:lnTo>
                  <a:pt x="960094" y="384048"/>
                </a:lnTo>
                <a:lnTo>
                  <a:pt x="96009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Ширина</a:t>
            </a:r>
            <a:r>
              <a:rPr spc="-35"/>
              <a:t> </a:t>
            </a:r>
            <a:r>
              <a:rPr/>
              <a:t>та</a:t>
            </a:r>
            <a:r>
              <a:rPr spc="-35"/>
              <a:t> </a:t>
            </a:r>
            <a:r>
              <a:rPr/>
              <a:t>висота</a:t>
            </a:r>
            <a:r>
              <a:rPr spc="-35"/>
              <a:t> </a:t>
            </a:r>
            <a:r>
              <a:rPr/>
              <a:t>елемента</a:t>
            </a:r>
            <a:r>
              <a:rPr spc="-30"/>
              <a:t> </a:t>
            </a:r>
            <a:r>
              <a:rPr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pc="-1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pc="-10"/>
              <a:t>?</a:t>
            </a:r>
            <a:endParaRPr/>
          </a:p>
        </p:txBody>
      </p:sp>
      <p:sp>
        <p:nvSpPr>
          <p:cNvPr id="4" name="object 4"/>
          <p:cNvSpPr txBox="1"/>
          <p:nvPr/>
        </p:nvSpPr>
        <p:spPr bwMode="auto">
          <a:xfrm>
            <a:off x="397426" y="1756867"/>
            <a:ext cx="6864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397426" y="2072335"/>
            <a:ext cx="20580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width: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200px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397426" y="2387803"/>
            <a:ext cx="22078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height: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100px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397426" y="2703271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2px</a:t>
            </a:r>
            <a:r>
              <a:rPr sz="1800" spc="-20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solid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#</a:t>
            </a:r>
            <a:r>
              <a:rPr sz="1800" spc="-10">
                <a:solidFill>
                  <a:srgbClr val="0083BB"/>
                </a:solidFill>
                <a:latin typeface="Courier New"/>
                <a:cs typeface="Courier New"/>
              </a:rPr>
              <a:t>000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397426" y="3018739"/>
            <a:ext cx="20580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margin: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25px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 bwMode="auto">
          <a:xfrm>
            <a:off x="397426" y="3334207"/>
            <a:ext cx="28936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padding: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30px</a:t>
            </a:r>
            <a:r>
              <a:rPr sz="1800" spc="-25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800" spc="-20">
                <a:solidFill>
                  <a:srgbClr val="976800"/>
                </a:solidFill>
                <a:latin typeface="Courier New"/>
                <a:cs typeface="Courier New"/>
              </a:rPr>
              <a:t>20px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397426" y="3649675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 bwMode="auto">
          <a:xfrm>
            <a:off x="7699921" y="3947363"/>
            <a:ext cx="52006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000" b="1" spc="-10">
                <a:solidFill>
                  <a:srgbClr val="D9D9D9"/>
                </a:solidFill>
                <a:latin typeface="Arial"/>
                <a:cs typeface="Arial"/>
              </a:rPr>
              <a:t>294x214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 bwMode="auto">
          <a:xfrm>
            <a:off x="73025" y="67945"/>
            <a:ext cx="231011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000" spc="-10">
                <a:solidFill>
                  <a:srgbClr val="D9D9D9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397426" y="1161681"/>
            <a:ext cx="5492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2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20">
                <a:solidFill>
                  <a:srgbClr val="A525A3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397426" y="1477149"/>
            <a:ext cx="82359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span</a:t>
            </a: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397426" y="1792617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1px</a:t>
            </a:r>
            <a:r>
              <a:rPr sz="1800" spc="-20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solid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#</a:t>
            </a:r>
            <a:r>
              <a:rPr sz="1800" spc="-10">
                <a:solidFill>
                  <a:srgbClr val="0083BB"/>
                </a:solidFill>
                <a:latin typeface="Courier New"/>
                <a:cs typeface="Courier New"/>
              </a:rPr>
              <a:t>000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397426" y="2108085"/>
            <a:ext cx="20580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margin: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10px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397426" y="2423553"/>
            <a:ext cx="22078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padding:</a:t>
            </a:r>
            <a:r>
              <a:rPr sz="1800" spc="-3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40px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397426" y="2739021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647171" y="1161681"/>
          <a:ext cx="3713479" cy="153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0"/>
                <a:gridCol w="411479"/>
              </a:tblGrid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перший</a:t>
                      </a: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div&lt;/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 algn="ctr">
                      <a:solidFill>
                        <a:srgbClr val="FFFFFF"/>
                      </a:solidFill>
                    </a:lnB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другий</a:t>
                      </a: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div&lt;/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>
                    <a:lnB w="57150" algn="ctr">
                      <a:solidFill>
                        <a:srgbClr val="FFFFFF"/>
                      </a:solidFill>
                    </a:lnB>
                  </a:tcPr>
                </a:tc>
              </a:tr>
              <a:tr h="3149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перший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span&lt;/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149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другий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span&lt;/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третій</a:t>
                      </a: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div&lt;/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 algn="ctr">
                      <a:solidFill>
                        <a:srgbClr val="FFFFFF"/>
                      </a:solidFill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384725" y="1490672"/>
            <a:ext cx="8368665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5120">
              <a:lnSpc>
                <a:spcPct val="114999"/>
              </a:lnSpc>
              <a:spcBef>
                <a:spcPts val="100"/>
              </a:spcBef>
              <a:defRPr/>
            </a:pP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Нормалізація</a:t>
            </a:r>
            <a:r>
              <a:rPr sz="1800" b="1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стилів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полягає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використанні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спеціалізованого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набору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CSS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правил,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які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уніфікують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відображення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основних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HTML</a:t>
            </a:r>
            <a:r>
              <a:rPr sz="1800" spc="-1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елементів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всіх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браузерах.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Скидання</a:t>
            </a:r>
            <a:r>
              <a:rPr sz="1800" b="1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стилів</a:t>
            </a:r>
            <a:r>
              <a:rPr sz="1800" b="1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(CSS</a:t>
            </a:r>
            <a:r>
              <a:rPr sz="1800" b="1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Reset)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навпаки,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видаляє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всі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вбудовані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стилі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браузера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HTML</a:t>
            </a:r>
            <a:r>
              <a:rPr sz="1800" spc="-10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елементів,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"скидаючи"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їх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базового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стилю.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73025" y="67945"/>
            <a:ext cx="231083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sz="1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/>
        </p:blipFill>
        <p:spPr bwMode="auto">
          <a:xfrm>
            <a:off x="823987" y="272909"/>
            <a:ext cx="7452892" cy="4554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397426" y="530745"/>
            <a:ext cx="5492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2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20">
                <a:solidFill>
                  <a:srgbClr val="A525A3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397426" y="846213"/>
            <a:ext cx="82359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span</a:t>
            </a: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397426" y="1161681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1px</a:t>
            </a:r>
            <a:r>
              <a:rPr sz="1800" spc="-20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solid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#</a:t>
            </a:r>
            <a:r>
              <a:rPr sz="1800" spc="-10">
                <a:solidFill>
                  <a:srgbClr val="0083BB"/>
                </a:solidFill>
                <a:latin typeface="Courier New"/>
                <a:cs typeface="Courier New"/>
              </a:rPr>
              <a:t>000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397426" y="1477149"/>
            <a:ext cx="20580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margin: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10px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397426" y="1792617"/>
            <a:ext cx="22078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padding:</a:t>
            </a:r>
            <a:r>
              <a:rPr sz="1800" spc="-3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40px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397426" y="2108085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397426" y="2423553"/>
            <a:ext cx="82359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span</a:t>
            </a: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 bwMode="auto">
          <a:xfrm>
            <a:off x="397426" y="2739021"/>
            <a:ext cx="31553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border: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inline-block;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397426" y="3054489"/>
            <a:ext cx="20580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width: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150px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 bwMode="auto">
          <a:xfrm>
            <a:off x="397426" y="3369957"/>
            <a:ext cx="22078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height: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100px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 bwMode="auto">
          <a:xfrm>
            <a:off x="397426" y="3685425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 bwMode="auto">
          <a:xfrm>
            <a:off x="384725" y="4294520"/>
            <a:ext cx="3440875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u="sng" dirty="0">
                <a:solidFill>
                  <a:srgbClr val="0096A6"/>
                </a:solidFill>
                <a:latin typeface="Arial"/>
                <a:cs typeface="Arial"/>
                <a:hlinkClick r:id="rId2" tooltip="https://jsfiddle.net/fomenkoandrey/2edz1g50/5/"/>
              </a:rPr>
              <a:t> display: inline-block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647171" y="1161681"/>
          <a:ext cx="3713479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0"/>
                <a:gridCol w="411479"/>
              </a:tblGrid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перший</a:t>
                      </a: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div&lt;/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 algn="ctr">
                      <a:solidFill>
                        <a:srgbClr val="FFFFFF"/>
                      </a:solidFill>
                    </a:lnB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другий</a:t>
                      </a: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div&lt;/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>
                    <a:lnB w="57150" algn="ctr">
                      <a:solidFill>
                        <a:srgbClr val="FFFFFF"/>
                      </a:solidFill>
                    </a:lnB>
                  </a:tcPr>
                </a:tc>
              </a:tr>
              <a:tr h="3149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перший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span&lt;/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149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другий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span&lt;/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3149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третій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span&lt;/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span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&gt;Це</a:t>
                      </a:r>
                      <a:r>
                        <a:rPr sz="1800" spc="-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третій</a:t>
                      </a: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div&lt;/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 algn="ctr">
                      <a:solidFill>
                        <a:srgbClr val="FFFFFF"/>
                      </a:solidFill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box-sizing</a:t>
            </a: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1130">
              <a:lnSpc>
                <a:spcPct val="114999"/>
              </a:lnSpc>
              <a:spcBef>
                <a:spcPts val="100"/>
              </a:spcBef>
              <a:defRPr/>
            </a:pPr>
            <a:r>
              <a:rPr b="1" spc="-10">
                <a:latin typeface="Arial"/>
                <a:cs typeface="Arial"/>
              </a:rPr>
              <a:t>Box-</a:t>
            </a:r>
            <a:r>
              <a:rPr b="1">
                <a:latin typeface="Arial"/>
                <a:cs typeface="Arial"/>
              </a:rPr>
              <a:t>sizing</a:t>
            </a:r>
            <a:r>
              <a:rPr b="1" spc="-45">
                <a:latin typeface="Arial"/>
                <a:cs typeface="Arial"/>
              </a:rPr>
              <a:t> </a:t>
            </a:r>
            <a:r>
              <a:rPr/>
              <a:t>є</a:t>
            </a:r>
            <a:r>
              <a:rPr spc="-45"/>
              <a:t> </a:t>
            </a:r>
            <a:r>
              <a:rPr/>
              <a:t>CSS</a:t>
            </a:r>
            <a:r>
              <a:rPr spc="-45"/>
              <a:t> </a:t>
            </a:r>
            <a:r>
              <a:rPr/>
              <a:t>властивістю,</a:t>
            </a:r>
            <a:r>
              <a:rPr spc="-45"/>
              <a:t> </a:t>
            </a:r>
            <a:r>
              <a:rPr/>
              <a:t>яка</a:t>
            </a:r>
            <a:r>
              <a:rPr spc="-45"/>
              <a:t> </a:t>
            </a:r>
            <a:r>
              <a:rPr/>
              <a:t>визначає,</a:t>
            </a:r>
            <a:r>
              <a:rPr spc="-45"/>
              <a:t> </a:t>
            </a:r>
            <a:r>
              <a:rPr/>
              <a:t>як</a:t>
            </a:r>
            <a:r>
              <a:rPr spc="-45"/>
              <a:t> </a:t>
            </a:r>
            <a:r>
              <a:rPr/>
              <a:t>розмір</a:t>
            </a:r>
            <a:r>
              <a:rPr spc="-45"/>
              <a:t> </a:t>
            </a:r>
            <a:r>
              <a:rPr/>
              <a:t>елемента</a:t>
            </a:r>
            <a:r>
              <a:rPr spc="-45"/>
              <a:t> </a:t>
            </a:r>
            <a:r>
              <a:rPr/>
              <a:t>має</a:t>
            </a:r>
            <a:r>
              <a:rPr spc="-45"/>
              <a:t> </a:t>
            </a:r>
            <a:r>
              <a:rPr spc="-20"/>
              <a:t>бути </a:t>
            </a:r>
            <a:r>
              <a:rPr/>
              <a:t>обчислений</a:t>
            </a:r>
            <a:r>
              <a:rPr spc="-35"/>
              <a:t> </a:t>
            </a:r>
            <a:r>
              <a:rPr/>
              <a:t>у</a:t>
            </a:r>
            <a:r>
              <a:rPr spc="-35"/>
              <a:t> </a:t>
            </a:r>
            <a:r>
              <a:rPr spc="-10"/>
              <a:t>відношенні</a:t>
            </a:r>
            <a:r>
              <a:rPr spc="-35"/>
              <a:t> </a:t>
            </a:r>
            <a:r>
              <a:rPr/>
              <a:t>до</a:t>
            </a:r>
            <a:r>
              <a:rPr spc="-30"/>
              <a:t> </a:t>
            </a:r>
            <a:r>
              <a:rPr/>
              <a:t>його</a:t>
            </a:r>
            <a:r>
              <a:rPr spc="-35"/>
              <a:t> </a:t>
            </a:r>
            <a:r>
              <a:rPr/>
              <a:t>відступів</a:t>
            </a:r>
            <a:r>
              <a:rPr spc="-35"/>
              <a:t> </a:t>
            </a:r>
            <a:r>
              <a:rPr/>
              <a:t>(padding),</a:t>
            </a:r>
            <a:r>
              <a:rPr spc="-35"/>
              <a:t> </a:t>
            </a:r>
            <a:r>
              <a:rPr/>
              <a:t>рамок</a:t>
            </a:r>
            <a:r>
              <a:rPr spc="-30"/>
              <a:t> </a:t>
            </a:r>
            <a:r>
              <a:rPr/>
              <a:t>(border)</a:t>
            </a:r>
            <a:r>
              <a:rPr spc="-35"/>
              <a:t> </a:t>
            </a:r>
            <a:r>
              <a:rPr spc="-25"/>
              <a:t>та </a:t>
            </a:r>
            <a:r>
              <a:rPr spc="-10"/>
              <a:t>внутрішнього</a:t>
            </a:r>
            <a:r>
              <a:rPr spc="-45"/>
              <a:t> </a:t>
            </a:r>
            <a:r>
              <a:rPr/>
              <a:t>вмісту</a:t>
            </a:r>
            <a:r>
              <a:rPr spc="-40"/>
              <a:t> </a:t>
            </a:r>
            <a:r>
              <a:rPr spc="-10"/>
              <a:t>(content).</a:t>
            </a:r>
            <a:endParaRPr/>
          </a:p>
          <a:p>
            <a:pPr marL="12700" marR="5080" indent="-635">
              <a:lnSpc>
                <a:spcPct val="114999"/>
              </a:lnSpc>
              <a:spcBef>
                <a:spcPts val="1200"/>
              </a:spcBef>
              <a:defRPr/>
            </a:pPr>
            <a:r>
              <a:rPr b="1" spc="-10">
                <a:solidFill>
                  <a:srgbClr val="E06565"/>
                </a:solidFill>
                <a:latin typeface="Courier New"/>
                <a:cs typeface="Courier New"/>
              </a:rPr>
              <a:t>box-</a:t>
            </a:r>
            <a:r>
              <a:rPr b="1">
                <a:solidFill>
                  <a:srgbClr val="E06565"/>
                </a:solidFill>
                <a:latin typeface="Courier New"/>
                <a:cs typeface="Courier New"/>
              </a:rPr>
              <a:t>sizing:</a:t>
            </a:r>
            <a:r>
              <a:rPr b="1" spc="-65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b="1" spc="-10">
                <a:solidFill>
                  <a:srgbClr val="E06565"/>
                </a:solidFill>
                <a:latin typeface="Courier New"/>
                <a:cs typeface="Courier New"/>
              </a:rPr>
              <a:t>border-box;</a:t>
            </a:r>
            <a:r>
              <a:rPr b="1" spc="-580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/>
              <a:t>При</a:t>
            </a:r>
            <a:r>
              <a:rPr spc="-20"/>
              <a:t> </a:t>
            </a:r>
            <a:r>
              <a:rPr/>
              <a:t>цьому</a:t>
            </a:r>
            <a:r>
              <a:rPr spc="-25"/>
              <a:t> </a:t>
            </a:r>
            <a:r>
              <a:rPr spc="-10"/>
              <a:t>налаштуванні</a:t>
            </a:r>
            <a:r>
              <a:rPr spc="-20"/>
              <a:t> </a:t>
            </a:r>
            <a:r>
              <a:rPr/>
              <a:t>загальна</a:t>
            </a:r>
            <a:r>
              <a:rPr spc="-25"/>
              <a:t> </a:t>
            </a:r>
            <a:r>
              <a:rPr/>
              <a:t>ширина</a:t>
            </a:r>
            <a:r>
              <a:rPr spc="-20"/>
              <a:t> </a:t>
            </a:r>
            <a:r>
              <a:rPr spc="-25"/>
              <a:t>та </a:t>
            </a:r>
            <a:r>
              <a:rPr/>
              <a:t>висота</a:t>
            </a:r>
            <a:r>
              <a:rPr spc="-80"/>
              <a:t> </a:t>
            </a:r>
            <a:r>
              <a:rPr/>
              <a:t>елемента</a:t>
            </a:r>
            <a:r>
              <a:rPr spc="-80"/>
              <a:t> </a:t>
            </a:r>
            <a:r>
              <a:rPr/>
              <a:t>включають</a:t>
            </a:r>
            <a:r>
              <a:rPr spc="-80"/>
              <a:t> </a:t>
            </a:r>
            <a:r>
              <a:rPr/>
              <a:t>відступи</a:t>
            </a:r>
            <a:r>
              <a:rPr spc="-80"/>
              <a:t> </a:t>
            </a:r>
            <a:r>
              <a:rPr/>
              <a:t>та</a:t>
            </a:r>
            <a:r>
              <a:rPr spc="-80"/>
              <a:t> </a:t>
            </a:r>
            <a:r>
              <a:rPr spc="-10"/>
              <a:t>рамки.</a:t>
            </a:r>
            <a:endParaRPr/>
          </a:p>
          <a:p>
            <a:pPr marL="12700" marR="309245" indent="-635">
              <a:lnSpc>
                <a:spcPct val="114999"/>
              </a:lnSpc>
              <a:spcBef>
                <a:spcPts val="1200"/>
              </a:spcBef>
              <a:defRPr/>
            </a:pPr>
            <a:r>
              <a:rPr b="1" spc="-10">
                <a:solidFill>
                  <a:srgbClr val="E06565"/>
                </a:solidFill>
                <a:latin typeface="Courier New"/>
                <a:cs typeface="Courier New"/>
              </a:rPr>
              <a:t>box-</a:t>
            </a:r>
            <a:r>
              <a:rPr b="1">
                <a:solidFill>
                  <a:srgbClr val="E06565"/>
                </a:solidFill>
                <a:latin typeface="Courier New"/>
                <a:cs typeface="Courier New"/>
              </a:rPr>
              <a:t>sizing:</a:t>
            </a:r>
            <a:r>
              <a:rPr b="1" spc="-75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b="1" spc="-10">
                <a:solidFill>
                  <a:srgbClr val="E06565"/>
                </a:solidFill>
                <a:latin typeface="Courier New"/>
                <a:cs typeface="Courier New"/>
              </a:rPr>
              <a:t>content-box;</a:t>
            </a:r>
            <a:r>
              <a:rPr b="1" spc="-580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/>
              <a:t>Це</a:t>
            </a:r>
            <a:r>
              <a:rPr spc="-25"/>
              <a:t> </a:t>
            </a:r>
            <a:r>
              <a:rPr spc="-10"/>
              <a:t>значення</a:t>
            </a:r>
            <a:r>
              <a:rPr spc="-25"/>
              <a:t> </a:t>
            </a:r>
            <a:r>
              <a:rPr/>
              <a:t>є</a:t>
            </a:r>
            <a:r>
              <a:rPr spc="-25"/>
              <a:t> </a:t>
            </a:r>
            <a:r>
              <a:rPr spc="-10"/>
              <a:t>стандартним</a:t>
            </a:r>
            <a:r>
              <a:rPr spc="-25"/>
              <a:t> </a:t>
            </a:r>
            <a:r>
              <a:rPr/>
              <a:t>і</a:t>
            </a:r>
            <a:r>
              <a:rPr spc="-25"/>
              <a:t> </a:t>
            </a:r>
            <a:r>
              <a:rPr/>
              <a:t>означає,</a:t>
            </a:r>
            <a:r>
              <a:rPr spc="-25"/>
              <a:t> що </a:t>
            </a:r>
            <a:r>
              <a:rPr/>
              <a:t>ширина</a:t>
            </a:r>
            <a:r>
              <a:rPr spc="-60"/>
              <a:t> </a:t>
            </a:r>
            <a:r>
              <a:rPr/>
              <a:t>та</a:t>
            </a:r>
            <a:r>
              <a:rPr spc="-60"/>
              <a:t> </a:t>
            </a:r>
            <a:r>
              <a:rPr/>
              <a:t>висота</a:t>
            </a:r>
            <a:r>
              <a:rPr spc="-55"/>
              <a:t> </a:t>
            </a:r>
            <a:r>
              <a:rPr/>
              <a:t>елемента</a:t>
            </a:r>
            <a:r>
              <a:rPr spc="-60"/>
              <a:t> </a:t>
            </a:r>
            <a:r>
              <a:rPr/>
              <a:t>відносяться</a:t>
            </a:r>
            <a:r>
              <a:rPr spc="-60"/>
              <a:t> </a:t>
            </a:r>
            <a:r>
              <a:rPr/>
              <a:t>тільки</a:t>
            </a:r>
            <a:r>
              <a:rPr spc="-55"/>
              <a:t> </a:t>
            </a:r>
            <a:r>
              <a:rPr/>
              <a:t>до</a:t>
            </a:r>
            <a:r>
              <a:rPr spc="-60"/>
              <a:t> </a:t>
            </a:r>
            <a:r>
              <a:rPr spc="-25"/>
              <a:t>вмісту,</a:t>
            </a:r>
            <a:r>
              <a:rPr spc="-60"/>
              <a:t> </a:t>
            </a:r>
            <a:r>
              <a:rPr/>
              <a:t>не</a:t>
            </a:r>
            <a:r>
              <a:rPr spc="-55"/>
              <a:t> </a:t>
            </a:r>
            <a:r>
              <a:rPr spc="-10"/>
              <a:t>включаючи </a:t>
            </a:r>
            <a:r>
              <a:rPr/>
              <a:t>рамки</a:t>
            </a:r>
            <a:r>
              <a:rPr spc="-25"/>
              <a:t> </a:t>
            </a:r>
            <a:r>
              <a:rPr/>
              <a:t>та</a:t>
            </a:r>
            <a:r>
              <a:rPr spc="-25"/>
              <a:t> </a:t>
            </a:r>
            <a:r>
              <a:rPr spc="-10"/>
              <a:t>відступи.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397426" y="1238199"/>
            <a:ext cx="4372610" cy="213360"/>
          </a:xfrm>
          <a:custGeom>
            <a:avLst/>
            <a:gdLst/>
            <a:ahLst/>
            <a:cxnLst/>
            <a:rect l="l" t="t" r="r" b="b"/>
            <a:pathLst>
              <a:path w="4372610" h="213359" extrusionOk="0">
                <a:moveTo>
                  <a:pt x="4372147" y="0"/>
                </a:moveTo>
                <a:lnTo>
                  <a:pt x="0" y="0"/>
                </a:lnTo>
                <a:lnTo>
                  <a:pt x="0" y="213360"/>
                </a:lnTo>
                <a:lnTo>
                  <a:pt x="4372147" y="213360"/>
                </a:lnTo>
                <a:lnTo>
                  <a:pt x="437214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 bwMode="auto">
          <a:xfrm>
            <a:off x="397426" y="1523949"/>
            <a:ext cx="1195070" cy="213360"/>
          </a:xfrm>
          <a:custGeom>
            <a:avLst/>
            <a:gdLst/>
            <a:ahLst/>
            <a:cxnLst/>
            <a:rect l="l" t="t" r="r" b="b"/>
            <a:pathLst>
              <a:path w="1195070" h="213360" extrusionOk="0">
                <a:moveTo>
                  <a:pt x="1194633" y="0"/>
                </a:moveTo>
                <a:lnTo>
                  <a:pt x="0" y="0"/>
                </a:lnTo>
                <a:lnTo>
                  <a:pt x="0" y="213360"/>
                </a:lnTo>
                <a:lnTo>
                  <a:pt x="1194633" y="213360"/>
                </a:lnTo>
                <a:lnTo>
                  <a:pt x="1194633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397426" y="1809699"/>
            <a:ext cx="2932430" cy="213360"/>
          </a:xfrm>
          <a:custGeom>
            <a:avLst/>
            <a:gdLst/>
            <a:ahLst/>
            <a:cxnLst/>
            <a:rect l="l" t="t" r="r" b="b"/>
            <a:pathLst>
              <a:path w="2932429" h="213360" extrusionOk="0">
                <a:moveTo>
                  <a:pt x="2932272" y="0"/>
                </a:moveTo>
                <a:lnTo>
                  <a:pt x="0" y="0"/>
                </a:lnTo>
                <a:lnTo>
                  <a:pt x="0" y="213360"/>
                </a:lnTo>
                <a:lnTo>
                  <a:pt x="2932272" y="213360"/>
                </a:lnTo>
                <a:lnTo>
                  <a:pt x="2932272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397426" y="2095449"/>
            <a:ext cx="1846580" cy="213360"/>
          </a:xfrm>
          <a:custGeom>
            <a:avLst/>
            <a:gdLst/>
            <a:ahLst/>
            <a:cxnLst/>
            <a:rect l="l" t="t" r="r" b="b"/>
            <a:pathLst>
              <a:path w="1846580" h="213360" extrusionOk="0">
                <a:moveTo>
                  <a:pt x="1846244" y="0"/>
                </a:moveTo>
                <a:lnTo>
                  <a:pt x="0" y="0"/>
                </a:lnTo>
                <a:lnTo>
                  <a:pt x="0" y="213360"/>
                </a:lnTo>
                <a:lnTo>
                  <a:pt x="1846244" y="213360"/>
                </a:lnTo>
                <a:lnTo>
                  <a:pt x="184624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/>
          <p:nvPr/>
        </p:nvSpPr>
        <p:spPr bwMode="auto">
          <a:xfrm>
            <a:off x="397426" y="2381199"/>
            <a:ext cx="1955164" cy="213360"/>
          </a:xfrm>
          <a:custGeom>
            <a:avLst/>
            <a:gdLst/>
            <a:ahLst/>
            <a:cxnLst/>
            <a:rect l="l" t="t" r="r" b="b"/>
            <a:pathLst>
              <a:path w="1955164" h="213360" extrusionOk="0">
                <a:moveTo>
                  <a:pt x="1954842" y="0"/>
                </a:moveTo>
                <a:lnTo>
                  <a:pt x="0" y="0"/>
                </a:lnTo>
                <a:lnTo>
                  <a:pt x="0" y="213360"/>
                </a:lnTo>
                <a:lnTo>
                  <a:pt x="1954842" y="213360"/>
                </a:lnTo>
                <a:lnTo>
                  <a:pt x="1954842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7"/>
          <p:cNvSpPr/>
          <p:nvPr/>
        </p:nvSpPr>
        <p:spPr bwMode="auto">
          <a:xfrm>
            <a:off x="397426" y="2666949"/>
            <a:ext cx="3041015" cy="213360"/>
          </a:xfrm>
          <a:custGeom>
            <a:avLst/>
            <a:gdLst/>
            <a:ahLst/>
            <a:cxnLst/>
            <a:rect l="l" t="t" r="r" b="b"/>
            <a:pathLst>
              <a:path w="3041015" h="213360" extrusionOk="0">
                <a:moveTo>
                  <a:pt x="3040870" y="0"/>
                </a:moveTo>
                <a:lnTo>
                  <a:pt x="0" y="0"/>
                </a:lnTo>
                <a:lnTo>
                  <a:pt x="0" y="213360"/>
                </a:lnTo>
                <a:lnTo>
                  <a:pt x="3040870" y="213360"/>
                </a:lnTo>
                <a:lnTo>
                  <a:pt x="304087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/>
          <p:cNvSpPr/>
          <p:nvPr/>
        </p:nvSpPr>
        <p:spPr bwMode="auto">
          <a:xfrm>
            <a:off x="397426" y="2952699"/>
            <a:ext cx="8288655" cy="213360"/>
          </a:xfrm>
          <a:custGeom>
            <a:avLst/>
            <a:gdLst/>
            <a:ahLst/>
            <a:cxnLst/>
            <a:rect l="l" t="t" r="r" b="b"/>
            <a:pathLst>
              <a:path w="8288655" h="213360" extrusionOk="0">
                <a:moveTo>
                  <a:pt x="8288370" y="0"/>
                </a:moveTo>
                <a:lnTo>
                  <a:pt x="0" y="0"/>
                </a:lnTo>
                <a:lnTo>
                  <a:pt x="0" y="213360"/>
                </a:lnTo>
                <a:lnTo>
                  <a:pt x="8288370" y="213360"/>
                </a:lnTo>
                <a:lnTo>
                  <a:pt x="828837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9"/>
          <p:cNvSpPr/>
          <p:nvPr/>
        </p:nvSpPr>
        <p:spPr bwMode="auto">
          <a:xfrm>
            <a:off x="397426" y="3238449"/>
            <a:ext cx="109220" cy="213360"/>
          </a:xfrm>
          <a:custGeom>
            <a:avLst/>
            <a:gdLst/>
            <a:ahLst/>
            <a:cxnLst/>
            <a:rect l="l" t="t" r="r" b="b"/>
            <a:pathLst>
              <a:path w="109220" h="213360" extrusionOk="0">
                <a:moveTo>
                  <a:pt x="108598" y="0"/>
                </a:moveTo>
                <a:lnTo>
                  <a:pt x="0" y="0"/>
                </a:lnTo>
                <a:lnTo>
                  <a:pt x="0" y="213360"/>
                </a:lnTo>
                <a:lnTo>
                  <a:pt x="108598" y="213360"/>
                </a:lnTo>
                <a:lnTo>
                  <a:pt x="108598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10"/>
          <p:cNvSpPr txBox="1"/>
          <p:nvPr/>
        </p:nvSpPr>
        <p:spPr bwMode="auto">
          <a:xfrm>
            <a:off x="384725" y="1145997"/>
            <a:ext cx="8314055" cy="231139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defRPr/>
            </a:pP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/*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Використання</a:t>
            </a:r>
            <a:r>
              <a:rPr sz="1400" i="1" spc="-1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box-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sizing:</a:t>
            </a:r>
            <a:r>
              <a:rPr sz="1400" i="1" spc="-1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border-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box</a:t>
            </a:r>
            <a:r>
              <a:rPr sz="1400" i="1" spc="-1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defRPr/>
            </a:pP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.element1</a:t>
            </a:r>
            <a:r>
              <a:rPr sz="1400" spc="95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4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9420" marR="5412740">
              <a:lnSpc>
                <a:spcPct val="133900"/>
              </a:lnSpc>
              <a:defRPr/>
            </a:pP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box-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sizing:</a:t>
            </a:r>
            <a:r>
              <a:rPr sz="1400" spc="1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border-</a:t>
            </a:r>
            <a:r>
              <a:rPr sz="1400" spc="-20">
                <a:solidFill>
                  <a:srgbClr val="383A41"/>
                </a:solidFill>
                <a:latin typeface="Courier New"/>
                <a:cs typeface="Courier New"/>
              </a:rPr>
              <a:t>box; 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width:</a:t>
            </a:r>
            <a:r>
              <a:rPr sz="1400" spc="14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976800"/>
                </a:solidFill>
                <a:latin typeface="Courier New"/>
                <a:cs typeface="Courier New"/>
              </a:rPr>
              <a:t>100px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570"/>
              </a:spcBef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padding:</a:t>
            </a:r>
            <a:r>
              <a:rPr sz="1400" spc="16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 spc="-20">
                <a:solidFill>
                  <a:srgbClr val="976800"/>
                </a:solidFill>
                <a:latin typeface="Courier New"/>
                <a:cs typeface="Courier New"/>
              </a:rPr>
              <a:t>10px</a:t>
            </a:r>
            <a:r>
              <a:rPr sz="1400" spc="-2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570"/>
              </a:spcBef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1400" spc="15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5px</a:t>
            </a:r>
            <a:r>
              <a:rPr sz="1400" spc="25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solid</a:t>
            </a:r>
            <a:r>
              <a:rPr sz="1400" spc="9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976800"/>
                </a:solidFill>
                <a:latin typeface="Courier New"/>
                <a:cs typeface="Courier New"/>
              </a:rPr>
              <a:t>black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570"/>
              </a:spcBef>
              <a:defRPr/>
            </a:pP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/*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Загальна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ширина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елемента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буде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100px,</a:t>
            </a:r>
            <a:r>
              <a:rPr sz="1400" i="1" spc="-4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300" i="1">
                <a:solidFill>
                  <a:srgbClr val="9FA0A6"/>
                </a:solidFill>
                <a:latin typeface="Courier New"/>
                <a:cs typeface="Courier New"/>
              </a:rPr>
              <a:t>включаючи</a:t>
            </a:r>
            <a:r>
              <a:rPr sz="13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300" i="1">
                <a:solidFill>
                  <a:srgbClr val="9FA0A6"/>
                </a:solidFill>
                <a:latin typeface="Courier New"/>
                <a:cs typeface="Courier New"/>
              </a:rPr>
              <a:t>вміст,</a:t>
            </a:r>
            <a:r>
              <a:rPr sz="13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300" i="1">
                <a:solidFill>
                  <a:srgbClr val="9FA0A6"/>
                </a:solidFill>
                <a:latin typeface="Courier New"/>
                <a:cs typeface="Courier New"/>
              </a:rPr>
              <a:t>рамку</a:t>
            </a:r>
            <a:r>
              <a:rPr sz="13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300" i="1">
                <a:solidFill>
                  <a:srgbClr val="9FA0A6"/>
                </a:solidFill>
                <a:latin typeface="Courier New"/>
                <a:cs typeface="Courier New"/>
              </a:rPr>
              <a:t>і</a:t>
            </a:r>
            <a:r>
              <a:rPr sz="13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300" i="1">
                <a:solidFill>
                  <a:srgbClr val="9FA0A6"/>
                </a:solidFill>
                <a:latin typeface="Courier New"/>
                <a:cs typeface="Courier New"/>
              </a:rPr>
              <a:t>відступи</a:t>
            </a:r>
            <a:r>
              <a:rPr sz="1300" i="1" spc="3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defRPr/>
            </a:pPr>
            <a:r>
              <a:rPr sz="14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397426" y="1238199"/>
            <a:ext cx="4491990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/*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Використання</a:t>
            </a:r>
            <a:r>
              <a:rPr sz="1400" i="1" spc="-1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box-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sizing:</a:t>
            </a:r>
            <a:r>
              <a:rPr sz="1400" i="1" spc="-1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content-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box</a:t>
            </a:r>
            <a:r>
              <a:rPr sz="1400" i="1" spc="-1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397426" y="1523949"/>
            <a:ext cx="1195070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.element2</a:t>
            </a:r>
            <a:r>
              <a:rPr sz="1400" spc="95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4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397426" y="1809699"/>
            <a:ext cx="3041015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372745" algn="ctr">
              <a:lnSpc>
                <a:spcPts val="1625"/>
              </a:lnSpc>
              <a:defRPr/>
            </a:pP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box-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sizing:</a:t>
            </a:r>
            <a:r>
              <a:rPr sz="1400" spc="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content-</a:t>
            </a:r>
            <a:r>
              <a:rPr sz="1400" spc="-20">
                <a:solidFill>
                  <a:srgbClr val="383A41"/>
                </a:solidFill>
                <a:latin typeface="Courier New"/>
                <a:cs typeface="Courier New"/>
              </a:rPr>
              <a:t>box;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397426" y="2095449"/>
            <a:ext cx="1846580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426720">
              <a:lnSpc>
                <a:spcPts val="1625"/>
              </a:lnSpc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width:</a:t>
            </a:r>
            <a:r>
              <a:rPr sz="1400" spc="14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976800"/>
                </a:solidFill>
                <a:latin typeface="Courier New"/>
                <a:cs typeface="Courier New"/>
              </a:rPr>
              <a:t>100px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397426" y="2381199"/>
            <a:ext cx="1955164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426720">
              <a:lnSpc>
                <a:spcPts val="1625"/>
              </a:lnSpc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padding:</a:t>
            </a:r>
            <a:r>
              <a:rPr sz="1400" spc="16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 spc="-20">
                <a:solidFill>
                  <a:srgbClr val="976800"/>
                </a:solidFill>
                <a:latin typeface="Courier New"/>
                <a:cs typeface="Courier New"/>
              </a:rPr>
              <a:t>10px</a:t>
            </a:r>
            <a:r>
              <a:rPr sz="1400" spc="-2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397426" y="2666949"/>
            <a:ext cx="3041015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426720">
              <a:lnSpc>
                <a:spcPts val="1625"/>
              </a:lnSpc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1400" spc="15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5px</a:t>
            </a:r>
            <a:r>
              <a:rPr sz="1400" spc="25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solid</a:t>
            </a:r>
            <a:r>
              <a:rPr sz="1400" spc="9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976800"/>
                </a:solidFill>
                <a:latin typeface="Courier New"/>
                <a:cs typeface="Courier New"/>
              </a:rPr>
              <a:t>black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397426" y="2952699"/>
            <a:ext cx="4819650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434340">
              <a:lnSpc>
                <a:spcPts val="1625"/>
              </a:lnSpc>
              <a:defRPr/>
            </a:pP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/*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Загальна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ширина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елемента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буде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130px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*/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 bwMode="auto">
          <a:xfrm>
            <a:off x="397426" y="3238449"/>
            <a:ext cx="109220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355570" y="2266442"/>
            <a:ext cx="4432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/>
              <a:t>Обтікання</a:t>
            </a:r>
            <a:r>
              <a:rPr sz="3600" spc="-10"/>
              <a:t> елементів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float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4719" y="1643072"/>
            <a:ext cx="7647940" cy="1592580"/>
          </a:xfrm>
          <a:prstGeom prst="rect">
            <a:avLst/>
          </a:prstGeom>
        </p:spPr>
        <p:txBody>
          <a:bodyPr vert="horz" wrap="square" lIns="0" tIns="539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1259840" algn="l"/>
                <a:tab pos="1561465" algn="l"/>
                <a:tab pos="2364740" algn="l"/>
                <a:tab pos="3074035" algn="l"/>
                <a:tab pos="5541645" algn="l"/>
                <a:tab pos="6736080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Визначає,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-5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-20">
                <a:solidFill>
                  <a:srgbClr val="595959"/>
                </a:solidFill>
                <a:latin typeface="Arial"/>
                <a:cs typeface="Arial"/>
              </a:rPr>
              <a:t>якого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-20">
                <a:solidFill>
                  <a:srgbClr val="595959"/>
                </a:solidFill>
                <a:latin typeface="Arial"/>
                <a:cs typeface="Arial"/>
              </a:rPr>
              <a:t>боку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вирівнюватиметься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елемент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причому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елементи</a:t>
            </a:r>
            <a:r>
              <a:rPr sz="1800" b="1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обтікатимуть</a:t>
            </a:r>
            <a:r>
              <a:rPr sz="1800" b="1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800" b="1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інших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сторін.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4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Коли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значення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властивості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float:</a:t>
            </a:r>
            <a:r>
              <a:rPr sz="1800" b="1" spc="-70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none</a:t>
            </a:r>
            <a:r>
              <a:rPr sz="1800" b="1" spc="-580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—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обтікання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вимикається.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4"/>
              </a:spcBef>
              <a:defRPr/>
            </a:pP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Синтаксис: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8195512" y="1684223"/>
            <a:ext cx="48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-20">
                <a:solidFill>
                  <a:srgbClr val="595959"/>
                </a:solidFill>
                <a:latin typeface="Arial"/>
                <a:cs typeface="Arial"/>
              </a:rPr>
              <a:t>інші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384725" y="3403295"/>
            <a:ext cx="242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CC0000"/>
                </a:solidFill>
                <a:latin typeface="Arial"/>
                <a:cs typeface="Arial"/>
              </a:rPr>
              <a:t>float</a:t>
            </a:r>
            <a:r>
              <a:rPr sz="1800" b="1">
                <a:latin typeface="Arial"/>
                <a:cs typeface="Arial"/>
              </a:rPr>
              <a:t>:</a:t>
            </a:r>
            <a:r>
              <a:rPr sz="1800" b="1" spc="-25">
                <a:latin typeface="Arial"/>
                <a:cs typeface="Arial"/>
              </a:rPr>
              <a:t> </a:t>
            </a:r>
            <a:r>
              <a:rPr sz="1800" b="1">
                <a:solidFill>
                  <a:srgbClr val="38751D"/>
                </a:solidFill>
                <a:latin typeface="Arial"/>
                <a:cs typeface="Arial"/>
              </a:rPr>
              <a:t>left</a:t>
            </a:r>
            <a:r>
              <a:rPr sz="1800" b="1" spc="-25">
                <a:solidFill>
                  <a:srgbClr val="38751D"/>
                </a:solidFill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|</a:t>
            </a:r>
            <a:r>
              <a:rPr sz="1800" b="1" spc="-2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right</a:t>
            </a:r>
            <a:r>
              <a:rPr sz="1800" b="1" spc="-3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|</a:t>
            </a:r>
            <a:r>
              <a:rPr sz="1800" b="1" spc="-25">
                <a:latin typeface="Arial"/>
                <a:cs typeface="Arial"/>
              </a:rPr>
              <a:t> </a:t>
            </a:r>
            <a:r>
              <a:rPr sz="1800" b="1" spc="-20">
                <a:latin typeface="Arial"/>
                <a:cs typeface="Arial"/>
              </a:rPr>
              <a:t>none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73025" y="4893617"/>
            <a:ext cx="230903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000" spc="-10">
                <a:solidFill>
                  <a:srgbClr val="D9D9D9"/>
                </a:solidFill>
                <a:latin typeface="Arial"/>
                <a:cs typeface="Arial"/>
              </a:rPr>
              <a:t>e-</a:t>
            </a:r>
            <a:r>
              <a:rPr sz="1000">
                <a:solidFill>
                  <a:srgbClr val="D9D9D9"/>
                </a:solidFill>
                <a:latin typeface="Arial"/>
                <a:cs typeface="Arial"/>
              </a:rPr>
              <a:t>mail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/>
        </p:blipFill>
        <p:spPr bwMode="auto">
          <a:xfrm>
            <a:off x="1219200" y="1281112"/>
            <a:ext cx="6781799" cy="2581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3532771" y="4023563"/>
            <a:ext cx="2078799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u="sng" dirty="0">
                <a:solidFill>
                  <a:srgbClr val="0096A6"/>
                </a:solidFill>
                <a:latin typeface="Arial"/>
                <a:cs typeface="Arial"/>
                <a:hlinkClick r:id="rId2" tooltip="https://jsfiddle.net/fomenkoandrey/ukxL3ohm/15/"/>
              </a:rPr>
              <a:t>example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/>
          <a:stretch/>
        </p:blipFill>
        <p:spPr bwMode="auto">
          <a:xfrm>
            <a:off x="604837" y="485711"/>
            <a:ext cx="7934324" cy="3305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 bwMode="auto">
          <a:xfrm>
            <a:off x="73025" y="67945"/>
            <a:ext cx="231119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397426" y="846213"/>
            <a:ext cx="6864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397426" y="1161681"/>
            <a:ext cx="20580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width: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200px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397426" y="1477149"/>
            <a:ext cx="22078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height: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200px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397426" y="1792617"/>
            <a:ext cx="28936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margin-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right:</a:t>
            </a:r>
            <a:r>
              <a:rPr sz="1800" spc="1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15px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397426" y="2108085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1px</a:t>
            </a:r>
            <a:r>
              <a:rPr sz="1800" spc="-20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solid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#</a:t>
            </a:r>
            <a:r>
              <a:rPr sz="1800" spc="-10">
                <a:solidFill>
                  <a:srgbClr val="0083BB"/>
                </a:solidFill>
                <a:latin typeface="Courier New"/>
                <a:cs typeface="Courier New"/>
              </a:rPr>
              <a:t>000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397426" y="2423553"/>
            <a:ext cx="19208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float: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left;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397426" y="2739021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 bwMode="auto">
          <a:xfrm>
            <a:off x="397426" y="3054489"/>
            <a:ext cx="5492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tabLst>
                <a:tab pos="410844" algn="l"/>
              </a:tabLst>
              <a:defRPr/>
            </a:pP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	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397426" y="3369957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2px</a:t>
            </a:r>
            <a:r>
              <a:rPr sz="1800" spc="-20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solid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#</a:t>
            </a:r>
            <a:r>
              <a:rPr sz="1800" spc="-10">
                <a:solidFill>
                  <a:srgbClr val="0083BB"/>
                </a:solidFill>
                <a:latin typeface="Courier New"/>
                <a:cs typeface="Courier New"/>
              </a:rPr>
              <a:t>f00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 bwMode="auto">
          <a:xfrm>
            <a:off x="397426" y="3685425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 bwMode="auto">
          <a:xfrm>
            <a:off x="4654194" y="846213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&gt;Це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перший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блок&lt;/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 bwMode="auto">
          <a:xfrm>
            <a:off x="4654194" y="1161681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&gt;Це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другий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блок&lt;/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 bwMode="auto">
          <a:xfrm>
            <a:off x="4654194" y="1477149"/>
            <a:ext cx="420751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600">
                <a:solidFill>
                  <a:srgbClr val="383A41"/>
                </a:solidFill>
                <a:latin typeface="Courier New"/>
                <a:cs typeface="Courier New"/>
              </a:rPr>
              <a:t>Це </a:t>
            </a:r>
            <a:r>
              <a:rPr sz="1600" spc="-20">
                <a:solidFill>
                  <a:srgbClr val="383A41"/>
                </a:solidFill>
                <a:latin typeface="Courier New"/>
                <a:cs typeface="Courier New"/>
              </a:rPr>
              <a:t>заголовок</a:t>
            </a:r>
            <a:r>
              <a:rPr sz="1600" spc="-18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першого 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рівня</a:t>
            </a:r>
            <a:r>
              <a:rPr sz="1400" spc="-644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 bwMode="auto">
          <a:xfrm>
            <a:off x="6013106" y="2980829"/>
            <a:ext cx="2293070" cy="32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 u="sng" dirty="0">
                <a:solidFill>
                  <a:srgbClr val="0096A6"/>
                </a:solidFill>
                <a:latin typeface="Arial"/>
                <a:cs typeface="Arial"/>
                <a:hlinkClick r:id="rId2" tooltip="https://jsfiddle.net/fomenkoandrey/5fb18v1h/15/"/>
              </a:rPr>
              <a:t>example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 bwMode="auto">
          <a:xfrm>
            <a:off x="73025" y="67945"/>
            <a:ext cx="231011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000" spc="-10">
                <a:solidFill>
                  <a:srgbClr val="D9D9D9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 bwMode="auto">
          <a:xfrm>
            <a:off x="2573223" y="2450604"/>
            <a:ext cx="370205" cy="271145"/>
          </a:xfrm>
          <a:custGeom>
            <a:avLst/>
            <a:gdLst/>
            <a:ahLst/>
            <a:cxnLst/>
            <a:rect l="l" t="t" r="r" b="b"/>
            <a:pathLst>
              <a:path w="370205" h="271144" extrusionOk="0">
                <a:moveTo>
                  <a:pt x="135305" y="0"/>
                </a:moveTo>
                <a:lnTo>
                  <a:pt x="0" y="135293"/>
                </a:lnTo>
                <a:lnTo>
                  <a:pt x="135305" y="270598"/>
                </a:lnTo>
                <a:lnTo>
                  <a:pt x="135305" y="202946"/>
                </a:lnTo>
                <a:lnTo>
                  <a:pt x="369595" y="202946"/>
                </a:lnTo>
                <a:lnTo>
                  <a:pt x="369595" y="67640"/>
                </a:lnTo>
                <a:lnTo>
                  <a:pt x="135305" y="67640"/>
                </a:lnTo>
                <a:lnTo>
                  <a:pt x="13530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20"/>
          <p:cNvSpPr txBox="1"/>
          <p:nvPr/>
        </p:nvSpPr>
        <p:spPr bwMode="auto">
          <a:xfrm>
            <a:off x="7965871" y="4905647"/>
            <a:ext cx="110490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r>
              <a:rPr sz="1000" spc="-10">
                <a:solidFill>
                  <a:srgbClr val="D9D9D9"/>
                </a:solidFill>
                <a:latin typeface="Arial"/>
                <a:cs typeface="Arial"/>
              </a:rPr>
              <a:t>https://fomenko.top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/>
        </p:blipFill>
        <p:spPr bwMode="auto">
          <a:xfrm>
            <a:off x="381000" y="652462"/>
            <a:ext cx="8305799" cy="381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/>
          <a:stretch/>
        </p:blipFill>
        <p:spPr bwMode="auto">
          <a:xfrm>
            <a:off x="1122032" y="284881"/>
            <a:ext cx="6575678" cy="2236149"/>
          </a:xfrm>
          <a:prstGeom prst="rect">
            <a:avLst/>
          </a:prstGeom>
        </p:spPr>
      </p:pic>
      <p:sp>
        <p:nvSpPr>
          <p:cNvPr id="72737145" name="TextBox 72737144"/>
          <p:cNvSpPr txBox="1"/>
          <p:nvPr/>
        </p:nvSpPr>
        <p:spPr bwMode="auto">
          <a:xfrm>
            <a:off x="436755" y="2857500"/>
            <a:ext cx="4509895" cy="1158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lang="en-US" sz="1000" b="0" i="0" u="none" strike="noStrike" cap="none" spc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Calibri"/>
                <a:cs typeface="Calibri"/>
              </a:rPr>
              <a:t>&lt;div&gt;Це перший блок&lt;/div&gt;</a:t>
            </a:r>
            <a:endParaRPr sz="2000" b="0" i="0" u="none" strike="noStrike" cap="none" spc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Calibri"/>
                <a:cs typeface="Calibri"/>
              </a:rPr>
              <a:t>&lt;div&gt;Це другий блок&lt;/div&gt;</a:t>
            </a:r>
            <a:endParaRPr sz="2000" b="0" i="0" u="none" strike="noStrike" cap="none" spc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Calibri"/>
                <a:cs typeface="Calibri"/>
              </a:rPr>
              <a:t>&lt;h1&gt;Це заголовок першого рівня&lt;/h1&gt;</a:t>
            </a:r>
            <a:endParaRPr sz="2000"/>
          </a:p>
        </p:txBody>
      </p:sp>
      <p:sp>
        <p:nvSpPr>
          <p:cNvPr id="993306573" name="TextBox 993306572"/>
          <p:cNvSpPr txBox="1"/>
          <p:nvPr/>
        </p:nvSpPr>
        <p:spPr bwMode="auto">
          <a:xfrm>
            <a:off x="5736303" y="2290053"/>
            <a:ext cx="2727931" cy="2774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1600" b="0" i="0" u="none" strike="noStrike" cap="none" spc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div {</a:t>
            </a:r>
            <a:endParaRPr sz="1600" b="0" i="0" u="none" strike="noStrike" cap="none" spc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 width: 200px;</a:t>
            </a:r>
            <a:endParaRPr sz="1600" b="0" i="0" u="none" strike="noStrike" cap="none" spc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 height: 200px;</a:t>
            </a:r>
            <a:endParaRPr sz="1600" b="0" i="0" u="none" strike="noStrike" cap="none" spc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 margin-right: 15px;</a:t>
            </a:r>
            <a:endParaRPr sz="1600" b="0" i="0" u="none" strike="noStrike" cap="none" spc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 border: 1px solid #000;</a:t>
            </a:r>
            <a:endParaRPr sz="1600" b="0" i="0" u="none" strike="noStrike" cap="none" spc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 float: left;</a:t>
            </a:r>
            <a:endParaRPr sz="1600" b="0" i="0" u="none" strike="noStrike" cap="none" spc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}</a:t>
            </a:r>
            <a:endParaRPr sz="1600" b="0" i="0" u="none" strike="noStrike" cap="none" spc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h1 {</a:t>
            </a:r>
            <a:endParaRPr sz="1600" b="0" i="0" u="none" strike="noStrike" cap="none" spc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 border: 2px solid #f00;</a:t>
            </a:r>
            <a:endParaRPr sz="1600" b="0" i="0" u="none" strike="noStrike" cap="none" spc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}</a:t>
            </a:r>
            <a:endParaRPr sz="160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42857" y="2266442"/>
            <a:ext cx="4258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/>
              <a:t>Заборона</a:t>
            </a:r>
            <a:r>
              <a:rPr sz="3600" spc="-30"/>
              <a:t> </a:t>
            </a:r>
            <a:r>
              <a:rPr sz="3600" spc="-10"/>
              <a:t>обтікання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 bwMode="auto">
          <a:xfrm>
            <a:off x="73025" y="4905647"/>
            <a:ext cx="231119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clear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4725" y="1643072"/>
            <a:ext cx="7552690" cy="19075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Встановлює,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якого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боку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заборонено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обтікання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іншими елементами.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Якщо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встановлено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обтікання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елемента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допомогою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властивості</a:t>
            </a:r>
            <a:r>
              <a:rPr sz="18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float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то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clear</a:t>
            </a:r>
            <a:r>
              <a:rPr sz="1800" b="1" spc="-585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скасовує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дію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зазначених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сторін.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defRPr/>
            </a:pP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Синтаксис: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4"/>
              </a:spcBef>
              <a:defRPr/>
            </a:pPr>
            <a:r>
              <a:rPr sz="1800" b="1">
                <a:solidFill>
                  <a:srgbClr val="CC0000"/>
                </a:solidFill>
                <a:latin typeface="Arial"/>
                <a:cs typeface="Arial"/>
              </a:rPr>
              <a:t>clear</a:t>
            </a:r>
            <a:r>
              <a:rPr sz="1800" b="1">
                <a:latin typeface="Arial"/>
                <a:cs typeface="Arial"/>
              </a:rPr>
              <a:t>:</a:t>
            </a:r>
            <a:r>
              <a:rPr sz="1800" b="1" spc="-20">
                <a:latin typeface="Arial"/>
                <a:cs typeface="Arial"/>
              </a:rPr>
              <a:t> </a:t>
            </a:r>
            <a:r>
              <a:rPr sz="1800" b="1">
                <a:solidFill>
                  <a:srgbClr val="38751D"/>
                </a:solidFill>
                <a:latin typeface="Arial"/>
                <a:cs typeface="Arial"/>
              </a:rPr>
              <a:t>none</a:t>
            </a:r>
            <a:r>
              <a:rPr sz="1800" b="1" spc="-25">
                <a:solidFill>
                  <a:srgbClr val="38751D"/>
                </a:solidFill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|</a:t>
            </a:r>
            <a:r>
              <a:rPr sz="1800" b="1" spc="-2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left</a:t>
            </a:r>
            <a:r>
              <a:rPr sz="1800" b="1" spc="-3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|</a:t>
            </a:r>
            <a:r>
              <a:rPr sz="1800" b="1" spc="-2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right</a:t>
            </a:r>
            <a:r>
              <a:rPr sz="1800" b="1" spc="-2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|</a:t>
            </a:r>
            <a:r>
              <a:rPr sz="1800" b="1" spc="-25">
                <a:latin typeface="Arial"/>
                <a:cs typeface="Arial"/>
              </a:rPr>
              <a:t> </a:t>
            </a:r>
            <a:r>
              <a:rPr sz="1800" b="1" spc="-20">
                <a:latin typeface="Arial"/>
                <a:cs typeface="Arial"/>
              </a:rPr>
              <a:t>both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73025" y="67945"/>
            <a:ext cx="230795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397426" y="846213"/>
            <a:ext cx="6864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397426" y="1161681"/>
            <a:ext cx="20580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width: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200px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397426" y="1477149"/>
            <a:ext cx="22078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height: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200px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397426" y="1792617"/>
            <a:ext cx="28936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margin-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right:</a:t>
            </a:r>
            <a:r>
              <a:rPr sz="1800" spc="1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15px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397426" y="2108085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1px</a:t>
            </a:r>
            <a:r>
              <a:rPr sz="1800" spc="-20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solid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#</a:t>
            </a:r>
            <a:r>
              <a:rPr sz="1800" spc="-10">
                <a:solidFill>
                  <a:srgbClr val="0083BB"/>
                </a:solidFill>
                <a:latin typeface="Courier New"/>
                <a:cs typeface="Courier New"/>
              </a:rPr>
              <a:t>000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397426" y="2423553"/>
            <a:ext cx="19208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float: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left;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397426" y="2739021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 bwMode="auto">
          <a:xfrm>
            <a:off x="397426" y="3054489"/>
            <a:ext cx="5492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tabLst>
                <a:tab pos="410844" algn="l"/>
              </a:tabLst>
              <a:defRPr/>
            </a:pP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	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397426" y="3369957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2px</a:t>
            </a:r>
            <a:r>
              <a:rPr sz="1800" spc="-20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solid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#</a:t>
            </a:r>
            <a:r>
              <a:rPr sz="1800" spc="-10">
                <a:solidFill>
                  <a:srgbClr val="0083BB"/>
                </a:solidFill>
                <a:latin typeface="Courier New"/>
                <a:cs typeface="Courier New"/>
              </a:rPr>
              <a:t>f00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 bwMode="auto">
          <a:xfrm>
            <a:off x="397426" y="3685425"/>
            <a:ext cx="19208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clear: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both;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 bwMode="auto">
          <a:xfrm>
            <a:off x="397426" y="4000896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 bwMode="auto">
          <a:xfrm>
            <a:off x="4654194" y="846213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&gt;Це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перший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блок&lt;/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 bwMode="auto">
          <a:xfrm>
            <a:off x="4654194" y="1161681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&gt;Це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другий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блок&lt;/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 bwMode="auto">
          <a:xfrm>
            <a:off x="4654194" y="1477149"/>
            <a:ext cx="420751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600">
                <a:solidFill>
                  <a:srgbClr val="383A41"/>
                </a:solidFill>
                <a:latin typeface="Courier New"/>
                <a:cs typeface="Courier New"/>
              </a:rPr>
              <a:t>Це </a:t>
            </a:r>
            <a:r>
              <a:rPr sz="1600" spc="-20">
                <a:solidFill>
                  <a:srgbClr val="383A41"/>
                </a:solidFill>
                <a:latin typeface="Courier New"/>
                <a:cs typeface="Courier New"/>
              </a:rPr>
              <a:t>заголовок</a:t>
            </a:r>
            <a:r>
              <a:rPr sz="1600" spc="-18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першого 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рівня</a:t>
            </a:r>
            <a:r>
              <a:rPr sz="1400" spc="-644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 bwMode="auto">
          <a:xfrm>
            <a:off x="6013106" y="2757309"/>
            <a:ext cx="2079519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 bwMode="auto">
          <a:xfrm>
            <a:off x="73025" y="67945"/>
            <a:ext cx="230795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 bwMode="auto">
          <a:xfrm>
            <a:off x="7965871" y="67945"/>
            <a:ext cx="1104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000" spc="-10">
                <a:solidFill>
                  <a:srgbClr val="D9D9D9"/>
                </a:solidFill>
                <a:latin typeface="Arial"/>
                <a:cs typeface="Arial"/>
              </a:rPr>
              <a:t>https://fomenko.top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 bwMode="auto">
          <a:xfrm>
            <a:off x="2470073" y="3709898"/>
            <a:ext cx="370205" cy="271145"/>
          </a:xfrm>
          <a:custGeom>
            <a:avLst/>
            <a:gdLst/>
            <a:ahLst/>
            <a:cxnLst/>
            <a:rect l="l" t="t" r="r" b="b"/>
            <a:pathLst>
              <a:path w="370205" h="271145" extrusionOk="0">
                <a:moveTo>
                  <a:pt x="135305" y="0"/>
                </a:moveTo>
                <a:lnTo>
                  <a:pt x="0" y="135305"/>
                </a:lnTo>
                <a:lnTo>
                  <a:pt x="135305" y="270603"/>
                </a:lnTo>
                <a:lnTo>
                  <a:pt x="135305" y="202951"/>
                </a:lnTo>
                <a:lnTo>
                  <a:pt x="369595" y="202951"/>
                </a:lnTo>
                <a:lnTo>
                  <a:pt x="369595" y="67652"/>
                </a:lnTo>
                <a:lnTo>
                  <a:pt x="135305" y="67652"/>
                </a:lnTo>
                <a:lnTo>
                  <a:pt x="13530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20"/>
          <p:cNvSpPr txBox="1"/>
          <p:nvPr/>
        </p:nvSpPr>
        <p:spPr bwMode="auto">
          <a:xfrm>
            <a:off x="73025" y="4905647"/>
            <a:ext cx="230795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 bwMode="auto">
          <a:xfrm>
            <a:off x="7965871" y="67945"/>
            <a:ext cx="110706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sz="1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/>
        </p:blipFill>
        <p:spPr bwMode="auto">
          <a:xfrm>
            <a:off x="1145512" y="1481279"/>
            <a:ext cx="6852970" cy="275879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 bwMode="auto">
          <a:xfrm>
            <a:off x="73025" y="4905647"/>
            <a:ext cx="231227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overflow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4723" y="1643072"/>
            <a:ext cx="8183224" cy="1478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Властивість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06565"/>
                </a:solidFill>
                <a:latin typeface="Courier New"/>
                <a:cs typeface="Courier New"/>
              </a:rPr>
              <a:t>overflow</a:t>
            </a:r>
            <a:r>
              <a:rPr sz="1800" b="1" spc="-580" dirty="0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CSS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іноді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може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 err="1">
                <a:solidFill>
                  <a:srgbClr val="595959"/>
                </a:solidFill>
                <a:latin typeface="Arial"/>
                <a:cs typeface="Arial"/>
              </a:rPr>
              <a:t>використовуватися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як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техніка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 err="1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вирішення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проблем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пов'язаних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обтіканням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E06565"/>
                </a:solidFill>
                <a:latin typeface="Courier New"/>
                <a:cs typeface="Courier New"/>
              </a:rPr>
              <a:t>float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),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хоча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її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основна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мета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sz="1800" spc="-10" dirty="0" err="1">
                <a:solidFill>
                  <a:srgbClr val="595959"/>
                </a:solidFill>
                <a:latin typeface="Arial"/>
                <a:cs typeface="Arial"/>
              </a:rPr>
              <a:t>контролювати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 err="1">
                <a:solidFill>
                  <a:srgbClr val="595959"/>
                </a:solidFill>
                <a:latin typeface="Arial"/>
                <a:cs typeface="Arial"/>
              </a:rPr>
              <a:t>поведінку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 err="1">
                <a:solidFill>
                  <a:srgbClr val="595959"/>
                </a:solidFill>
                <a:latin typeface="Arial"/>
                <a:cs typeface="Arial"/>
              </a:rPr>
              <a:t>контенту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який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виходить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рамки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свого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 err="1">
                <a:solidFill>
                  <a:srgbClr val="595959"/>
                </a:solidFill>
                <a:latin typeface="Arial"/>
                <a:cs typeface="Arial"/>
              </a:rPr>
              <a:t>контейнера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4"/>
              </a:spcBef>
              <a:tabLst>
                <a:tab pos="4584065" algn="l"/>
              </a:tabLst>
              <a:defRPr/>
            </a:pPr>
            <a:r>
              <a:rPr sz="1800" u="sng" dirty="0">
                <a:solidFill>
                  <a:srgbClr val="0096A6"/>
                </a:solidFill>
                <a:latin typeface="Arial"/>
                <a:cs typeface="Arial"/>
                <a:hlinkClick r:id="rId2" tooltip="https://jsfiddle.net/fomenkoandrey/stopqjwu/"/>
              </a:rPr>
              <a:t>є</a:t>
            </a:r>
            <a:r>
              <a:rPr sz="1800" dirty="0">
                <a:solidFill>
                  <a:srgbClr val="0096A6"/>
                </a:solidFill>
                <a:latin typeface="Arial"/>
                <a:cs typeface="Arial"/>
              </a:rPr>
              <a:t>	</a:t>
            </a:r>
            <a:r>
              <a:rPr sz="1800" u="sng" spc="-10" dirty="0" err="1">
                <a:solidFill>
                  <a:srgbClr val="0096A6"/>
                </a:solidFill>
                <a:latin typeface="Arial"/>
                <a:cs typeface="Arial"/>
                <a:hlinkClick r:id="rId3" tooltip="https://jsfiddle.net/fomenkoandrey/stopqjwu/1/"/>
              </a:rPr>
              <a:t>нема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/>
          <a:stretch/>
        </p:blipFill>
        <p:spPr bwMode="auto">
          <a:xfrm>
            <a:off x="4922126" y="3420302"/>
            <a:ext cx="2819399" cy="12858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/>
          <a:stretch/>
        </p:blipFill>
        <p:spPr bwMode="auto">
          <a:xfrm>
            <a:off x="368999" y="3427214"/>
            <a:ext cx="2819399" cy="1285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overflow</a:t>
            </a: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="horz" wrap="square" lIns="0" tIns="480563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/>
              <a:t>Властивість</a:t>
            </a:r>
            <a:r>
              <a:rPr spc="-114"/>
              <a:t> </a:t>
            </a:r>
            <a:r>
              <a:rPr b="1" spc="-10">
                <a:solidFill>
                  <a:srgbClr val="E06565"/>
                </a:solidFill>
                <a:latin typeface="Courier New"/>
                <a:cs typeface="Courier New"/>
              </a:rPr>
              <a:t>overflow</a:t>
            </a:r>
            <a:r>
              <a:rPr b="1" spc="-580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/>
              <a:t>управляє</a:t>
            </a:r>
            <a:r>
              <a:rPr spc="-55"/>
              <a:t> </a:t>
            </a:r>
            <a:r>
              <a:rPr/>
              <a:t>відображенням</a:t>
            </a:r>
            <a:r>
              <a:rPr spc="-60"/>
              <a:t> </a:t>
            </a:r>
            <a:r>
              <a:rPr/>
              <a:t>вмісту</a:t>
            </a:r>
            <a:r>
              <a:rPr spc="-55"/>
              <a:t> </a:t>
            </a:r>
            <a:r>
              <a:rPr spc="-10"/>
              <a:t>блочного</a:t>
            </a:r>
            <a:r>
              <a:rPr spc="-60"/>
              <a:t> </a:t>
            </a:r>
            <a:r>
              <a:rPr spc="-10"/>
              <a:t>елемента, </a:t>
            </a:r>
            <a:r>
              <a:rPr/>
              <a:t>якщо</a:t>
            </a:r>
            <a:r>
              <a:rPr spc="-45"/>
              <a:t> </a:t>
            </a:r>
            <a:r>
              <a:rPr/>
              <a:t>воно</a:t>
            </a:r>
            <a:r>
              <a:rPr spc="-45"/>
              <a:t> </a:t>
            </a:r>
            <a:r>
              <a:rPr/>
              <a:t>цілком</a:t>
            </a:r>
            <a:r>
              <a:rPr spc="-45"/>
              <a:t> </a:t>
            </a:r>
            <a:r>
              <a:rPr/>
              <a:t>не</a:t>
            </a:r>
            <a:r>
              <a:rPr spc="-45"/>
              <a:t> </a:t>
            </a:r>
            <a:r>
              <a:rPr/>
              <a:t>міститься</a:t>
            </a:r>
            <a:r>
              <a:rPr spc="-45"/>
              <a:t> </a:t>
            </a:r>
            <a:r>
              <a:rPr/>
              <a:t>і</a:t>
            </a:r>
            <a:r>
              <a:rPr spc="-45"/>
              <a:t> </a:t>
            </a:r>
            <a:r>
              <a:rPr/>
              <a:t>виходить</a:t>
            </a:r>
            <a:r>
              <a:rPr spc="-40"/>
              <a:t> </a:t>
            </a:r>
            <a:r>
              <a:rPr/>
              <a:t>за</a:t>
            </a:r>
            <a:r>
              <a:rPr spc="-45"/>
              <a:t> </a:t>
            </a:r>
            <a:r>
              <a:rPr/>
              <a:t>область</a:t>
            </a:r>
            <a:r>
              <a:rPr spc="-45"/>
              <a:t> </a:t>
            </a:r>
            <a:r>
              <a:rPr/>
              <a:t>заданих</a:t>
            </a:r>
            <a:r>
              <a:rPr spc="-45"/>
              <a:t> </a:t>
            </a:r>
            <a:r>
              <a:rPr spc="-10"/>
              <a:t>розмірів.</a:t>
            </a:r>
            <a:endParaRPr/>
          </a:p>
          <a:p>
            <a:pPr marL="12700">
              <a:lnSpc>
                <a:spcPct val="100000"/>
              </a:lnSpc>
              <a:spcBef>
                <a:spcPts val="1524"/>
              </a:spcBef>
              <a:defRPr/>
            </a:pPr>
            <a:r>
              <a:rPr b="1" spc="-10">
                <a:latin typeface="Arial"/>
                <a:cs typeface="Arial"/>
              </a:rPr>
              <a:t>Синтаксис:</a:t>
            </a:r>
            <a:endParaRPr/>
          </a:p>
          <a:p>
            <a:pPr marL="12700">
              <a:lnSpc>
                <a:spcPct val="100000"/>
              </a:lnSpc>
              <a:spcBef>
                <a:spcPts val="1520"/>
              </a:spcBef>
              <a:defRPr/>
            </a:pPr>
            <a:r>
              <a:rPr b="1">
                <a:solidFill>
                  <a:srgbClr val="CC0000"/>
                </a:solidFill>
                <a:latin typeface="Arial"/>
                <a:cs typeface="Arial"/>
              </a:rPr>
              <a:t>overflow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38751D"/>
                </a:solidFill>
                <a:latin typeface="Arial"/>
                <a:cs typeface="Arial"/>
              </a:rPr>
              <a:t>auto</a:t>
            </a:r>
            <a:r>
              <a:rPr b="1" spc="-20">
                <a:solidFill>
                  <a:srgbClr val="38751D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|</a:t>
            </a:r>
            <a:r>
              <a:rPr b="1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hidden</a:t>
            </a:r>
            <a:r>
              <a:rPr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|</a:t>
            </a:r>
            <a:r>
              <a:rPr b="1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scroll</a:t>
            </a:r>
            <a:r>
              <a:rPr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|</a:t>
            </a:r>
            <a:r>
              <a:rPr b="1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10">
                <a:solidFill>
                  <a:srgbClr val="000000"/>
                </a:solidFill>
                <a:latin typeface="Arial"/>
                <a:cs typeface="Arial"/>
              </a:rPr>
              <a:t>visible</a:t>
            </a:r>
            <a:endParaRPr/>
          </a:p>
        </p:txBody>
      </p:sp>
      <p:sp>
        <p:nvSpPr>
          <p:cNvPr id="5" name="object 5"/>
          <p:cNvSpPr txBox="1"/>
          <p:nvPr/>
        </p:nvSpPr>
        <p:spPr bwMode="auto">
          <a:xfrm>
            <a:off x="7965871" y="67945"/>
            <a:ext cx="1107780" cy="16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397426" y="846213"/>
            <a:ext cx="6864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397426" y="1161681"/>
            <a:ext cx="20580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width: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200px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397426" y="1477149"/>
            <a:ext cx="22078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height: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200px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397426" y="1792617"/>
            <a:ext cx="28936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margin-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right:</a:t>
            </a:r>
            <a:r>
              <a:rPr sz="1800" spc="1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15px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397426" y="2108085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1px</a:t>
            </a:r>
            <a:r>
              <a:rPr sz="1800" spc="-20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solid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#</a:t>
            </a:r>
            <a:r>
              <a:rPr sz="1800" spc="-10">
                <a:solidFill>
                  <a:srgbClr val="0083BB"/>
                </a:solidFill>
                <a:latin typeface="Courier New"/>
                <a:cs typeface="Courier New"/>
              </a:rPr>
              <a:t>000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397426" y="2423553"/>
            <a:ext cx="19208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float: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left;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397426" y="2739021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 bwMode="auto">
          <a:xfrm>
            <a:off x="397426" y="3054489"/>
            <a:ext cx="5492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tabLst>
                <a:tab pos="410844" algn="l"/>
              </a:tabLst>
              <a:defRPr/>
            </a:pP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	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397426" y="3369957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2px</a:t>
            </a:r>
            <a:r>
              <a:rPr sz="1800" spc="-20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solid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#</a:t>
            </a:r>
            <a:r>
              <a:rPr sz="1800" spc="-10">
                <a:solidFill>
                  <a:srgbClr val="0083BB"/>
                </a:solidFill>
                <a:latin typeface="Courier New"/>
                <a:cs typeface="Courier New"/>
              </a:rPr>
              <a:t>f00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 bwMode="auto">
          <a:xfrm>
            <a:off x="397426" y="3685425"/>
            <a:ext cx="26066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overflow:</a:t>
            </a:r>
            <a:r>
              <a:rPr sz="1800" spc="-4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hidden;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 bwMode="auto">
          <a:xfrm>
            <a:off x="397426" y="4000896"/>
            <a:ext cx="1504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 bwMode="auto">
          <a:xfrm>
            <a:off x="4654194" y="846213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&gt;Це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перший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блок&lt;/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 bwMode="auto">
          <a:xfrm>
            <a:off x="4654194" y="1161681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&gt;Це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другий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блок&lt;/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 bwMode="auto">
          <a:xfrm>
            <a:off x="4654194" y="1477149"/>
            <a:ext cx="420751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600">
                <a:solidFill>
                  <a:srgbClr val="383A41"/>
                </a:solidFill>
                <a:latin typeface="Courier New"/>
                <a:cs typeface="Courier New"/>
              </a:rPr>
              <a:t>Це </a:t>
            </a:r>
            <a:r>
              <a:rPr sz="1600" spc="-20">
                <a:solidFill>
                  <a:srgbClr val="383A41"/>
                </a:solidFill>
                <a:latin typeface="Courier New"/>
                <a:cs typeface="Courier New"/>
              </a:rPr>
              <a:t>заголовок</a:t>
            </a:r>
            <a:r>
              <a:rPr sz="1600" spc="-18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першого 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рівня</a:t>
            </a:r>
            <a:r>
              <a:rPr sz="1400" spc="-644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 bwMode="auto">
          <a:xfrm>
            <a:off x="3192805" y="3710978"/>
            <a:ext cx="370205" cy="271145"/>
          </a:xfrm>
          <a:custGeom>
            <a:avLst/>
            <a:gdLst/>
            <a:ahLst/>
            <a:cxnLst/>
            <a:rect l="l" t="t" r="r" b="b"/>
            <a:pathLst>
              <a:path w="370204" h="271145" extrusionOk="0">
                <a:moveTo>
                  <a:pt x="135293" y="0"/>
                </a:moveTo>
                <a:lnTo>
                  <a:pt x="0" y="135305"/>
                </a:lnTo>
                <a:lnTo>
                  <a:pt x="135293" y="270601"/>
                </a:lnTo>
                <a:lnTo>
                  <a:pt x="135293" y="202948"/>
                </a:lnTo>
                <a:lnTo>
                  <a:pt x="369595" y="202948"/>
                </a:lnTo>
                <a:lnTo>
                  <a:pt x="369595" y="67652"/>
                </a:lnTo>
                <a:lnTo>
                  <a:pt x="135293" y="67652"/>
                </a:lnTo>
                <a:lnTo>
                  <a:pt x="135293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20"/>
          <p:cNvSpPr txBox="1"/>
          <p:nvPr/>
        </p:nvSpPr>
        <p:spPr bwMode="auto">
          <a:xfrm>
            <a:off x="73025" y="4905647"/>
            <a:ext cx="231155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/>
          <a:stretch/>
        </p:blipFill>
        <p:spPr bwMode="auto">
          <a:xfrm>
            <a:off x="1111383" y="1683777"/>
            <a:ext cx="6921245" cy="23021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 bwMode="auto">
          <a:xfrm>
            <a:off x="73025" y="4905647"/>
            <a:ext cx="231119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146719" y="2266442"/>
            <a:ext cx="484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/>
              <a:t>Позиціонування</a:t>
            </a:r>
            <a:r>
              <a:rPr sz="3600" spc="-190"/>
              <a:t> </a:t>
            </a:r>
            <a:r>
              <a:rPr sz="3600" spc="-10"/>
              <a:t>блоків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normalize.css</a:t>
            </a: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384717" y="1175209"/>
            <a:ext cx="8361688" cy="1910261"/>
          </a:xfrm>
          <a:prstGeom prst="rect">
            <a:avLst/>
          </a:prstGeom>
        </p:spPr>
        <p:txBody>
          <a:bodyPr vert="horz" wrap="square" lIns="0" tIns="480563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b="1" spc="-10" dirty="0">
                <a:solidFill>
                  <a:srgbClr val="E06565"/>
                </a:solidFill>
                <a:latin typeface="Courier New"/>
                <a:cs typeface="Courier New"/>
              </a:rPr>
              <a:t>Normalize.css</a:t>
            </a:r>
            <a:r>
              <a:rPr b="1" spc="-580" dirty="0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 err="1"/>
              <a:t>це</a:t>
            </a:r>
            <a:r>
              <a:rPr spc="-5" dirty="0"/>
              <a:t> </a:t>
            </a:r>
            <a:r>
              <a:rPr dirty="0" err="1"/>
              <a:t>маленька</a:t>
            </a:r>
            <a:r>
              <a:rPr spc="-5" dirty="0"/>
              <a:t> </a:t>
            </a:r>
            <a:r>
              <a:rPr dirty="0"/>
              <a:t>CSS</a:t>
            </a:r>
            <a:r>
              <a:rPr spc="-5" dirty="0"/>
              <a:t> </a:t>
            </a:r>
            <a:r>
              <a:rPr spc="-10" dirty="0" err="1"/>
              <a:t>бібліотека</a:t>
            </a:r>
            <a:r>
              <a:rPr spc="-10" dirty="0"/>
              <a:t>,</a:t>
            </a:r>
            <a:r>
              <a:rPr spc="-5" dirty="0"/>
              <a:t> </a:t>
            </a:r>
            <a:r>
              <a:rPr dirty="0" err="1"/>
              <a:t>яку</a:t>
            </a:r>
            <a:r>
              <a:rPr spc="-5" dirty="0"/>
              <a:t> </a:t>
            </a:r>
            <a:r>
              <a:rPr dirty="0" err="1"/>
              <a:t>ми</a:t>
            </a:r>
            <a:r>
              <a:rPr spc="-5" dirty="0"/>
              <a:t> </a:t>
            </a:r>
            <a:r>
              <a:rPr spc="-10" dirty="0" err="1"/>
              <a:t>використовуємо</a:t>
            </a:r>
            <a:r>
              <a:rPr spc="-5" dirty="0"/>
              <a:t> </a:t>
            </a:r>
            <a:r>
              <a:rPr spc="-25" dirty="0" err="1"/>
              <a:t>для</a:t>
            </a:r>
            <a:r>
              <a:rPr spc="-25" dirty="0"/>
              <a:t> </a:t>
            </a:r>
            <a:r>
              <a:rPr spc="-10" dirty="0" err="1"/>
              <a:t>забезпечення</a:t>
            </a:r>
            <a:r>
              <a:rPr spc="-45" dirty="0"/>
              <a:t> </a:t>
            </a:r>
            <a:r>
              <a:rPr dirty="0" err="1"/>
              <a:t>більшої</a:t>
            </a:r>
            <a:r>
              <a:rPr spc="-45" dirty="0"/>
              <a:t> </a:t>
            </a:r>
            <a:r>
              <a:rPr spc="-10" dirty="0" err="1"/>
              <a:t>узгодженості</a:t>
            </a:r>
            <a:r>
              <a:rPr spc="-45" dirty="0"/>
              <a:t> </a:t>
            </a:r>
            <a:r>
              <a:rPr dirty="0"/>
              <a:t>у</a:t>
            </a:r>
            <a:r>
              <a:rPr spc="-45" dirty="0"/>
              <a:t> </a:t>
            </a:r>
            <a:r>
              <a:rPr dirty="0" err="1"/>
              <a:t>відображенні</a:t>
            </a:r>
            <a:r>
              <a:rPr spc="-45" dirty="0"/>
              <a:t> </a:t>
            </a:r>
            <a:r>
              <a:rPr spc="-25" dirty="0" err="1"/>
              <a:t>веб-</a:t>
            </a:r>
            <a:r>
              <a:rPr dirty="0" err="1"/>
              <a:t>сторінок</a:t>
            </a:r>
            <a:r>
              <a:rPr spc="-45" dirty="0"/>
              <a:t> </a:t>
            </a:r>
            <a:r>
              <a:rPr dirty="0"/>
              <a:t>у</a:t>
            </a:r>
            <a:r>
              <a:rPr spc="-45" dirty="0"/>
              <a:t> </a:t>
            </a:r>
            <a:r>
              <a:rPr spc="-10" dirty="0" err="1"/>
              <a:t>різних</a:t>
            </a:r>
            <a:r>
              <a:rPr spc="-10" dirty="0"/>
              <a:t> </a:t>
            </a:r>
            <a:r>
              <a:rPr spc="-10" dirty="0" err="1"/>
              <a:t>браузерах</a:t>
            </a:r>
            <a:r>
              <a:rPr spc="-10" dirty="0"/>
              <a:t>.</a:t>
            </a:r>
            <a:endParaRPr dirty="0"/>
          </a:p>
          <a:p>
            <a:pPr marL="12700">
              <a:lnSpc>
                <a:spcPct val="100000"/>
              </a:lnSpc>
              <a:spcBef>
                <a:spcPts val="1524"/>
              </a:spcBef>
              <a:defRPr/>
            </a:pPr>
            <a:r>
              <a:rPr u="sng" spc="-10" dirty="0">
                <a:solidFill>
                  <a:srgbClr val="0096A6"/>
                </a:solidFill>
                <a:hlinkClick r:id="rId2"/>
              </a:rPr>
              <a:t>https://www.npmjs.com/package/normalize.css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 bwMode="auto">
          <a:xfrm>
            <a:off x="73025" y="4905647"/>
            <a:ext cx="231155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7965871" y="4905647"/>
            <a:ext cx="110814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="horz" wrap="square" lIns="0" tIns="480563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/>
              <a:t>Встановлює</a:t>
            </a:r>
            <a:r>
              <a:rPr spc="165"/>
              <a:t> </a:t>
            </a:r>
            <a:r>
              <a:rPr/>
              <a:t>спосіб</a:t>
            </a:r>
            <a:r>
              <a:rPr spc="165"/>
              <a:t> </a:t>
            </a:r>
            <a:r>
              <a:rPr/>
              <a:t>позиціонування</a:t>
            </a:r>
            <a:r>
              <a:rPr spc="170"/>
              <a:t> </a:t>
            </a:r>
            <a:r>
              <a:rPr/>
              <a:t>елемента</a:t>
            </a:r>
            <a:r>
              <a:rPr spc="165"/>
              <a:t> </a:t>
            </a:r>
            <a:r>
              <a:rPr/>
              <a:t>щодо</a:t>
            </a:r>
            <a:r>
              <a:rPr spc="170"/>
              <a:t> </a:t>
            </a:r>
            <a:r>
              <a:rPr/>
              <a:t>вікна</a:t>
            </a:r>
            <a:r>
              <a:rPr spc="165"/>
              <a:t> </a:t>
            </a:r>
            <a:r>
              <a:rPr/>
              <a:t>браузера</a:t>
            </a:r>
            <a:r>
              <a:rPr spc="170"/>
              <a:t> </a:t>
            </a:r>
            <a:r>
              <a:rPr/>
              <a:t>чи</a:t>
            </a:r>
            <a:r>
              <a:rPr spc="165"/>
              <a:t> </a:t>
            </a:r>
            <a:r>
              <a:rPr spc="-10"/>
              <a:t>інших </a:t>
            </a:r>
            <a:r>
              <a:rPr/>
              <a:t>об'єктів</a:t>
            </a:r>
            <a:r>
              <a:rPr spc="-15"/>
              <a:t> </a:t>
            </a:r>
            <a:r>
              <a:rPr/>
              <a:t>на</a:t>
            </a:r>
            <a:r>
              <a:rPr spc="-15"/>
              <a:t> </a:t>
            </a:r>
            <a:r>
              <a:rPr spc="-25"/>
              <a:t>веб-</a:t>
            </a:r>
            <a:r>
              <a:rPr spc="-10"/>
              <a:t>сторінці.</a:t>
            </a:r>
            <a:endParaRPr/>
          </a:p>
          <a:p>
            <a:pPr marL="12700">
              <a:lnSpc>
                <a:spcPct val="100000"/>
              </a:lnSpc>
              <a:spcBef>
                <a:spcPts val="1524"/>
              </a:spcBef>
              <a:defRPr/>
            </a:pPr>
            <a:r>
              <a:rPr b="1" spc="-10">
                <a:latin typeface="Arial"/>
                <a:cs typeface="Arial"/>
              </a:rPr>
              <a:t>Синтаксис:</a:t>
            </a:r>
            <a:endParaRPr/>
          </a:p>
          <a:p>
            <a:pPr marL="12700">
              <a:lnSpc>
                <a:spcPct val="100000"/>
              </a:lnSpc>
              <a:spcBef>
                <a:spcPts val="1520"/>
              </a:spcBef>
              <a:defRPr/>
            </a:pPr>
            <a:r>
              <a:rPr b="1">
                <a:solidFill>
                  <a:srgbClr val="CC0000"/>
                </a:solidFill>
                <a:latin typeface="Arial"/>
                <a:cs typeface="Arial"/>
              </a:rPr>
              <a:t>position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38751D"/>
                </a:solidFill>
                <a:latin typeface="Arial"/>
                <a:cs typeface="Arial"/>
              </a:rPr>
              <a:t>absolute</a:t>
            </a:r>
            <a:r>
              <a:rPr b="1" spc="-10">
                <a:solidFill>
                  <a:srgbClr val="38751D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|</a:t>
            </a:r>
            <a:r>
              <a:rPr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fixed</a:t>
            </a:r>
            <a:r>
              <a:rPr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|</a:t>
            </a:r>
            <a:r>
              <a:rPr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relative</a:t>
            </a:r>
            <a:r>
              <a:rPr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|</a:t>
            </a:r>
            <a:r>
              <a:rPr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static</a:t>
            </a:r>
            <a:r>
              <a:rPr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|</a:t>
            </a:r>
            <a:r>
              <a:rPr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sticky</a:t>
            </a:r>
            <a:r>
              <a:rPr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>
                <a:solidFill>
                  <a:srgbClr val="000000"/>
                </a:solidFill>
                <a:latin typeface="Arial"/>
                <a:cs typeface="Arial"/>
              </a:rPr>
              <a:t>|</a:t>
            </a:r>
            <a:r>
              <a:rPr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10">
                <a:solidFill>
                  <a:srgbClr val="000000"/>
                </a:solidFill>
                <a:latin typeface="Arial"/>
                <a:cs typeface="Arial"/>
              </a:rPr>
              <a:t>inherit</a:t>
            </a: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position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 bwMode="auto">
          <a:xfrm>
            <a:off x="7965871" y="4905647"/>
            <a:ext cx="110814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Вказівки</a:t>
            </a:r>
            <a:r>
              <a:rPr spc="10"/>
              <a:t> </a:t>
            </a:r>
            <a:r>
              <a:rPr/>
              <a:t>позиції</a:t>
            </a:r>
            <a:r>
              <a:rPr spc="10"/>
              <a:t> </a:t>
            </a:r>
            <a:r>
              <a:rPr spc="-10"/>
              <a:t>елемента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4721" y="1693875"/>
            <a:ext cx="8369324" cy="2286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Положення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елемента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 err="1">
                <a:solidFill>
                  <a:srgbClr val="595959"/>
                </a:solidFill>
                <a:latin typeface="Arial"/>
                <a:cs typeface="Arial"/>
              </a:rPr>
              <a:t>визначається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властивостями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06565"/>
                </a:solidFill>
                <a:latin typeface="Courier New"/>
                <a:cs typeface="Courier New"/>
              </a:rPr>
              <a:t>left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06565"/>
                </a:solidFill>
                <a:latin typeface="Courier New"/>
                <a:cs typeface="Courier New"/>
              </a:rPr>
              <a:t>top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06565"/>
                </a:solidFill>
                <a:latin typeface="Courier New"/>
                <a:cs typeface="Courier New"/>
              </a:rPr>
              <a:t>right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5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06565"/>
                </a:solidFill>
                <a:latin typeface="Courier New"/>
                <a:cs typeface="Courier New"/>
              </a:rPr>
              <a:t>bottom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06565"/>
                </a:solidFill>
                <a:latin typeface="Courier New"/>
                <a:cs typeface="Courier New"/>
              </a:rPr>
              <a:t>z-</a:t>
            </a:r>
            <a:r>
              <a:rPr sz="1800" b="1" dirty="0">
                <a:solidFill>
                  <a:srgbClr val="E06565"/>
                </a:solidFill>
                <a:latin typeface="Courier New"/>
                <a:cs typeface="Courier New"/>
              </a:rPr>
              <a:t>index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Також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положення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впливає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 err="1">
                <a:solidFill>
                  <a:srgbClr val="595959"/>
                </a:solidFill>
                <a:latin typeface="Arial"/>
                <a:cs typeface="Arial"/>
              </a:rPr>
              <a:t>значення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властивості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06565"/>
                </a:solidFill>
                <a:latin typeface="Courier New"/>
                <a:cs typeface="Courier New"/>
              </a:rPr>
              <a:t>position </a:t>
            </a:r>
            <a:r>
              <a:rPr sz="1800" spc="-10" dirty="0" err="1">
                <a:solidFill>
                  <a:srgbClr val="595959"/>
                </a:solidFill>
                <a:latin typeface="Arial"/>
                <a:cs typeface="Arial"/>
              </a:rPr>
              <a:t>батьківського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 err="1">
                <a:solidFill>
                  <a:srgbClr val="595959"/>
                </a:solidFill>
                <a:latin typeface="Arial"/>
                <a:cs typeface="Arial"/>
              </a:rPr>
              <a:t>елемента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 marR="1235710">
              <a:lnSpc>
                <a:spcPct val="114999"/>
              </a:lnSpc>
              <a:spcBef>
                <a:spcPts val="1200"/>
              </a:spcBef>
              <a:defRPr/>
            </a:pP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Так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якщо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батька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значення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06565"/>
                </a:solidFill>
                <a:latin typeface="Courier New"/>
                <a:cs typeface="Courier New"/>
              </a:rPr>
              <a:t>position</a:t>
            </a:r>
            <a:r>
              <a:rPr sz="1800" b="1" spc="-585" dirty="0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sz="1800" spc="-20" dirty="0" err="1">
                <a:solidFill>
                  <a:srgbClr val="595959"/>
                </a:solidFill>
                <a:latin typeface="Arial"/>
                <a:cs typeface="Arial"/>
              </a:rPr>
              <a:t>встановлено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як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06565"/>
                </a:solidFill>
                <a:latin typeface="Courier New"/>
                <a:cs typeface="Courier New"/>
              </a:rPr>
              <a:t>static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 err="1">
                <a:solidFill>
                  <a:srgbClr val="595959"/>
                </a:solidFill>
                <a:latin typeface="Arial"/>
                <a:cs typeface="Arial"/>
              </a:rPr>
              <a:t>то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властивості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зміщення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z-</a:t>
            </a:r>
            <a:r>
              <a:rPr sz="1800" spc="-10" dirty="0" err="1">
                <a:solidFill>
                  <a:srgbClr val="595959"/>
                </a:solidFill>
                <a:latin typeface="Arial"/>
                <a:cs typeface="Arial"/>
              </a:rPr>
              <a:t>позиціонування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будуть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 err="1">
                <a:solidFill>
                  <a:srgbClr val="595959"/>
                </a:solidFill>
                <a:latin typeface="Arial"/>
                <a:cs typeface="Arial"/>
              </a:rPr>
              <a:t>проігноровані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defRPr/>
            </a:pP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Приклади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595959"/>
                </a:solidFill>
                <a:latin typeface="Arial"/>
                <a:cs typeface="Arial"/>
                <a:hlinkClick r:id="rId2" tooltip="https://jsfiddle.net/fomenkoandrey/f0hxhxsp/7/"/>
              </a:rPr>
              <a:t>static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0096A6"/>
                </a:solidFill>
                <a:latin typeface="Arial"/>
                <a:cs typeface="Arial"/>
                <a:hlinkClick r:id="rId3" tooltip="https://jsfiddle.net/fomenkoandrey/f0hxhxsp/8/"/>
              </a:rPr>
              <a:t>absolute...,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chemeClr val="hlink"/>
                </a:solidFill>
                <a:latin typeface="Arial"/>
                <a:cs typeface="Arial"/>
                <a:hlinkClick r:id="rId4" tooltip="https://jsfiddle.net/fomenkoandrey/f0hxhxsp/9/"/>
              </a:rPr>
              <a:t>absolute + position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0096A6"/>
                </a:solidFill>
                <a:latin typeface="Arial"/>
                <a:cs typeface="Arial"/>
                <a:hlinkClick r:id="rId5" tooltip="https://jsfiddle.net/fomenkoandrey/f0hxhxsp/10/"/>
              </a:rPr>
              <a:t>fixed...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573576" y="2266442"/>
            <a:ext cx="19964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0"/>
              <a:t>Практика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384725" y="508901"/>
            <a:ext cx="570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 dirty="0" err="1">
                <a:solidFill>
                  <a:srgbClr val="595959"/>
                </a:solidFill>
                <a:latin typeface="Arial"/>
                <a:cs typeface="Arial"/>
              </a:rPr>
              <a:t>Необхідно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зібрати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наступний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«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конструктор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»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"/>
                <a:cs typeface="Arial"/>
              </a:rPr>
              <a:t>із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 err="1">
                <a:solidFill>
                  <a:srgbClr val="595959"/>
                </a:solidFill>
                <a:latin typeface="Arial"/>
                <a:cs typeface="Arial"/>
              </a:rPr>
              <a:t>блоків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/>
        </p:blipFill>
        <p:spPr bwMode="auto">
          <a:xfrm>
            <a:off x="574937" y="1089548"/>
            <a:ext cx="7994129" cy="35529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 bwMode="auto">
          <a:xfrm>
            <a:off x="73025" y="4905647"/>
            <a:ext cx="2311550" cy="1533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513063" y="2266442"/>
            <a:ext cx="411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/>
              <a:t>Домашнє</a:t>
            </a:r>
            <a:r>
              <a:rPr sz="3600" spc="10"/>
              <a:t> </a:t>
            </a:r>
            <a:r>
              <a:rPr sz="3600" spc="-10"/>
              <a:t>завдання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197662"/>
            <a:ext cx="39223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700" b="1" spc="-10" dirty="0" err="1">
                <a:latin typeface="Arial"/>
                <a:cs typeface="Arial"/>
              </a:rPr>
              <a:t>Експерименти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з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spc="-10" dirty="0" err="1">
                <a:latin typeface="Arial"/>
                <a:cs typeface="Arial"/>
              </a:rPr>
              <a:t>блоковою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spc="-10" dirty="0" err="1">
                <a:latin typeface="Arial"/>
                <a:cs typeface="Arial"/>
              </a:rPr>
              <a:t>моделлю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384725" y="602891"/>
            <a:ext cx="8260080" cy="432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100" dirty="0" err="1">
                <a:latin typeface="Arial"/>
                <a:cs typeface="Arial"/>
              </a:rPr>
              <a:t>Складність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b="1" spc="-10" dirty="0" err="1">
                <a:latin typeface="Arial"/>
                <a:cs typeface="Arial"/>
              </a:rPr>
              <a:t>Просте</a:t>
            </a:r>
            <a:endParaRPr sz="1100" dirty="0">
              <a:latin typeface="Arial"/>
              <a:cs typeface="Arial"/>
            </a:endParaRPr>
          </a:p>
          <a:p>
            <a:pPr marL="469265" indent="-344805">
              <a:lnSpc>
                <a:spcPts val="1285"/>
              </a:lnSpc>
              <a:spcBef>
                <a:spcPts val="1135"/>
              </a:spcBef>
              <a:buFont typeface="Arial"/>
              <a:buAutoNum type="arabicPeriod"/>
              <a:tabLst>
                <a:tab pos="469265" algn="l"/>
              </a:tabLst>
              <a:defRPr/>
            </a:pPr>
            <a:r>
              <a:rPr sz="1100" b="1" dirty="0" err="1">
                <a:latin typeface="Arial"/>
                <a:cs typeface="Arial"/>
              </a:rPr>
              <a:t>Створіть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 err="1">
                <a:latin typeface="Arial"/>
                <a:cs typeface="Arial"/>
              </a:rPr>
              <a:t>необхідну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 err="1">
                <a:latin typeface="Arial"/>
                <a:cs typeface="Arial"/>
              </a:rPr>
              <a:t>кількість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HTML-</a:t>
            </a:r>
            <a:r>
              <a:rPr sz="1100" b="1" spc="-10" dirty="0" err="1">
                <a:latin typeface="Arial"/>
                <a:cs typeface="Arial"/>
              </a:rPr>
              <a:t>сторінок</a:t>
            </a:r>
            <a:r>
              <a:rPr sz="1100" b="1" spc="-1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926465" lvl="1" indent="-312420">
              <a:lnSpc>
                <a:spcPts val="1255"/>
              </a:lnSpc>
              <a:buChar char="○"/>
              <a:tabLst>
                <a:tab pos="926465" algn="l"/>
              </a:tabLst>
              <a:defRPr/>
            </a:pPr>
            <a:r>
              <a:rPr sz="1100" dirty="0" err="1">
                <a:latin typeface="Arial"/>
                <a:cs typeface="Arial"/>
              </a:rPr>
              <a:t>по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одній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dirty="0" err="1">
                <a:latin typeface="Arial"/>
                <a:cs typeface="Arial"/>
              </a:rPr>
              <a:t>або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більше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за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потреби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сторінці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на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кожний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наступний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пункт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469265" indent="-344805">
              <a:lnSpc>
                <a:spcPts val="1255"/>
              </a:lnSpc>
              <a:buFont typeface="Arial"/>
              <a:buAutoNum type="arabicPeriod"/>
              <a:tabLst>
                <a:tab pos="469265" algn="l"/>
              </a:tabLst>
              <a:defRPr/>
            </a:pPr>
            <a:r>
              <a:rPr sz="1100" b="1" spc="-10" dirty="0" err="1">
                <a:latin typeface="Arial"/>
                <a:cs typeface="Arial"/>
              </a:rPr>
              <a:t>Робота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з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 err="1">
                <a:latin typeface="Arial"/>
                <a:cs typeface="Arial"/>
              </a:rPr>
              <a:t>блоковими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 err="1">
                <a:latin typeface="Arial"/>
                <a:cs typeface="Arial"/>
              </a:rPr>
              <a:t>та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 err="1">
                <a:latin typeface="Arial"/>
                <a:cs typeface="Arial"/>
              </a:rPr>
              <a:t>інлайновими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 err="1">
                <a:latin typeface="Arial"/>
                <a:cs typeface="Arial"/>
              </a:rPr>
              <a:t>елементами</a:t>
            </a:r>
            <a:r>
              <a:rPr sz="1100" b="1" spc="-1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926465" lvl="1" indent="-312420">
              <a:lnSpc>
                <a:spcPts val="1255"/>
              </a:lnSpc>
              <a:buChar char="○"/>
              <a:tabLst>
                <a:tab pos="926465" algn="l"/>
              </a:tabLst>
              <a:defRPr/>
            </a:pPr>
            <a:r>
              <a:rPr sz="1100" dirty="0" err="1">
                <a:latin typeface="Arial"/>
                <a:cs typeface="Arial"/>
              </a:rPr>
              <a:t>Створіть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просту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HTML-</a:t>
            </a:r>
            <a:r>
              <a:rPr sz="1100" dirty="0" err="1">
                <a:latin typeface="Arial"/>
                <a:cs typeface="Arial"/>
              </a:rPr>
              <a:t>сторінку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з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використанням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основних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тегів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87F38"/>
                </a:solidFill>
                <a:latin typeface="Courier New"/>
                <a:cs typeface="Courier New"/>
              </a:rPr>
              <a:t>&lt;div&gt;</a:t>
            </a:r>
            <a:r>
              <a:rPr sz="1100" spc="-360" dirty="0">
                <a:solidFill>
                  <a:srgbClr val="187F38"/>
                </a:solidFill>
                <a:latin typeface="Courier New"/>
                <a:cs typeface="Courier New"/>
              </a:rPr>
              <a:t> </a:t>
            </a:r>
            <a:r>
              <a:rPr sz="1100" dirty="0" err="1">
                <a:latin typeface="Arial"/>
                <a:cs typeface="Arial"/>
              </a:rPr>
              <a:t>та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87F38"/>
                </a:solidFill>
                <a:latin typeface="Courier New"/>
                <a:cs typeface="Courier New"/>
              </a:rPr>
              <a:t>&lt;span&gt;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926465" lvl="1" indent="-312420">
              <a:lnSpc>
                <a:spcPts val="1255"/>
              </a:lnSpc>
              <a:buChar char="○"/>
              <a:tabLst>
                <a:tab pos="926465" algn="l"/>
              </a:tabLst>
              <a:defRPr/>
            </a:pPr>
            <a:r>
              <a:rPr sz="1100" dirty="0" err="1">
                <a:latin typeface="Arial"/>
                <a:cs typeface="Arial"/>
              </a:rPr>
              <a:t>Додайте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на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сторінку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кілька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блокових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та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інлайнових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елементів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і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експериментуйте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з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їх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відображенням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469265" indent="-344805">
              <a:lnSpc>
                <a:spcPts val="1255"/>
              </a:lnSpc>
              <a:buFont typeface="Arial"/>
              <a:buAutoNum type="arabicPeriod"/>
              <a:tabLst>
                <a:tab pos="469265" algn="l"/>
              </a:tabLst>
              <a:defRPr/>
            </a:pPr>
            <a:r>
              <a:rPr sz="1100" b="1" spc="-10" dirty="0" err="1">
                <a:latin typeface="Arial"/>
                <a:cs typeface="Arial"/>
              </a:rPr>
              <a:t>Нормалізація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 err="1">
                <a:latin typeface="Arial"/>
                <a:cs typeface="Arial"/>
              </a:rPr>
              <a:t>та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 err="1">
                <a:latin typeface="Arial"/>
                <a:cs typeface="Arial"/>
              </a:rPr>
              <a:t>скидання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 err="1">
                <a:latin typeface="Arial"/>
                <a:cs typeface="Arial"/>
              </a:rPr>
              <a:t>стилів</a:t>
            </a:r>
            <a:r>
              <a:rPr sz="1100" spc="-1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926465" lvl="1" indent="-312420">
              <a:lnSpc>
                <a:spcPts val="1255"/>
              </a:lnSpc>
              <a:buChar char="○"/>
              <a:tabLst>
                <a:tab pos="926465" algn="l"/>
              </a:tabLst>
              <a:defRPr/>
            </a:pPr>
            <a:r>
              <a:rPr sz="1100" dirty="0" err="1">
                <a:latin typeface="Arial"/>
                <a:cs typeface="Arial"/>
              </a:rPr>
              <a:t>Включіть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на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одній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із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HTML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сторінок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файл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87F38"/>
                </a:solidFill>
                <a:latin typeface="Courier New"/>
                <a:cs typeface="Courier New"/>
              </a:rPr>
              <a:t>normalize.css</a:t>
            </a:r>
            <a:r>
              <a:rPr sz="1100" spc="-365" dirty="0">
                <a:solidFill>
                  <a:srgbClr val="187F3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на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іншій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87F38"/>
                </a:solidFill>
                <a:latin typeface="Courier New"/>
                <a:cs typeface="Courier New"/>
              </a:rPr>
              <a:t>reset.css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926465" lvl="1" indent="-312420">
              <a:lnSpc>
                <a:spcPts val="1255"/>
              </a:lnSpc>
              <a:buChar char="○"/>
              <a:tabLst>
                <a:tab pos="926465" algn="l"/>
              </a:tabLst>
              <a:defRPr/>
            </a:pPr>
            <a:r>
              <a:rPr sz="1100" dirty="0" err="1">
                <a:latin typeface="Arial"/>
                <a:cs typeface="Arial"/>
              </a:rPr>
              <a:t>Порівняйте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вигляд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кожної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сторінки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до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та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після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включення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цих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файлів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926465" lvl="1" indent="-312420">
              <a:lnSpc>
                <a:spcPts val="1255"/>
              </a:lnSpc>
              <a:buChar char="○"/>
              <a:tabLst>
                <a:tab pos="926465" algn="l"/>
              </a:tabLst>
              <a:defRPr/>
            </a:pPr>
            <a:r>
              <a:rPr sz="1100" dirty="0">
                <a:latin typeface="Arial"/>
                <a:cs typeface="Arial"/>
              </a:rPr>
              <a:t>В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тексті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dirty="0" err="1">
                <a:latin typeface="Arial"/>
                <a:cs typeface="Arial"/>
              </a:rPr>
              <a:t>тег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p)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надайте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своїми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словами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опис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цього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експерименту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469265" indent="-344805">
              <a:lnSpc>
                <a:spcPts val="1255"/>
              </a:lnSpc>
              <a:buFont typeface="Arial"/>
              <a:buAutoNum type="arabicPeriod"/>
              <a:tabLst>
                <a:tab pos="469265" algn="l"/>
              </a:tabLst>
              <a:defRPr/>
            </a:pPr>
            <a:r>
              <a:rPr sz="1100" b="1" spc="-10" dirty="0" err="1">
                <a:latin typeface="Arial"/>
                <a:cs typeface="Arial"/>
              </a:rPr>
              <a:t>Вивчення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CSS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 err="1">
                <a:latin typeface="Arial"/>
                <a:cs typeface="Arial"/>
              </a:rPr>
              <a:t>властивостей</a:t>
            </a:r>
            <a:r>
              <a:rPr sz="1100" spc="-1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926465" marR="5080" lvl="1" indent="-313055">
              <a:lnSpc>
                <a:spcPts val="1250"/>
              </a:lnSpc>
              <a:spcBef>
                <a:spcPts val="65"/>
              </a:spcBef>
              <a:buChar char="○"/>
              <a:tabLst>
                <a:tab pos="926465" algn="l"/>
              </a:tabLst>
              <a:defRPr/>
            </a:pPr>
            <a:r>
              <a:rPr sz="1100" dirty="0" err="1">
                <a:latin typeface="Arial"/>
                <a:cs typeface="Arial"/>
              </a:rPr>
              <a:t>Застосуйте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різні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значення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для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властивості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87F38"/>
                </a:solidFill>
                <a:latin typeface="Courier New"/>
                <a:cs typeface="Courier New"/>
              </a:rPr>
              <a:t>display</a:t>
            </a:r>
            <a:r>
              <a:rPr sz="1100" spc="-360" dirty="0">
                <a:solidFill>
                  <a:srgbClr val="187F3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dirty="0" err="1">
                <a:latin typeface="Arial"/>
                <a:cs typeface="Arial"/>
              </a:rPr>
              <a:t>наприклад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87F38"/>
                </a:solidFill>
                <a:latin typeface="Courier New"/>
                <a:cs typeface="Courier New"/>
              </a:rPr>
              <a:t>block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87F38"/>
                </a:solidFill>
                <a:latin typeface="Courier New"/>
                <a:cs typeface="Courier New"/>
              </a:rPr>
              <a:t>inline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87F38"/>
                </a:solidFill>
                <a:latin typeface="Courier New"/>
                <a:cs typeface="Courier New"/>
              </a:rPr>
              <a:t>flex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до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елементів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на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сторінці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та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спостерігайте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за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змінами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926465" lvl="1" indent="-312420">
              <a:lnSpc>
                <a:spcPts val="1195"/>
              </a:lnSpc>
              <a:buChar char="○"/>
              <a:tabLst>
                <a:tab pos="926465" algn="l"/>
              </a:tabLst>
              <a:defRPr/>
            </a:pPr>
            <a:r>
              <a:rPr sz="1100" dirty="0" err="1">
                <a:latin typeface="Arial"/>
                <a:cs typeface="Arial"/>
              </a:rPr>
              <a:t>Застосуйте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87F38"/>
                </a:solidFill>
                <a:latin typeface="Courier New"/>
                <a:cs typeface="Courier New"/>
              </a:rPr>
              <a:t>box-sizing</a:t>
            </a:r>
            <a:r>
              <a:rPr sz="1100" spc="-360" dirty="0">
                <a:solidFill>
                  <a:srgbClr val="187F38"/>
                </a:solidFill>
                <a:latin typeface="Courier New"/>
                <a:cs typeface="Courier New"/>
              </a:rPr>
              <a:t> </a:t>
            </a:r>
            <a:r>
              <a:rPr sz="1100" dirty="0" err="1">
                <a:latin typeface="Arial"/>
                <a:cs typeface="Arial"/>
              </a:rPr>
              <a:t>для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зміни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способу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обрахування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розмірів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блоків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469265" indent="-344805">
              <a:lnSpc>
                <a:spcPts val="1255"/>
              </a:lnSpc>
              <a:buFont typeface="Arial"/>
              <a:buAutoNum type="arabicPeriod"/>
              <a:tabLst>
                <a:tab pos="469265" algn="l"/>
              </a:tabLst>
              <a:defRPr/>
            </a:pPr>
            <a:r>
              <a:rPr sz="1100" b="1" dirty="0" err="1">
                <a:latin typeface="Arial"/>
                <a:cs typeface="Arial"/>
              </a:rPr>
              <a:t>Практика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з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187F38"/>
                </a:solidFill>
                <a:latin typeface="Courier New"/>
                <a:cs typeface="Courier New"/>
              </a:rPr>
              <a:t>float</a:t>
            </a:r>
            <a:r>
              <a:rPr sz="1100" b="1" spc="-360" dirty="0">
                <a:solidFill>
                  <a:srgbClr val="187F38"/>
                </a:solidFill>
                <a:latin typeface="Courier New"/>
                <a:cs typeface="Courier New"/>
              </a:rPr>
              <a:t> </a:t>
            </a:r>
            <a:r>
              <a:rPr sz="1100" b="1" dirty="0" err="1">
                <a:latin typeface="Arial"/>
                <a:cs typeface="Arial"/>
              </a:rPr>
              <a:t>та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87F38"/>
                </a:solidFill>
                <a:latin typeface="Courier New"/>
                <a:cs typeface="Courier New"/>
              </a:rPr>
              <a:t>clear</a:t>
            </a:r>
            <a:r>
              <a:rPr sz="1100" spc="-1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926465" lvl="1" indent="-312420">
              <a:lnSpc>
                <a:spcPts val="1255"/>
              </a:lnSpc>
              <a:buChar char="○"/>
              <a:tabLst>
                <a:tab pos="926465" algn="l"/>
              </a:tabLst>
              <a:defRPr/>
            </a:pPr>
            <a:r>
              <a:rPr sz="1100" dirty="0" err="1">
                <a:latin typeface="Arial"/>
                <a:cs typeface="Arial"/>
              </a:rPr>
              <a:t>Створіть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кілька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елементів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і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використовуйте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87F38"/>
                </a:solidFill>
                <a:latin typeface="Courier New"/>
                <a:cs typeface="Courier New"/>
              </a:rPr>
              <a:t>float</a:t>
            </a:r>
            <a:r>
              <a:rPr sz="1100" spc="-360" dirty="0">
                <a:solidFill>
                  <a:srgbClr val="187F38"/>
                </a:solidFill>
                <a:latin typeface="Courier New"/>
                <a:cs typeface="Courier New"/>
              </a:rPr>
              <a:t> </a:t>
            </a:r>
            <a:r>
              <a:rPr sz="1100" dirty="0" err="1">
                <a:latin typeface="Arial"/>
                <a:cs typeface="Arial"/>
              </a:rPr>
              <a:t>для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їх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обтікання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926465" lvl="1" indent="-312420">
              <a:lnSpc>
                <a:spcPts val="1255"/>
              </a:lnSpc>
              <a:buChar char="○"/>
              <a:tabLst>
                <a:tab pos="926465" algn="l"/>
              </a:tabLst>
              <a:defRPr/>
            </a:pPr>
            <a:r>
              <a:rPr sz="1100" dirty="0" err="1">
                <a:latin typeface="Arial"/>
                <a:cs typeface="Arial"/>
              </a:rPr>
              <a:t>Використайте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87F38"/>
                </a:solidFill>
                <a:latin typeface="Courier New"/>
                <a:cs typeface="Courier New"/>
              </a:rPr>
              <a:t>clear</a:t>
            </a:r>
            <a:r>
              <a:rPr sz="1100" spc="-360" dirty="0">
                <a:solidFill>
                  <a:srgbClr val="187F38"/>
                </a:solidFill>
                <a:latin typeface="Courier New"/>
                <a:cs typeface="Courier New"/>
              </a:rPr>
              <a:t> </a:t>
            </a:r>
            <a:r>
              <a:rPr sz="1100" dirty="0" err="1">
                <a:latin typeface="Arial"/>
                <a:cs typeface="Arial"/>
              </a:rPr>
              <a:t>для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контролю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обтікання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на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деяких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з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цих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елементів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469265" indent="-344805">
              <a:lnSpc>
                <a:spcPts val="1255"/>
              </a:lnSpc>
              <a:buFont typeface="Arial"/>
              <a:buAutoNum type="arabicPeriod"/>
              <a:tabLst>
                <a:tab pos="469265" algn="l"/>
              </a:tabLst>
              <a:defRPr/>
            </a:pPr>
            <a:r>
              <a:rPr sz="1100" b="1" spc="-10" dirty="0" err="1">
                <a:latin typeface="Arial"/>
                <a:cs typeface="Arial"/>
              </a:rPr>
              <a:t>Експерименти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з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87F38"/>
                </a:solidFill>
                <a:latin typeface="Courier New"/>
                <a:cs typeface="Courier New"/>
              </a:rPr>
              <a:t>overflow</a:t>
            </a:r>
            <a:r>
              <a:rPr sz="1100" spc="-1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926465" lvl="1" indent="-312420">
              <a:lnSpc>
                <a:spcPts val="1255"/>
              </a:lnSpc>
              <a:buChar char="○"/>
              <a:tabLst>
                <a:tab pos="926465" algn="l"/>
              </a:tabLst>
              <a:defRPr/>
            </a:pPr>
            <a:r>
              <a:rPr sz="1100" dirty="0" err="1">
                <a:latin typeface="Arial"/>
                <a:cs typeface="Arial"/>
              </a:rPr>
              <a:t>Створіть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контейнер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з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обмеженими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розмірами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та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додайте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 err="1">
                <a:latin typeface="Arial"/>
                <a:cs typeface="Arial"/>
              </a:rPr>
              <a:t>вміст</a:t>
            </a:r>
            <a:r>
              <a:rPr sz="1100" spc="-25" dirty="0">
                <a:latin typeface="Arial"/>
                <a:cs typeface="Arial"/>
              </a:rPr>
              <a:t>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який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перевищує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ці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розміри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926465" lvl="1" indent="-312420">
              <a:lnSpc>
                <a:spcPts val="1255"/>
              </a:lnSpc>
              <a:buChar char="○"/>
              <a:tabLst>
                <a:tab pos="926465" algn="l"/>
              </a:tabLst>
              <a:defRPr/>
            </a:pPr>
            <a:r>
              <a:rPr sz="1100" spc="-10" dirty="0" err="1">
                <a:latin typeface="Arial"/>
                <a:cs typeface="Arial"/>
              </a:rPr>
              <a:t>Використовуйте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властивість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87F38"/>
                </a:solidFill>
                <a:latin typeface="Courier New"/>
                <a:cs typeface="Courier New"/>
              </a:rPr>
              <a:t>overflow</a:t>
            </a:r>
            <a:r>
              <a:rPr sz="1100" spc="-360" dirty="0">
                <a:solidFill>
                  <a:srgbClr val="187F38"/>
                </a:solidFill>
                <a:latin typeface="Courier New"/>
                <a:cs typeface="Courier New"/>
              </a:rPr>
              <a:t> </a:t>
            </a:r>
            <a:r>
              <a:rPr sz="1100" dirty="0" err="1">
                <a:latin typeface="Arial"/>
                <a:cs typeface="Arial"/>
              </a:rPr>
              <a:t>для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управління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відображенням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0" dirty="0" err="1">
                <a:latin typeface="Arial"/>
                <a:cs typeface="Arial"/>
              </a:rPr>
              <a:t>вмісту</a:t>
            </a:r>
            <a:r>
              <a:rPr sz="1100" spc="-20" dirty="0">
                <a:latin typeface="Arial"/>
                <a:cs typeface="Arial"/>
              </a:rPr>
              <a:t>, </a:t>
            </a:r>
            <a:r>
              <a:rPr sz="1100" dirty="0" err="1">
                <a:latin typeface="Arial"/>
                <a:cs typeface="Arial"/>
              </a:rPr>
              <a:t>що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виходить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за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межі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контейнера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469265" indent="-344805">
              <a:lnSpc>
                <a:spcPts val="1255"/>
              </a:lnSpc>
              <a:buFont typeface="Arial"/>
              <a:buAutoNum type="arabicPeriod"/>
              <a:tabLst>
                <a:tab pos="469265" algn="l"/>
              </a:tabLst>
              <a:defRPr/>
            </a:pPr>
            <a:r>
              <a:rPr sz="1100" b="1" spc="-10" dirty="0" err="1">
                <a:latin typeface="Arial"/>
                <a:cs typeface="Arial"/>
              </a:rPr>
              <a:t>Позиціонування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10" dirty="0" err="1">
                <a:latin typeface="Arial"/>
                <a:cs typeface="Arial"/>
              </a:rPr>
              <a:t>елементів</a:t>
            </a:r>
            <a:r>
              <a:rPr sz="1100" spc="-1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926465" lvl="1" indent="-312420">
              <a:lnSpc>
                <a:spcPts val="1255"/>
              </a:lnSpc>
              <a:buChar char="○"/>
              <a:tabLst>
                <a:tab pos="926465" algn="l"/>
              </a:tabLst>
              <a:defRPr/>
            </a:pPr>
            <a:r>
              <a:rPr sz="1100" dirty="0" err="1">
                <a:latin typeface="Arial"/>
                <a:cs typeface="Arial"/>
              </a:rPr>
              <a:t>Використайте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різні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типи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позиціонування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spc="-10" dirty="0">
                <a:solidFill>
                  <a:srgbClr val="187F38"/>
                </a:solidFill>
                <a:latin typeface="Courier New"/>
                <a:cs typeface="Courier New"/>
              </a:rPr>
              <a:t>static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87F38"/>
                </a:solidFill>
                <a:latin typeface="Courier New"/>
                <a:cs typeface="Courier New"/>
              </a:rPr>
              <a:t>relative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87F38"/>
                </a:solidFill>
                <a:latin typeface="Courier New"/>
                <a:cs typeface="Courier New"/>
              </a:rPr>
              <a:t>absolute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87F38"/>
                </a:solidFill>
                <a:latin typeface="Courier New"/>
                <a:cs typeface="Courier New"/>
              </a:rPr>
              <a:t>fixed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87F38"/>
                </a:solidFill>
                <a:latin typeface="Courier New"/>
                <a:cs typeface="Courier New"/>
              </a:rPr>
              <a:t>sticky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на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різних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елементах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926465" lvl="1" indent="-312420">
              <a:lnSpc>
                <a:spcPts val="1285"/>
              </a:lnSpc>
              <a:buChar char="○"/>
              <a:tabLst>
                <a:tab pos="926465" algn="l"/>
              </a:tabLst>
              <a:defRPr/>
            </a:pPr>
            <a:r>
              <a:rPr sz="1100" dirty="0" err="1">
                <a:latin typeface="Arial"/>
                <a:cs typeface="Arial"/>
              </a:rPr>
              <a:t>Створіть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приклади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що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демонструють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різницю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між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87F38"/>
                </a:solidFill>
                <a:latin typeface="Courier New"/>
                <a:cs typeface="Courier New"/>
              </a:rPr>
              <a:t>fixed</a:t>
            </a:r>
            <a:r>
              <a:rPr sz="1100" spc="-360" dirty="0">
                <a:solidFill>
                  <a:srgbClr val="187F38"/>
                </a:solidFill>
                <a:latin typeface="Courier New"/>
                <a:cs typeface="Courier New"/>
              </a:rPr>
              <a:t> </a:t>
            </a:r>
            <a:r>
              <a:rPr sz="1100" dirty="0" err="1">
                <a:latin typeface="Arial"/>
                <a:cs typeface="Arial"/>
              </a:rPr>
              <a:t>та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87F38"/>
                </a:solidFill>
                <a:latin typeface="Courier New"/>
                <a:cs typeface="Courier New"/>
              </a:rPr>
              <a:t>sticky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22860">
              <a:lnSpc>
                <a:spcPts val="1250"/>
              </a:lnSpc>
              <a:spcBef>
                <a:spcPts val="1235"/>
              </a:spcBef>
              <a:defRPr/>
            </a:pPr>
            <a:r>
              <a:rPr sz="1100" dirty="0" err="1">
                <a:latin typeface="Arial"/>
                <a:cs typeface="Arial"/>
              </a:rPr>
              <a:t>Це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завдання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допоможе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учням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краще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зрозуміти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та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застосувати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основні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принципи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розробки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 err="1">
                <a:latin typeface="Arial"/>
                <a:cs typeface="Arial"/>
              </a:rPr>
              <a:t>веб-</a:t>
            </a:r>
            <a:r>
              <a:rPr sz="1100" dirty="0" err="1">
                <a:latin typeface="Arial"/>
                <a:cs typeface="Arial"/>
              </a:rPr>
              <a:t>інтерфейсів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а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також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дозволить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їм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експериментувати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та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вчитися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 err="1">
                <a:latin typeface="Arial"/>
                <a:cs typeface="Arial"/>
              </a:rPr>
              <a:t>на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практиці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 dirty="0"/>
              <a:t>reset.css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384717" y="1175209"/>
            <a:ext cx="8361688" cy="2228810"/>
          </a:xfrm>
          <a:prstGeom prst="rect">
            <a:avLst/>
          </a:prstGeom>
        </p:spPr>
        <p:txBody>
          <a:bodyPr vert="horz" wrap="square" lIns="0" tIns="480563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b="1" spc="-10" dirty="0">
                <a:solidFill>
                  <a:srgbClr val="E06565"/>
                </a:solidFill>
                <a:latin typeface="Courier New"/>
                <a:cs typeface="Courier New"/>
              </a:rPr>
              <a:t>Reset.css</a:t>
            </a:r>
            <a:r>
              <a:rPr b="1" spc="-585" dirty="0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 err="1"/>
              <a:t>це</a:t>
            </a:r>
            <a:r>
              <a:rPr spc="-5" dirty="0"/>
              <a:t> </a:t>
            </a:r>
            <a:r>
              <a:rPr spc="-30" dirty="0" err="1"/>
              <a:t>інструмент</a:t>
            </a:r>
            <a:r>
              <a:rPr spc="-30" dirty="0"/>
              <a:t>,</a:t>
            </a:r>
            <a:r>
              <a:rPr spc="-5" dirty="0"/>
              <a:t> </a:t>
            </a:r>
            <a:r>
              <a:rPr dirty="0" err="1"/>
              <a:t>який</a:t>
            </a:r>
            <a:r>
              <a:rPr spc="-5" dirty="0"/>
              <a:t> </a:t>
            </a:r>
            <a:r>
              <a:rPr dirty="0" err="1"/>
              <a:t>ми</a:t>
            </a:r>
            <a:r>
              <a:rPr spc="-5" dirty="0"/>
              <a:t> </a:t>
            </a:r>
            <a:r>
              <a:rPr spc="-10" dirty="0" err="1"/>
              <a:t>використовуємо</a:t>
            </a:r>
            <a:r>
              <a:rPr spc="-5" dirty="0"/>
              <a:t> </a:t>
            </a:r>
            <a:r>
              <a:rPr dirty="0"/>
              <a:t>у</a:t>
            </a:r>
            <a:r>
              <a:rPr spc="-5" dirty="0"/>
              <a:t> </a:t>
            </a:r>
            <a:r>
              <a:rPr spc="-25" dirty="0" err="1"/>
              <a:t>веб-</a:t>
            </a:r>
            <a:r>
              <a:rPr dirty="0" err="1"/>
              <a:t>дизайні</a:t>
            </a:r>
            <a:r>
              <a:rPr spc="-5" dirty="0"/>
              <a:t> </a:t>
            </a:r>
            <a:r>
              <a:rPr spc="-25" dirty="0" err="1"/>
              <a:t>для</a:t>
            </a:r>
            <a:r>
              <a:rPr spc="-25" dirty="0"/>
              <a:t> </a:t>
            </a:r>
            <a:r>
              <a:rPr spc="-20" dirty="0" err="1"/>
              <a:t>нівелювання</a:t>
            </a:r>
            <a:r>
              <a:rPr spc="-50" dirty="0"/>
              <a:t> </a:t>
            </a:r>
            <a:r>
              <a:rPr spc="-10" dirty="0" err="1"/>
              <a:t>вбудованих</a:t>
            </a:r>
            <a:r>
              <a:rPr spc="-50" dirty="0"/>
              <a:t> </a:t>
            </a:r>
            <a:r>
              <a:rPr dirty="0" err="1"/>
              <a:t>стилів</a:t>
            </a:r>
            <a:r>
              <a:rPr spc="-50" dirty="0"/>
              <a:t> </a:t>
            </a:r>
            <a:r>
              <a:rPr dirty="0" err="1"/>
              <a:t>браузера</a:t>
            </a:r>
            <a:r>
              <a:rPr spc="-50" dirty="0"/>
              <a:t> </a:t>
            </a:r>
            <a:r>
              <a:rPr dirty="0" err="1"/>
              <a:t>для</a:t>
            </a:r>
            <a:r>
              <a:rPr spc="-50" dirty="0"/>
              <a:t> </a:t>
            </a:r>
            <a:r>
              <a:rPr dirty="0"/>
              <a:t>HTML</a:t>
            </a:r>
            <a:r>
              <a:rPr spc="-105" dirty="0"/>
              <a:t> </a:t>
            </a:r>
            <a:r>
              <a:rPr dirty="0" err="1"/>
              <a:t>елементів</a:t>
            </a:r>
            <a:r>
              <a:rPr dirty="0"/>
              <a:t>.</a:t>
            </a:r>
            <a:r>
              <a:rPr spc="-50" dirty="0"/>
              <a:t> </a:t>
            </a:r>
            <a:r>
              <a:rPr dirty="0" err="1"/>
              <a:t>Це</a:t>
            </a:r>
            <a:r>
              <a:rPr spc="-50" dirty="0"/>
              <a:t> </a:t>
            </a:r>
            <a:r>
              <a:rPr dirty="0"/>
              <a:t>CSS</a:t>
            </a:r>
            <a:r>
              <a:rPr spc="-15" dirty="0"/>
              <a:t> </a:t>
            </a:r>
            <a:r>
              <a:rPr spc="-10" dirty="0" err="1"/>
              <a:t>файл</a:t>
            </a:r>
            <a:r>
              <a:rPr spc="-10" dirty="0"/>
              <a:t>, </a:t>
            </a:r>
            <a:r>
              <a:rPr dirty="0" err="1"/>
              <a:t>який</a:t>
            </a:r>
            <a:r>
              <a:rPr spc="-45" dirty="0"/>
              <a:t> </a:t>
            </a:r>
            <a:r>
              <a:rPr dirty="0"/>
              <a:t>"</a:t>
            </a:r>
            <a:r>
              <a:rPr dirty="0" err="1"/>
              <a:t>скидає</a:t>
            </a:r>
            <a:r>
              <a:rPr dirty="0"/>
              <a:t>"</a:t>
            </a:r>
            <a:r>
              <a:rPr spc="-40" dirty="0"/>
              <a:t> </a:t>
            </a:r>
            <a:r>
              <a:rPr dirty="0" err="1"/>
              <a:t>усі</a:t>
            </a:r>
            <a:r>
              <a:rPr spc="-40" dirty="0"/>
              <a:t> </a:t>
            </a:r>
            <a:r>
              <a:rPr spc="-10" dirty="0" err="1"/>
              <a:t>стандартні</a:t>
            </a:r>
            <a:r>
              <a:rPr spc="-40" dirty="0"/>
              <a:t> </a:t>
            </a:r>
            <a:r>
              <a:rPr dirty="0" err="1"/>
              <a:t>маржини</a:t>
            </a:r>
            <a:r>
              <a:rPr dirty="0"/>
              <a:t>,</a:t>
            </a:r>
            <a:r>
              <a:rPr spc="-40" dirty="0"/>
              <a:t> </a:t>
            </a:r>
            <a:r>
              <a:rPr dirty="0" err="1"/>
              <a:t>паддинги</a:t>
            </a:r>
            <a:r>
              <a:rPr dirty="0"/>
              <a:t>,</a:t>
            </a:r>
            <a:r>
              <a:rPr spc="-40" dirty="0"/>
              <a:t> </a:t>
            </a:r>
            <a:r>
              <a:rPr dirty="0" err="1"/>
              <a:t>шрифти</a:t>
            </a:r>
            <a:r>
              <a:rPr spc="-40" dirty="0"/>
              <a:t> </a:t>
            </a:r>
            <a:r>
              <a:rPr dirty="0" err="1"/>
              <a:t>та</a:t>
            </a:r>
            <a:r>
              <a:rPr spc="-45" dirty="0"/>
              <a:t> </a:t>
            </a:r>
            <a:r>
              <a:rPr dirty="0" err="1"/>
              <a:t>інші</a:t>
            </a:r>
            <a:r>
              <a:rPr spc="-40" dirty="0"/>
              <a:t> </a:t>
            </a:r>
            <a:r>
              <a:rPr dirty="0" err="1"/>
              <a:t>стилі</a:t>
            </a:r>
            <a:r>
              <a:rPr dirty="0"/>
              <a:t>,</a:t>
            </a:r>
            <a:r>
              <a:rPr spc="-40" dirty="0"/>
              <a:t> </a:t>
            </a:r>
            <a:r>
              <a:rPr spc="-25" dirty="0" err="1"/>
              <a:t>які</a:t>
            </a:r>
            <a:r>
              <a:rPr spc="-25" dirty="0"/>
              <a:t> </a:t>
            </a:r>
            <a:r>
              <a:rPr dirty="0" err="1"/>
              <a:t>браузери</a:t>
            </a:r>
            <a:r>
              <a:rPr spc="-40" dirty="0"/>
              <a:t> </a:t>
            </a:r>
            <a:r>
              <a:rPr dirty="0" err="1"/>
              <a:t>за</a:t>
            </a:r>
            <a:r>
              <a:rPr spc="-40" dirty="0"/>
              <a:t> </a:t>
            </a:r>
            <a:r>
              <a:rPr spc="-10" dirty="0" err="1"/>
              <a:t>замовчуванням</a:t>
            </a:r>
            <a:r>
              <a:rPr spc="-35" dirty="0"/>
              <a:t> </a:t>
            </a:r>
            <a:r>
              <a:rPr spc="-10" dirty="0" err="1"/>
              <a:t>застосовують</a:t>
            </a:r>
            <a:r>
              <a:rPr spc="-40" dirty="0"/>
              <a:t> </a:t>
            </a:r>
            <a:r>
              <a:rPr dirty="0" err="1"/>
              <a:t>до</a:t>
            </a:r>
            <a:r>
              <a:rPr spc="-40" dirty="0"/>
              <a:t> </a:t>
            </a:r>
            <a:r>
              <a:rPr dirty="0"/>
              <a:t>HTML</a:t>
            </a:r>
            <a:r>
              <a:rPr spc="-95" dirty="0"/>
              <a:t> </a:t>
            </a:r>
            <a:r>
              <a:rPr spc="-10" dirty="0" err="1"/>
              <a:t>елементів</a:t>
            </a:r>
            <a:r>
              <a:rPr spc="-10" dirty="0"/>
              <a:t>.</a:t>
            </a:r>
            <a:endParaRPr dirty="0"/>
          </a:p>
          <a:p>
            <a:pPr marL="12700">
              <a:lnSpc>
                <a:spcPct val="100000"/>
              </a:lnSpc>
              <a:spcBef>
                <a:spcPts val="1524"/>
              </a:spcBef>
              <a:defRPr/>
            </a:pPr>
            <a:r>
              <a:rPr u="sng" spc="-10" dirty="0">
                <a:solidFill>
                  <a:srgbClr val="0096A6"/>
                </a:solidFill>
              </a:rPr>
              <a:t>https://</a:t>
            </a:r>
            <a:r>
              <a:rPr u="sng" spc="-10" dirty="0">
                <a:solidFill>
                  <a:srgbClr val="0096A6"/>
                </a:solidFill>
                <a:hlinkClick r:id="rId2" tooltip="http://www.npmjs.com/package/reset-css"/>
              </a:rPr>
              <a:t>www.npmjs.com/package/reset-</a:t>
            </a:r>
            <a:r>
              <a:rPr u="sng" spc="-25" dirty="0">
                <a:solidFill>
                  <a:srgbClr val="0096A6"/>
                </a:solidFill>
                <a:hlinkClick r:id="rId2" tooltip="http://www.npmjs.com/package/reset-css"/>
              </a:rPr>
              <a:t>css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021939" y="2266442"/>
            <a:ext cx="309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/>
              <a:t>UI/UX,</a:t>
            </a:r>
            <a:r>
              <a:rPr sz="3600" spc="-25"/>
              <a:t> </a:t>
            </a:r>
            <a:r>
              <a:rPr sz="3600" spc="-10"/>
              <a:t>Layouts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/>
        </p:blipFill>
        <p:spPr bwMode="auto">
          <a:xfrm>
            <a:off x="80962" y="1414462"/>
            <a:ext cx="8839199" cy="2438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</TotalTime>
  <Words>2214</Words>
  <Application>Microsoft Office PowerPoint</Application>
  <DocSecurity>0</DocSecurity>
  <PresentationFormat>Экран (16:9)</PresentationFormat>
  <Paragraphs>333</Paragraphs>
  <Slides>65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6" baseType="lpstr">
      <vt:lpstr>Office Theme</vt:lpstr>
      <vt:lpstr>Формування блокової моделі</vt:lpstr>
      <vt:lpstr>Зміст уроку</vt:lpstr>
      <vt:lpstr>Нормалізація vs Скидання стилів</vt:lpstr>
      <vt:lpstr>Презентация PowerPoint</vt:lpstr>
      <vt:lpstr>Презентация PowerPoint</vt:lpstr>
      <vt:lpstr>normalize.css</vt:lpstr>
      <vt:lpstr>reset.css</vt:lpstr>
      <vt:lpstr>UI/UX, Layouts</vt:lpstr>
      <vt:lpstr>Презентация PowerPoint</vt:lpstr>
      <vt:lpstr>Презентация PowerPoint</vt:lpstr>
      <vt:lpstr>Основні теги для верстки</vt:lpstr>
      <vt:lpstr>&lt;div&gt;</vt:lpstr>
      <vt:lpstr>&lt;span&gt;</vt:lpstr>
      <vt:lpstr>Приклад</vt:lpstr>
      <vt:lpstr>Ще приклад</vt:lpstr>
      <vt:lpstr>Блокові елементи</vt:lpstr>
      <vt:lpstr>Інлайнові елементи</vt:lpstr>
      <vt:lpstr>Відмінності між блоковими та інлайновими елементами</vt:lpstr>
      <vt:lpstr>Початок нового рядка</vt:lpstr>
      <vt:lpstr>Зміна розмірів</vt:lpstr>
      <vt:lpstr>Вертикальне вирівнювання</vt:lpstr>
      <vt:lpstr>Приклади</vt:lpstr>
      <vt:lpstr>Використання</vt:lpstr>
      <vt:lpstr>Властивість display</vt:lpstr>
      <vt:lpstr>display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Формування блокової моделі</vt:lpstr>
      <vt:lpstr>Основні компоненти блокової моделі</vt:lpstr>
      <vt:lpstr>Вміст блоку (width, height)</vt:lpstr>
      <vt:lpstr>Запам'ятайте!</vt:lpstr>
      <vt:lpstr>Ширина елемента</vt:lpstr>
      <vt:lpstr>Висота елемента</vt:lpstr>
      <vt:lpstr>Ширина та висота елемента &lt;div&gt;?</vt:lpstr>
      <vt:lpstr>Презентация PowerPoint</vt:lpstr>
      <vt:lpstr>Презентация PowerPoint</vt:lpstr>
      <vt:lpstr>Презентация PowerPoint</vt:lpstr>
      <vt:lpstr>box-sizing</vt:lpstr>
      <vt:lpstr>Презентация PowerPoint</vt:lpstr>
      <vt:lpstr>Презентация PowerPoint</vt:lpstr>
      <vt:lpstr>Обтікання елементів</vt:lpstr>
      <vt:lpstr>float</vt:lpstr>
      <vt:lpstr>Презентация PowerPoint</vt:lpstr>
      <vt:lpstr>Презентация PowerPoint</vt:lpstr>
      <vt:lpstr>Презентация PowerPoint</vt:lpstr>
      <vt:lpstr>Презентация PowerPoint</vt:lpstr>
      <vt:lpstr>Заборона обтікання</vt:lpstr>
      <vt:lpstr>clear</vt:lpstr>
      <vt:lpstr>Презентация PowerPoint</vt:lpstr>
      <vt:lpstr>Презентация PowerPoint</vt:lpstr>
      <vt:lpstr>overflow</vt:lpstr>
      <vt:lpstr>overflow</vt:lpstr>
      <vt:lpstr>Презентация PowerPoint</vt:lpstr>
      <vt:lpstr>Презентация PowerPoint</vt:lpstr>
      <vt:lpstr>Позиціонування блоків</vt:lpstr>
      <vt:lpstr>position</vt:lpstr>
      <vt:lpstr>Вказівки позиції елемента</vt:lpstr>
      <vt:lpstr>Практика</vt:lpstr>
      <vt:lpstr>Презентация PowerPoint</vt:lpstr>
      <vt:lpstr>Домашнє завдання</vt:lpstr>
      <vt:lpstr>Експерименти з блоковою моделлю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#7. Forming a block model</dc:title>
  <dc:creator>Aleksandr Shamalo</dc:creator>
  <cp:lastModifiedBy>Aleksandr Shamalo</cp:lastModifiedBy>
  <cp:revision>4</cp:revision>
  <dcterms:created xsi:type="dcterms:W3CDTF">2025-01-11T14:58:48Z</dcterms:created>
  <dcterms:modified xsi:type="dcterms:W3CDTF">2025-02-25T11:10:27Z</dcterms:modified>
  <dc:identifier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2025-01-11T00:00:00Z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2025-01-11T00:00:00Z</vt:filetime>
  </property>
  <property fmtid="{D5CDD505-2E9C-101B-9397-08002B2CF9AE}" pid="5" name="Producer">
    <vt:lpwstr>GPL Ghostscript 9.26</vt:lpwstr>
  </property>
</Properties>
</file>