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9144000" cy="51435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829412" y="803662"/>
            <a:ext cx="1754504" cy="238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05993" y="1017838"/>
            <a:ext cx="7994650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2829412" y="803662"/>
            <a:ext cx="1754504" cy="238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829412" y="803662"/>
            <a:ext cx="1754504" cy="238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96440"/>
            <a:ext cx="9143999" cy="50470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29412" y="803662"/>
            <a:ext cx="1754504" cy="238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5993" y="1017838"/>
            <a:ext cx="7994650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051089" y="1638886"/>
            <a:ext cx="10401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173E77"/>
                </a:solidFill>
              </a:rPr>
              <a:t>Float</a:t>
            </a:r>
            <a:endParaRPr sz="3600"/>
          </a:p>
        </p:txBody>
      </p:sp>
      <p:sp>
        <p:nvSpPr>
          <p:cNvPr id="45" name="Google Shape;45;p7"/>
          <p:cNvSpPr txBox="1"/>
          <p:nvPr/>
        </p:nvSpPr>
        <p:spPr>
          <a:xfrm>
            <a:off x="3040335" y="2919850"/>
            <a:ext cx="3076575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A64D78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b="0" i="0" lang="ru-RU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0" i="0" lang="ru-RU" sz="18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left </a:t>
            </a:r>
            <a:r>
              <a:rPr b="0" i="0" lang="ru-RU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b="0" i="0" lang="ru-RU" sz="18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right </a:t>
            </a:r>
            <a:r>
              <a:rPr b="0" i="0" lang="ru-RU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b="0" i="0" lang="ru-RU" sz="18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none </a:t>
            </a:r>
            <a:r>
              <a:rPr b="0" i="0" lang="ru-RU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b="0" i="0" lang="ru-RU" sz="18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inherit</a:t>
            </a:r>
            <a:r>
              <a:rPr b="0" i="0" lang="ru-RU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97425" y="761425"/>
            <a:ext cx="2596515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Відбулося наступне: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518693" y="1426071"/>
            <a:ext cx="7994650" cy="111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336550" lvl="0" marL="348615" marR="18605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-RU"/>
              <a:t>Заголовок &lt;</a:t>
            </a:r>
            <a:r>
              <a:rPr lang="ru-RU">
                <a:solidFill>
                  <a:srgbClr val="A64D78"/>
                </a:solidFill>
              </a:rPr>
              <a:t>h3</a:t>
            </a:r>
            <a:r>
              <a:rPr lang="ru-RU"/>
              <a:t>&gt;</a:t>
            </a:r>
            <a:r>
              <a:rPr lang="ru-RU">
                <a:solidFill>
                  <a:srgbClr val="000000"/>
                </a:solidFill>
              </a:rPr>
              <a:t>Пантера</a:t>
            </a:r>
            <a:r>
              <a:rPr lang="ru-RU"/>
              <a:t>&lt;</a:t>
            </a:r>
            <a:r>
              <a:rPr lang="ru-RU">
                <a:solidFill>
                  <a:srgbClr val="A64D78"/>
                </a:solidFill>
              </a:rPr>
              <a:t>/h3</a:t>
            </a:r>
            <a:r>
              <a:rPr lang="ru-RU"/>
              <a:t>&gt; не помітив </a:t>
            </a:r>
            <a:r>
              <a:rPr lang="ru-RU">
                <a:solidFill>
                  <a:srgbClr val="6AA84F"/>
                </a:solidFill>
              </a:rPr>
              <a:t>float </a:t>
            </a:r>
            <a:r>
              <a:rPr lang="ru-RU"/>
              <a:t>(він же блочний элемент) і розташувався одразу після попереднього параграфу &lt;</a:t>
            </a:r>
            <a:r>
              <a:rPr lang="ru-RU">
                <a:solidFill>
                  <a:srgbClr val="A64D78"/>
                </a:solidFill>
              </a:rPr>
              <a:t>p</a:t>
            </a:r>
            <a:r>
              <a:rPr lang="ru-RU"/>
              <a:t>&gt;</a:t>
            </a:r>
            <a:r>
              <a:rPr lang="ru-RU">
                <a:solidFill>
                  <a:srgbClr val="000000"/>
                </a:solidFill>
              </a:rPr>
              <a:t>Текст...</a:t>
            </a:r>
            <a:r>
              <a:rPr lang="ru-RU"/>
              <a:t>&lt;</a:t>
            </a:r>
            <a:r>
              <a:rPr lang="ru-RU">
                <a:solidFill>
                  <a:srgbClr val="A64D78"/>
                </a:solidFill>
              </a:rPr>
              <a:t>/p</a:t>
            </a:r>
            <a:r>
              <a:rPr lang="ru-RU"/>
              <a:t>&gt;.</a:t>
            </a:r>
            <a:endParaRPr/>
          </a:p>
          <a:p>
            <a:pPr indent="-336550" lvl="0" marL="348615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-RU"/>
              <a:t>Після нього йде </a:t>
            </a:r>
            <a:r>
              <a:rPr lang="ru-RU">
                <a:solidFill>
                  <a:srgbClr val="6AA84F"/>
                </a:solidFill>
              </a:rPr>
              <a:t>float</a:t>
            </a:r>
            <a:r>
              <a:rPr lang="ru-RU">
                <a:solidFill>
                  <a:srgbClr val="434343"/>
                </a:solidFill>
              </a:rPr>
              <a:t>-елемент </a:t>
            </a:r>
            <a:r>
              <a:rPr lang="ru-RU"/>
              <a:t>– зображення «Пантера». Він був зсунутий вліво. Згідно з алгоритмом, він рухається до лівої межі або до торкання з іншим </a:t>
            </a:r>
            <a:r>
              <a:rPr lang="ru-RU">
                <a:solidFill>
                  <a:srgbClr val="6AA84F"/>
                </a:solidFill>
              </a:rPr>
              <a:t>float</a:t>
            </a:r>
            <a:r>
              <a:rPr lang="ru-RU"/>
              <a:t>-елементом, що і  сталося.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18693" y="2504975"/>
            <a:ext cx="6305550" cy="213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5280" lvl="0" marL="335280" marR="0" rtl="0" algn="l">
              <a:lnSpc>
                <a:spcPct val="11607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Так як у пантери </a:t>
            </a:r>
            <a:r>
              <a:rPr lang="ru-RU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lang="ru-RU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4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left</a:t>
            </a:r>
            <a:r>
              <a:rPr lang="ru-RU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то наступний текст обтікає її праворуч.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84725" y="503825"/>
            <a:ext cx="3196675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173E77"/>
                </a:solidFill>
              </a:rPr>
              <a:t>Властивість </a:t>
            </a:r>
            <a:r>
              <a:rPr lang="ru-RU" sz="2800">
                <a:solidFill>
                  <a:srgbClr val="6AA84F"/>
                </a:solidFill>
              </a:rPr>
              <a:t>clear</a:t>
            </a:r>
            <a:endParaRPr sz="2800"/>
          </a:p>
        </p:txBody>
      </p:sp>
      <p:sp>
        <p:nvSpPr>
          <p:cNvPr id="127" name="Google Shape;127;p17"/>
          <p:cNvSpPr txBox="1"/>
          <p:nvPr/>
        </p:nvSpPr>
        <p:spPr>
          <a:xfrm>
            <a:off x="384725" y="1216355"/>
            <a:ext cx="7907655" cy="169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ru-RU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lang="ru-RU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80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lang="ru-RU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ru-RU" sz="180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ru-RU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61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Ми, звичайно ж, хотіли б розмістити заголовок «Пантера» та решту інформації нижче тигра. Для вирішення проблеми придумана властивість </a:t>
            </a:r>
            <a:r>
              <a:rPr lang="ru-RU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84505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Застосування цієї властивості зсуває елемент вниз доти, доки не закінчаться </a:t>
            </a:r>
            <a:r>
              <a:rPr lang="ru-RU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'и зліва/праворуч/з обох сторін.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84724" y="503825"/>
            <a:ext cx="5711276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173E77"/>
                </a:solidFill>
                <a:latin typeface="Arial"/>
                <a:ea typeface="Arial"/>
                <a:cs typeface="Arial"/>
                <a:sym typeface="Arial"/>
              </a:rPr>
              <a:t>Застосуємо його до заголовка </a:t>
            </a:r>
            <a:r>
              <a:rPr lang="ru-RU" sz="28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h3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84725" y="1216355"/>
            <a:ext cx="17538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h3 </a:t>
            </a:r>
            <a:r>
              <a:rPr lang="ru-RU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ru-RU" sz="18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ru-RU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ru-RU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050" y="1689301"/>
            <a:ext cx="7832572" cy="309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84725" y="503825"/>
            <a:ext cx="54826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2"/>
                </a:solidFill>
              </a:rPr>
              <a:t>Як працює </a:t>
            </a:r>
            <a:r>
              <a:rPr lang="ru-RU" sz="2800">
                <a:solidFill>
                  <a:srgbClr val="6AA84F"/>
                </a:solidFill>
              </a:rPr>
              <a:t>float</a:t>
            </a:r>
            <a:r>
              <a:rPr lang="ru-RU" sz="2800">
                <a:solidFill>
                  <a:srgbClr val="173E77"/>
                </a:solidFill>
              </a:rPr>
              <a:t>?</a:t>
            </a:r>
            <a:endParaRPr sz="2800"/>
          </a:p>
        </p:txBody>
      </p:sp>
      <p:sp>
        <p:nvSpPr>
          <p:cNvPr id="52" name="Google Shape;52;p8"/>
          <p:cNvSpPr txBox="1"/>
          <p:nvPr/>
        </p:nvSpPr>
        <p:spPr>
          <a:xfrm>
            <a:off x="487639" y="1219403"/>
            <a:ext cx="786701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1.	Елемент позиціонується як завжди, а потім виймається з потоку і зсувається вліво (для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left</a:t>
            </a: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) або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854625" y="1447750"/>
            <a:ext cx="6814820" cy="359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вправо (для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right</a:t>
            </a: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) перш ніж торкнеться або межі батьківського елеманта, або іншого елемента з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496969" y="1791760"/>
            <a:ext cx="7712709" cy="437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4330" lvl="0" marL="3663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2.	Інші блокові елементи без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поводяться так, ніби елемента з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немає, оскільки він прибраний із потоку.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500340" y="2204567"/>
            <a:ext cx="5667196" cy="17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3.	Строки (</a:t>
            </a:r>
            <a:r>
              <a:rPr b="0" i="0" lang="ru-RU" sz="1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inline</a:t>
            </a: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-елементи) «знають» о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float </a:t>
            </a: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і обтікають елемент по сторонам.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384725" y="2876754"/>
            <a:ext cx="4081779" cy="617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173E77"/>
                </a:solidFill>
                <a:latin typeface="Roboto"/>
                <a:ea typeface="Roboto"/>
                <a:cs typeface="Roboto"/>
                <a:sym typeface="Roboto"/>
              </a:rPr>
              <a:t>Додатково: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557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1.	 Елемент за наявності float отримує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display</a:t>
            </a:r>
            <a:r>
              <a:rPr b="0" i="0" lang="ru-RU" sz="12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block</a:t>
            </a: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500339" y="3514675"/>
            <a:ext cx="8066405" cy="17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	Тобто, вказавши элементу, у которого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display</a:t>
            </a: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inline </a:t>
            </a: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властивість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left </a:t>
            </a: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right</a:t>
            </a: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ми автоматично робимо його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487639" y="3678759"/>
            <a:ext cx="482854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0" lvl="0" marL="3663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блочним. Зокрема, для нього працюватимуть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width </a:t>
            </a: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height</a:t>
            </a: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	Ширина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r>
              <a:rPr b="0" i="0" lang="ru-RU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-блока визначається за вмістом.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25" y="550075"/>
            <a:ext cx="8632252" cy="42981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/>
        </p:nvSpPr>
        <p:spPr>
          <a:xfrm>
            <a:off x="1477579" y="772850"/>
            <a:ext cx="976630" cy="37719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ru-RU" sz="14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7692725" y="1974750"/>
            <a:ext cx="976630" cy="37719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ru-RU" sz="14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1532737" y="3885539"/>
            <a:ext cx="976630" cy="37719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ru-RU" sz="14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7591325" y="139957"/>
            <a:ext cx="1261552" cy="41011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384725" y="503825"/>
            <a:ext cx="5939875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2"/>
                </a:solidFill>
              </a:rPr>
              <a:t>HTML-код виглядає приблизно так: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384725" y="1219403"/>
            <a:ext cx="2816860" cy="3583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img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0" i="0" lang="ru-RU" sz="12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./img/1.jpg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0" i="0" lang="ru-RU" sz="12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Текст...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/p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Текст...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/p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img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0" i="0" lang="ru-RU" sz="12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./img/2.jpg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0" i="0" lang="ru-RU" sz="12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Текст...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/p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Текст...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/p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img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0" i="0" lang="ru-RU" sz="12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./img/3.jpg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0" i="0" lang="ru-RU" sz="12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ru-RU" sz="1200" u="none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Текст...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/p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Текст...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/p</a:t>
            </a:r>
            <a:r>
              <a:rPr b="0" i="0" lang="ru-RU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384725" y="505857"/>
            <a:ext cx="76479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2"/>
                </a:solidFill>
              </a:rPr>
              <a:t>Так виглядав би початок тексту без </a:t>
            </a:r>
            <a:r>
              <a:rPr lang="ru-RU" sz="2400">
                <a:solidFill>
                  <a:srgbClr val="6AA84F"/>
                </a:solidFill>
              </a:rPr>
              <a:t>float</a:t>
            </a:r>
            <a:endParaRPr sz="2400"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25" y="1621450"/>
            <a:ext cx="8842703" cy="244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33325"/>
            <a:ext cx="8839199" cy="17586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/>
        </p:nvSpPr>
        <p:spPr>
          <a:xfrm>
            <a:off x="225450" y="790878"/>
            <a:ext cx="8437245" cy="389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Елемент </a:t>
            </a:r>
            <a:r>
              <a:rPr b="0" i="0" lang="ru-RU" sz="1200" u="none" cap="none" strike="noStrike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IMG 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виймається із потоку. Інакше кажучи, наступні блоки починають поводитися так, ніби його немає, і заповнюють місце, що звільнилося (зображення для наочності напівпрозоро):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301375" y="3651704"/>
            <a:ext cx="8089265" cy="389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 видно з малюнка, параграфи проходять за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При цьому строки в них о </a:t>
            </a:r>
            <a:r>
              <a:rPr b="0" i="0" lang="ru-RU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знають и обтікають їх, тому відповідна частина параграфа порожня.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/>
        </p:nvSpPr>
        <p:spPr>
          <a:xfrm>
            <a:off x="384725" y="503825"/>
            <a:ext cx="43878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173E77"/>
                </a:solidFill>
                <a:latin typeface="Arial"/>
                <a:ea typeface="Arial"/>
                <a:cs typeface="Arial"/>
                <a:sym typeface="Arial"/>
              </a:rPr>
              <a:t>Очистка під </a:t>
            </a:r>
            <a:r>
              <a:rPr b="0" i="0" lang="ru-RU" sz="2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b="0" i="0" lang="ru-RU" sz="2800" u="none" cap="none" strike="noStrike">
                <a:solidFill>
                  <a:srgbClr val="173E77"/>
                </a:solidFill>
                <a:latin typeface="Arial"/>
                <a:ea typeface="Arial"/>
                <a:cs typeface="Arial"/>
                <a:sym typeface="Arial"/>
              </a:rPr>
              <a:t>(Clearfix)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84725" y="1184098"/>
            <a:ext cx="55588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Розберемо ще одну особливість використання властивості </a:t>
            </a:r>
            <a:r>
              <a:rPr b="0" i="0" lang="ru-RU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Необхідно отримати: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00" y="1801300"/>
            <a:ext cx="7479177" cy="29527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4528100" y="823475"/>
            <a:ext cx="43180" cy="213360"/>
          </a:xfrm>
          <a:custGeom>
            <a:rect b="b" l="l" r="r" t="t"/>
            <a:pathLst>
              <a:path extrusionOk="0" h="213359" w="43179">
                <a:moveTo>
                  <a:pt x="43036" y="213359"/>
                </a:moveTo>
                <a:lnTo>
                  <a:pt x="0" y="213359"/>
                </a:lnTo>
                <a:lnTo>
                  <a:pt x="0" y="0"/>
                </a:lnTo>
                <a:lnTo>
                  <a:pt x="43036" y="0"/>
                </a:lnTo>
                <a:lnTo>
                  <a:pt x="43036" y="213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97424" y="823475"/>
            <a:ext cx="4173855" cy="2051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Спробуємо просто додати пантеру після тигра: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384725" y="1222762"/>
            <a:ext cx="3171825" cy="2536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4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h3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Тигр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4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/h3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4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img </a:t>
            </a:r>
            <a:r>
              <a:rPr lang="ru-RU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ru-RU" sz="140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./img/1.jpg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ru-RU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ru-RU" sz="140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40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4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Текст...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4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/p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4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h3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Пантера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4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/h3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4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img </a:t>
            </a:r>
            <a:r>
              <a:rPr lang="ru-RU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ru-RU" sz="140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./img/3.jpg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ru-RU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ru-RU" sz="140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40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4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Текст...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1400">
                <a:solidFill>
                  <a:srgbClr val="A64D78"/>
                </a:solidFill>
                <a:latin typeface="Arial"/>
                <a:ea typeface="Arial"/>
                <a:cs typeface="Arial"/>
                <a:sym typeface="Arial"/>
              </a:rPr>
              <a:t>/p</a:t>
            </a:r>
            <a:r>
              <a:rPr lang="ru-RU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84725" y="503825"/>
            <a:ext cx="7071359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173E77"/>
                </a:solidFill>
              </a:rPr>
              <a:t>Результат такого коду буде дивним, але передбачуваним:</a:t>
            </a:r>
            <a:endParaRPr sz="2800"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50" y="1591225"/>
            <a:ext cx="8880853" cy="285077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