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3E7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3434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3E7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73E7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96440"/>
            <a:ext cx="9143999" cy="50470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3825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73E7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76350"/>
            <a:ext cx="837454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434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6028" y="1638886"/>
            <a:ext cx="16484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Position</a:t>
            </a:r>
            <a:endParaRPr sz="3600"/>
          </a:p>
        </p:txBody>
      </p:sp>
      <p:sp>
        <p:nvSpPr>
          <p:cNvPr id="3" name="Прямоугольник 2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1287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599" y="1560055"/>
            <a:ext cx="7649209" cy="12013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Встановлює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спосіб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позиціонування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елемента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щодо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вікна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браузера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чи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інших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об'єктів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на веб-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сторінці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A64D78"/>
                </a:solidFill>
                <a:latin typeface="Arial MT"/>
                <a:cs typeface="Arial MT"/>
              </a:rPr>
              <a:t>position</a:t>
            </a:r>
            <a:r>
              <a:rPr sz="1800" dirty="0">
                <a:latin typeface="Arial MT"/>
                <a:cs typeface="Arial MT"/>
              </a:rPr>
              <a:t>: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absolute </a:t>
            </a:r>
            <a:r>
              <a:rPr sz="1800" dirty="0">
                <a:latin typeface="Arial MT"/>
                <a:cs typeface="Arial MT"/>
              </a:rPr>
              <a:t>|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fixed </a:t>
            </a:r>
            <a:r>
              <a:rPr sz="1800" dirty="0">
                <a:latin typeface="Arial MT"/>
                <a:cs typeface="Arial MT"/>
              </a:rPr>
              <a:t>|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relative </a:t>
            </a:r>
            <a:r>
              <a:rPr sz="1800" dirty="0">
                <a:latin typeface="Arial MT"/>
                <a:cs typeface="Arial MT"/>
              </a:rPr>
              <a:t>|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static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792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position:</a:t>
            </a:r>
            <a:r>
              <a:rPr spc="-75" dirty="0"/>
              <a:t> </a:t>
            </a:r>
            <a:r>
              <a:rPr spc="-5" dirty="0">
                <a:solidFill>
                  <a:srgbClr val="0097A7"/>
                </a:solidFill>
              </a:rPr>
              <a:t>absolute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176350"/>
            <a:ext cx="8374549" cy="28797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ru-RU" dirty="0" err="1"/>
              <a:t>Вказує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елемент</a:t>
            </a:r>
            <a:r>
              <a:rPr lang="ru-RU" dirty="0"/>
              <a:t> абсолютно </a:t>
            </a:r>
            <a:r>
              <a:rPr lang="ru-RU" dirty="0" err="1"/>
              <a:t>позиціонований</a:t>
            </a:r>
            <a:r>
              <a:rPr lang="ru-RU" dirty="0"/>
              <a:t>, при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інші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</a:t>
            </a:r>
            <a:r>
              <a:rPr lang="ru-RU" dirty="0" err="1"/>
              <a:t>відображаються</a:t>
            </a:r>
            <a:r>
              <a:rPr lang="ru-RU" dirty="0"/>
              <a:t> на веб-</a:t>
            </a:r>
            <a:r>
              <a:rPr lang="ru-RU" dirty="0" err="1"/>
              <a:t>сторінці</a:t>
            </a:r>
            <a:r>
              <a:rPr lang="ru-RU" dirty="0"/>
              <a:t> як абсолютно </a:t>
            </a:r>
            <a:r>
              <a:rPr lang="ru-RU" dirty="0" err="1"/>
              <a:t>позиціонованого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і </a:t>
            </a:r>
            <a:r>
              <a:rPr lang="ru-RU" dirty="0" err="1"/>
              <a:t>немає</a:t>
            </a:r>
            <a:r>
              <a:rPr lang="ru-RU" dirty="0"/>
              <a:t>. </a:t>
            </a:r>
            <a:r>
              <a:rPr lang="ru-RU" dirty="0" err="1"/>
              <a:t>Положення</a:t>
            </a:r>
            <a:r>
              <a:rPr lang="ru-RU" dirty="0"/>
              <a:t> </a:t>
            </a:r>
            <a:r>
              <a:rPr lang="ru-RU" dirty="0" err="1"/>
              <a:t>елемента</a:t>
            </a:r>
            <a:r>
              <a:rPr lang="ru-RU" dirty="0"/>
              <a:t> </a:t>
            </a:r>
            <a:r>
              <a:rPr lang="ru-RU" dirty="0" err="1"/>
              <a:t>визначається</a:t>
            </a:r>
            <a:r>
              <a:rPr lang="ru-RU" dirty="0"/>
              <a:t> </a:t>
            </a:r>
            <a:r>
              <a:rPr lang="ru-RU" dirty="0" err="1"/>
              <a:t>властивостями</a:t>
            </a:r>
            <a:r>
              <a:rPr lang="ru-RU" dirty="0"/>
              <a:t> </a:t>
            </a:r>
            <a:r>
              <a:rPr dirty="0" smtClean="0">
                <a:solidFill>
                  <a:srgbClr val="A64D78"/>
                </a:solidFill>
              </a:rPr>
              <a:t>left</a:t>
            </a:r>
            <a:r>
              <a:rPr dirty="0"/>
              <a:t>, </a:t>
            </a:r>
            <a:r>
              <a:rPr dirty="0">
                <a:solidFill>
                  <a:srgbClr val="A64D78"/>
                </a:solidFill>
              </a:rPr>
              <a:t>top</a:t>
            </a:r>
            <a:r>
              <a:rPr dirty="0"/>
              <a:t>, </a:t>
            </a:r>
            <a:r>
              <a:rPr dirty="0">
                <a:solidFill>
                  <a:srgbClr val="A64D78"/>
                </a:solidFill>
              </a:rPr>
              <a:t>right </a:t>
            </a:r>
            <a:r>
              <a:rPr dirty="0"/>
              <a:t>и </a:t>
            </a:r>
            <a:r>
              <a:rPr dirty="0">
                <a:solidFill>
                  <a:srgbClr val="A64D78"/>
                </a:solidFill>
              </a:rPr>
              <a:t>bottom</a:t>
            </a:r>
            <a:r>
              <a:rPr dirty="0"/>
              <a:t>, </a:t>
            </a:r>
            <a:r>
              <a:rPr dirty="0" err="1" smtClean="0"/>
              <a:t>так</a:t>
            </a:r>
            <a:r>
              <a:rPr lang="uk-UA" dirty="0" err="1" smtClean="0"/>
              <a:t>ож</a:t>
            </a:r>
            <a:r>
              <a:rPr dirty="0" smtClean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 smtClean="0"/>
              <a:t>положен</a:t>
            </a:r>
            <a:r>
              <a:rPr lang="uk-UA" dirty="0" err="1" smtClean="0"/>
              <a:t>ня</a:t>
            </a:r>
            <a:r>
              <a:rPr dirty="0" smtClean="0"/>
              <a:t> в</a:t>
            </a:r>
            <a:r>
              <a:rPr lang="uk-UA" dirty="0" smtClean="0"/>
              <a:t>пливає</a:t>
            </a:r>
            <a:r>
              <a:rPr dirty="0" smtClean="0"/>
              <a:t> </a:t>
            </a:r>
            <a:r>
              <a:rPr dirty="0" err="1" smtClean="0"/>
              <a:t>значен</a:t>
            </a:r>
            <a:r>
              <a:rPr lang="uk-UA" dirty="0" err="1" smtClean="0"/>
              <a:t>ня</a:t>
            </a:r>
            <a:r>
              <a:rPr dirty="0" smtClean="0"/>
              <a:t>  </a:t>
            </a:r>
            <a:r>
              <a:rPr lang="uk-UA" dirty="0" smtClean="0"/>
              <a:t>властивості</a:t>
            </a:r>
            <a:r>
              <a:rPr dirty="0" smtClean="0"/>
              <a:t> </a:t>
            </a:r>
            <a:r>
              <a:rPr dirty="0">
                <a:solidFill>
                  <a:srgbClr val="A64D78"/>
                </a:solidFill>
              </a:rPr>
              <a:t>position </a:t>
            </a:r>
            <a:r>
              <a:rPr lang="uk-UA" dirty="0" smtClean="0"/>
              <a:t>батьківського</a:t>
            </a:r>
            <a:r>
              <a:rPr dirty="0" smtClean="0"/>
              <a:t> </a:t>
            </a:r>
            <a:r>
              <a:rPr lang="uk-UA" dirty="0"/>
              <a:t>е</a:t>
            </a:r>
            <a:r>
              <a:rPr dirty="0" err="1" smtClean="0"/>
              <a:t>лемента</a:t>
            </a:r>
            <a:r>
              <a:rPr dirty="0"/>
              <a:t>. Так, </a:t>
            </a:r>
            <a:r>
              <a:rPr lang="uk-UA" dirty="0" smtClean="0"/>
              <a:t>якщо</a:t>
            </a:r>
            <a:r>
              <a:rPr dirty="0" smtClean="0"/>
              <a:t> </a:t>
            </a:r>
            <a:r>
              <a:rPr dirty="0"/>
              <a:t>у </a:t>
            </a:r>
            <a:r>
              <a:rPr lang="uk-UA" dirty="0"/>
              <a:t>батьківського елемента</a:t>
            </a:r>
            <a:r>
              <a:rPr dirty="0" smtClean="0"/>
              <a:t> </a:t>
            </a:r>
            <a:r>
              <a:rPr lang="uk-UA" dirty="0" smtClean="0"/>
              <a:t>значення</a:t>
            </a:r>
            <a:r>
              <a:rPr dirty="0" smtClean="0"/>
              <a:t> </a:t>
            </a:r>
            <a:r>
              <a:rPr dirty="0">
                <a:solidFill>
                  <a:srgbClr val="A64D78"/>
                </a:solidFill>
              </a:rPr>
              <a:t>position </a:t>
            </a:r>
            <a:r>
              <a:rPr lang="uk-UA" dirty="0" smtClean="0"/>
              <a:t>встановлено як </a:t>
            </a:r>
            <a:r>
              <a:rPr dirty="0" smtClean="0">
                <a:solidFill>
                  <a:srgbClr val="0097A7"/>
                </a:solidFill>
              </a:rPr>
              <a:t>static </a:t>
            </a:r>
            <a:r>
              <a:rPr lang="uk-UA" dirty="0" smtClean="0"/>
              <a:t>або батьківський елемент відсутній</a:t>
            </a:r>
            <a:r>
              <a:rPr dirty="0" smtClean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lang="uk-UA" dirty="0" smtClean="0"/>
              <a:t>відлік</a:t>
            </a:r>
            <a:r>
              <a:rPr dirty="0" smtClean="0"/>
              <a:t> </a:t>
            </a:r>
            <a:r>
              <a:rPr dirty="0" err="1"/>
              <a:t>координат</a:t>
            </a:r>
            <a:r>
              <a:rPr dirty="0"/>
              <a:t> </a:t>
            </a:r>
            <a:r>
              <a:rPr dirty="0" err="1" smtClean="0"/>
              <a:t>ведет</a:t>
            </a:r>
            <a:r>
              <a:rPr lang="uk-UA" dirty="0" smtClean="0"/>
              <a:t>ь</a:t>
            </a:r>
            <a:r>
              <a:rPr dirty="0" err="1" smtClean="0"/>
              <a:t>ся</a:t>
            </a:r>
            <a:r>
              <a:rPr dirty="0" smtClean="0"/>
              <a:t>  </a:t>
            </a:r>
            <a:r>
              <a:rPr lang="uk-UA" dirty="0" smtClean="0"/>
              <a:t>від</a:t>
            </a:r>
            <a:r>
              <a:rPr dirty="0" smtClean="0"/>
              <a:t> </a:t>
            </a:r>
            <a:r>
              <a:rPr dirty="0" err="1" smtClean="0"/>
              <a:t>кра</a:t>
            </a:r>
            <a:r>
              <a:rPr lang="uk-UA" dirty="0" smtClean="0"/>
              <a:t>ю</a:t>
            </a:r>
            <a:r>
              <a:rPr dirty="0" smtClean="0"/>
              <a:t> </a:t>
            </a:r>
            <a:r>
              <a:rPr lang="uk-UA" dirty="0" err="1" smtClean="0"/>
              <a:t>ві</a:t>
            </a:r>
            <a:r>
              <a:rPr dirty="0" err="1" smtClean="0"/>
              <a:t>кна</a:t>
            </a:r>
            <a:r>
              <a:rPr dirty="0" smtClean="0"/>
              <a:t> </a:t>
            </a:r>
            <a:r>
              <a:rPr dirty="0"/>
              <a:t>браузера. </a:t>
            </a:r>
            <a:r>
              <a:rPr lang="uk-UA" dirty="0" smtClean="0"/>
              <a:t>Якщо</a:t>
            </a:r>
            <a:r>
              <a:rPr dirty="0" smtClean="0"/>
              <a:t> </a:t>
            </a:r>
            <a:r>
              <a:rPr dirty="0"/>
              <a:t>у </a:t>
            </a:r>
            <a:r>
              <a:rPr lang="uk-UA" dirty="0" smtClean="0"/>
              <a:t>батьківського елемента </a:t>
            </a:r>
            <a:r>
              <a:rPr dirty="0" err="1" smtClean="0"/>
              <a:t>значен</a:t>
            </a:r>
            <a:r>
              <a:rPr lang="uk-UA" dirty="0" err="1" smtClean="0"/>
              <a:t>ня</a:t>
            </a:r>
            <a:r>
              <a:rPr dirty="0" smtClean="0"/>
              <a:t> </a:t>
            </a:r>
            <a:r>
              <a:rPr dirty="0">
                <a:solidFill>
                  <a:srgbClr val="A64D78"/>
                </a:solidFill>
              </a:rPr>
              <a:t>position </a:t>
            </a:r>
            <a:r>
              <a:rPr dirty="0" err="1" smtClean="0"/>
              <a:t>задано</a:t>
            </a:r>
            <a:r>
              <a:rPr dirty="0" smtClean="0"/>
              <a:t> </a:t>
            </a:r>
            <a:r>
              <a:rPr lang="uk-UA" dirty="0" smtClean="0"/>
              <a:t>як</a:t>
            </a:r>
            <a:r>
              <a:rPr dirty="0" smtClean="0"/>
              <a:t> </a:t>
            </a:r>
            <a:r>
              <a:rPr dirty="0">
                <a:solidFill>
                  <a:srgbClr val="0097A7"/>
                </a:solidFill>
              </a:rPr>
              <a:t>fixed</a:t>
            </a:r>
            <a:r>
              <a:rPr dirty="0"/>
              <a:t>,  </a:t>
            </a:r>
            <a:r>
              <a:rPr dirty="0">
                <a:solidFill>
                  <a:srgbClr val="0097A7"/>
                </a:solidFill>
              </a:rPr>
              <a:t>relative </a:t>
            </a:r>
            <a:r>
              <a:rPr lang="uk-UA" dirty="0" smtClean="0"/>
              <a:t>або</a:t>
            </a:r>
            <a:r>
              <a:rPr dirty="0" smtClean="0"/>
              <a:t> </a:t>
            </a:r>
            <a:r>
              <a:rPr dirty="0">
                <a:solidFill>
                  <a:srgbClr val="0097A7"/>
                </a:solidFill>
              </a:rPr>
              <a:t>absolute</a:t>
            </a:r>
            <a:r>
              <a:rPr dirty="0"/>
              <a:t>, </a:t>
            </a:r>
            <a:r>
              <a:rPr dirty="0" err="1"/>
              <a:t>то</a:t>
            </a:r>
            <a:r>
              <a:rPr dirty="0"/>
              <a:t> </a:t>
            </a:r>
            <a:r>
              <a:rPr lang="uk-UA" dirty="0" smtClean="0"/>
              <a:t>відлік</a:t>
            </a:r>
            <a:r>
              <a:rPr dirty="0" smtClean="0"/>
              <a:t> </a:t>
            </a:r>
            <a:r>
              <a:rPr dirty="0" err="1"/>
              <a:t>координат</a:t>
            </a:r>
            <a:r>
              <a:rPr dirty="0"/>
              <a:t> </a:t>
            </a:r>
            <a:r>
              <a:rPr dirty="0" err="1" smtClean="0"/>
              <a:t>ведет</a:t>
            </a:r>
            <a:r>
              <a:rPr lang="uk-UA" dirty="0" smtClean="0"/>
              <a:t>ь</a:t>
            </a:r>
            <a:r>
              <a:rPr dirty="0" err="1" smtClean="0"/>
              <a:t>ся</a:t>
            </a:r>
            <a:r>
              <a:rPr dirty="0" smtClean="0"/>
              <a:t> </a:t>
            </a:r>
            <a:r>
              <a:rPr lang="uk-UA" dirty="0" smtClean="0"/>
              <a:t>від</a:t>
            </a:r>
            <a:r>
              <a:rPr dirty="0" smtClean="0"/>
              <a:t> </a:t>
            </a:r>
            <a:r>
              <a:rPr dirty="0" err="1" smtClean="0"/>
              <a:t>кра</a:t>
            </a:r>
            <a:r>
              <a:rPr lang="uk-UA" dirty="0" smtClean="0"/>
              <a:t>ю</a:t>
            </a:r>
            <a:r>
              <a:rPr dirty="0" smtClean="0"/>
              <a:t> </a:t>
            </a:r>
            <a:r>
              <a:rPr lang="uk-UA" dirty="0" smtClean="0"/>
              <a:t>батьківського</a:t>
            </a:r>
            <a:r>
              <a:rPr dirty="0" smtClean="0"/>
              <a:t> </a:t>
            </a:r>
            <a:r>
              <a:rPr lang="uk-UA" dirty="0"/>
              <a:t>е</a:t>
            </a:r>
            <a:r>
              <a:rPr dirty="0" err="1" smtClean="0"/>
              <a:t>лемента</a:t>
            </a:r>
            <a:r>
              <a:rPr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10167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position:</a:t>
            </a:r>
            <a:r>
              <a:rPr spc="-35" dirty="0"/>
              <a:t> </a:t>
            </a:r>
            <a:r>
              <a:rPr spc="-5" dirty="0">
                <a:solidFill>
                  <a:srgbClr val="0097A7"/>
                </a:solidFill>
              </a:rPr>
              <a:t>absolute</a:t>
            </a:r>
            <a:r>
              <a:rPr spc="-5" dirty="0"/>
              <a:t>.</a:t>
            </a:r>
            <a:r>
              <a:rPr spc="-45" dirty="0"/>
              <a:t> </a:t>
            </a:r>
            <a:r>
              <a:rPr dirty="0" err="1" smtClean="0"/>
              <a:t>При</a:t>
            </a:r>
            <a:r>
              <a:rPr lang="uk-UA" dirty="0" err="1" smtClean="0"/>
              <a:t>клад</a:t>
            </a:r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152475"/>
            <a:ext cx="3255499" cy="32601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1700" y="1152475"/>
            <a:ext cx="3278877" cy="32601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49974" y="1227285"/>
            <a:ext cx="9131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&lt;div</a:t>
            </a:r>
            <a:r>
              <a:rPr sz="800" spc="-30" dirty="0">
                <a:solidFill>
                  <a:srgbClr val="A64D78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6AA84F"/>
                </a:solidFill>
                <a:latin typeface="Arial MT"/>
                <a:cs typeface="Arial MT"/>
              </a:rPr>
              <a:t>class</a:t>
            </a:r>
            <a:r>
              <a:rPr sz="800" spc="-5" dirty="0">
                <a:latin typeface="Arial MT"/>
                <a:cs typeface="Arial MT"/>
              </a:rPr>
              <a:t>="</a:t>
            </a:r>
            <a:r>
              <a:rPr sz="800" spc="-5" dirty="0">
                <a:solidFill>
                  <a:srgbClr val="0097A7"/>
                </a:solidFill>
                <a:latin typeface="Arial MT"/>
                <a:cs typeface="Arial MT"/>
              </a:rPr>
              <a:t>cont1</a:t>
            </a:r>
            <a:r>
              <a:rPr sz="800" spc="-5" dirty="0">
                <a:latin typeface="Arial MT"/>
                <a:cs typeface="Arial MT"/>
              </a:rPr>
              <a:t>"</a:t>
            </a: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&gt;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575" y="1351110"/>
            <a:ext cx="1301750" cy="394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&lt;div</a:t>
            </a:r>
            <a:r>
              <a:rPr sz="800" spc="-25" dirty="0">
                <a:solidFill>
                  <a:srgbClr val="A64D78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6AA84F"/>
                </a:solidFill>
                <a:latin typeface="Arial MT"/>
                <a:cs typeface="Arial MT"/>
              </a:rPr>
              <a:t>class</a:t>
            </a:r>
            <a:r>
              <a:rPr sz="800" spc="-5" dirty="0">
                <a:latin typeface="Arial MT"/>
                <a:cs typeface="Arial MT"/>
              </a:rPr>
              <a:t>="</a:t>
            </a:r>
            <a:r>
              <a:rPr sz="800" spc="-5" dirty="0">
                <a:solidFill>
                  <a:srgbClr val="0097A7"/>
                </a:solidFill>
                <a:latin typeface="Arial MT"/>
                <a:cs typeface="Arial MT"/>
              </a:rPr>
              <a:t>cont2</a:t>
            </a:r>
            <a:r>
              <a:rPr sz="800" spc="-5" dirty="0">
                <a:latin typeface="Arial MT"/>
                <a:cs typeface="Arial MT"/>
              </a:rPr>
              <a:t>"</a:t>
            </a: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&gt;</a:t>
            </a:r>
            <a:endParaRPr sz="800" dirty="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&lt;div</a:t>
            </a:r>
            <a:r>
              <a:rPr sz="800" spc="-30" dirty="0">
                <a:solidFill>
                  <a:srgbClr val="A64D78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6AA84F"/>
                </a:solidFill>
                <a:latin typeface="Arial MT"/>
                <a:cs typeface="Arial MT"/>
              </a:rPr>
              <a:t>class</a:t>
            </a:r>
            <a:r>
              <a:rPr sz="800" spc="-5" dirty="0">
                <a:latin typeface="Arial MT"/>
                <a:cs typeface="Arial MT"/>
              </a:rPr>
              <a:t>="</a:t>
            </a:r>
            <a:r>
              <a:rPr sz="800" spc="-5" dirty="0">
                <a:solidFill>
                  <a:srgbClr val="0097A7"/>
                </a:solidFill>
                <a:latin typeface="Arial MT"/>
                <a:cs typeface="Arial MT"/>
              </a:rPr>
              <a:t>cont3</a:t>
            </a:r>
            <a:r>
              <a:rPr sz="800" spc="-5" dirty="0">
                <a:latin typeface="Arial MT"/>
                <a:cs typeface="Arial MT"/>
              </a:rPr>
              <a:t>"</a:t>
            </a: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&gt;&lt;/div&gt;</a:t>
            </a:r>
            <a:endParaRPr sz="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&lt;/div&gt;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9974" y="1722585"/>
            <a:ext cx="30162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&lt;/div&gt;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9974" y="1970236"/>
            <a:ext cx="1482090" cy="2252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&lt;style&gt;</a:t>
            </a:r>
            <a:endParaRPr sz="800" dirty="0">
              <a:latin typeface="Arial MT"/>
              <a:cs typeface="Arial MT"/>
            </a:endParaRP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.</a:t>
            </a:r>
            <a:r>
              <a:rPr sz="800" dirty="0">
                <a:solidFill>
                  <a:srgbClr val="6AA84F"/>
                </a:solidFill>
                <a:latin typeface="Arial MT"/>
                <a:cs typeface="Arial MT"/>
              </a:rPr>
              <a:t>cont1</a:t>
            </a:r>
            <a:r>
              <a:rPr sz="8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{</a:t>
            </a:r>
          </a:p>
          <a:p>
            <a:pPr marL="209550" marR="626110">
              <a:lnSpc>
                <a:spcPct val="101600"/>
              </a:lnSpc>
            </a:pPr>
            <a:r>
              <a:rPr sz="800" spc="-5" dirty="0">
                <a:latin typeface="Arial MT"/>
                <a:cs typeface="Arial MT"/>
              </a:rPr>
              <a:t>width: 700px;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height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-5" dirty="0">
                <a:latin typeface="Arial MT"/>
                <a:cs typeface="Arial MT"/>
              </a:rPr>
              <a:t> 700px;</a:t>
            </a:r>
            <a:endParaRPr sz="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latin typeface="Arial MT"/>
                <a:cs typeface="Arial MT"/>
              </a:rPr>
              <a:t>background: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cadetblue;</a:t>
            </a: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}</a:t>
            </a: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.</a:t>
            </a:r>
            <a:r>
              <a:rPr sz="800" dirty="0">
                <a:solidFill>
                  <a:srgbClr val="6AA84F"/>
                </a:solidFill>
                <a:latin typeface="Arial MT"/>
                <a:cs typeface="Arial MT"/>
              </a:rPr>
              <a:t>cont2</a:t>
            </a:r>
            <a:r>
              <a:rPr sz="8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{</a:t>
            </a:r>
          </a:p>
          <a:p>
            <a:pPr marL="209550" marR="366395">
              <a:lnSpc>
                <a:spcPct val="101600"/>
              </a:lnSpc>
            </a:pPr>
            <a:r>
              <a:rPr sz="800" spc="-5" dirty="0">
                <a:latin typeface="Arial MT"/>
                <a:cs typeface="Arial MT"/>
              </a:rPr>
              <a:t>width: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500px;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height: 500px;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background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yellow;</a:t>
            </a: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}</a:t>
            </a: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.</a:t>
            </a:r>
            <a:r>
              <a:rPr sz="800" dirty="0">
                <a:solidFill>
                  <a:srgbClr val="6AA84F"/>
                </a:solidFill>
                <a:latin typeface="Arial MT"/>
                <a:cs typeface="Arial MT"/>
              </a:rPr>
              <a:t>cont3</a:t>
            </a:r>
            <a:r>
              <a:rPr sz="800" spc="-50" dirty="0">
                <a:solidFill>
                  <a:srgbClr val="6AA84F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{</a:t>
            </a:r>
          </a:p>
          <a:p>
            <a:pPr marL="209550" marR="354965">
              <a:lnSpc>
                <a:spcPct val="101600"/>
              </a:lnSpc>
            </a:pPr>
            <a:r>
              <a:rPr sz="800" spc="-5" dirty="0">
                <a:latin typeface="Arial MT"/>
                <a:cs typeface="Arial MT"/>
              </a:rPr>
              <a:t>display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-5" dirty="0">
                <a:latin typeface="Arial MT"/>
                <a:cs typeface="Arial MT"/>
              </a:rPr>
              <a:t> inline-block;  width: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200px;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height: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200px;</a:t>
            </a:r>
            <a:endParaRPr sz="800" dirty="0">
              <a:latin typeface="Arial MT"/>
              <a:cs typeface="Arial MT"/>
            </a:endParaRPr>
          </a:p>
          <a:p>
            <a:pPr marL="20955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latin typeface="Arial MT"/>
                <a:cs typeface="Arial MT"/>
              </a:rPr>
              <a:t>background</a:t>
            </a:r>
            <a:r>
              <a:rPr sz="800" dirty="0">
                <a:latin typeface="Arial MT"/>
                <a:cs typeface="Arial MT"/>
              </a:rPr>
              <a:t>: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rebeccapurple;</a:t>
            </a: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spc="-5" dirty="0">
                <a:solidFill>
                  <a:srgbClr val="A64D78"/>
                </a:solidFill>
                <a:latin typeface="Arial MT"/>
                <a:cs typeface="Arial MT"/>
              </a:rPr>
              <a:t>&lt;/style&gt;</a:t>
            </a:r>
            <a:endParaRPr sz="8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5" y="1224238"/>
            <a:ext cx="2846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4915" algn="l"/>
                <a:tab pos="234950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.cont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3	</a:t>
            </a:r>
            <a:r>
              <a:rPr sz="1400" spc="-5" dirty="0">
                <a:solidFill>
                  <a:srgbClr val="434343"/>
                </a:solidFill>
                <a:latin typeface="Arial MT"/>
                <a:cs typeface="Arial MT"/>
              </a:rPr>
              <a:t>.cont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2	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.cont1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41738" y="3556813"/>
            <a:ext cx="843915" cy="74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.cont3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1600"/>
              </a:lnSpc>
              <a:spcBef>
                <a:spcPts val="104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position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absolute;  bottom:</a:t>
            </a:r>
            <a:r>
              <a:rPr sz="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0;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right:</a:t>
            </a:r>
            <a:r>
              <a:rPr sz="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0;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41750" y="1224238"/>
            <a:ext cx="788035" cy="46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.cont1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position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FFFFFF"/>
                </a:solidFill>
                <a:latin typeface="Arial MT"/>
                <a:cs typeface="Arial MT"/>
              </a:rPr>
              <a:t>relative;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198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73E77"/>
                </a:solidFill>
                <a:latin typeface="Arial MT"/>
                <a:cs typeface="Arial MT"/>
              </a:rPr>
              <a:t>position:</a:t>
            </a:r>
            <a:r>
              <a:rPr sz="2800" spc="-75" dirty="0">
                <a:solidFill>
                  <a:srgbClr val="173E77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97A7"/>
                </a:solidFill>
                <a:latin typeface="Arial MT"/>
                <a:cs typeface="Arial MT"/>
              </a:rPr>
              <a:t>fixed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335009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За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своєю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дією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це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значення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близько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до </a:t>
            </a:r>
            <a:r>
              <a:rPr sz="1800" dirty="0" smtClean="0">
                <a:solidFill>
                  <a:srgbClr val="0097A7"/>
                </a:solidFill>
                <a:latin typeface="Arial MT"/>
                <a:cs typeface="Arial MT"/>
              </a:rPr>
              <a:t>absolute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але на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відміну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від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нього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прив'язується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до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зазначених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властивостей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left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top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right </a:t>
            </a:r>
            <a:r>
              <a:rPr lang="uk-UA" dirty="0" smtClean="0">
                <a:solidFill>
                  <a:srgbClr val="434343"/>
                </a:solidFill>
                <a:latin typeface="Arial MT"/>
                <a:cs typeface="Arial MT"/>
              </a:rPr>
              <a:t>та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bottom </a:t>
            </a:r>
            <a:r>
              <a:rPr sz="1800" dirty="0" err="1" smtClean="0">
                <a:solidFill>
                  <a:srgbClr val="434343"/>
                </a:solidFill>
                <a:latin typeface="Arial MT"/>
                <a:cs typeface="Arial MT"/>
              </a:rPr>
              <a:t>точ</a:t>
            </a:r>
            <a:r>
              <a:rPr lang="uk-UA" sz="1800" dirty="0" smtClean="0">
                <a:solidFill>
                  <a:srgbClr val="434343"/>
                </a:solidFill>
                <a:latin typeface="Arial MT"/>
                <a:cs typeface="Arial MT"/>
              </a:rPr>
              <a:t>ці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uk-UA" sz="1800" dirty="0" smtClean="0">
                <a:solidFill>
                  <a:srgbClr val="434343"/>
                </a:solidFill>
                <a:latin typeface="Arial MT"/>
                <a:cs typeface="Arial MT"/>
              </a:rPr>
              <a:t>на е</a:t>
            </a:r>
            <a:r>
              <a:rPr sz="1800" dirty="0" err="1" smtClean="0">
                <a:solidFill>
                  <a:srgbClr val="434343"/>
                </a:solidFill>
                <a:latin typeface="Arial MT"/>
                <a:cs typeface="Arial MT"/>
              </a:rPr>
              <a:t>кран</a:t>
            </a:r>
            <a:r>
              <a:rPr lang="uk-UA" sz="1800" dirty="0" smtClean="0">
                <a:solidFill>
                  <a:srgbClr val="434343"/>
                </a:solidFill>
                <a:latin typeface="Arial MT"/>
                <a:cs typeface="Arial MT"/>
              </a:rPr>
              <a:t>і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 </a:t>
            </a:r>
            <a:r>
              <a:rPr lang="uk-UA" dirty="0">
                <a:solidFill>
                  <a:srgbClr val="434343"/>
                </a:solidFill>
                <a:latin typeface="Arial MT"/>
                <a:cs typeface="Arial MT"/>
              </a:rPr>
              <a:t>і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rgbClr val="434343"/>
                </a:solidFill>
                <a:latin typeface="Arial MT"/>
                <a:cs typeface="Arial MT"/>
              </a:rPr>
              <a:t>не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змінює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своє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положення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під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час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прокручування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веб-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сторінки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503825"/>
            <a:ext cx="2595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173E77"/>
                </a:solidFill>
                <a:latin typeface="Arial MT"/>
                <a:cs typeface="Arial MT"/>
              </a:rPr>
              <a:t>position:</a:t>
            </a:r>
            <a:r>
              <a:rPr sz="2800" spc="-80" dirty="0">
                <a:solidFill>
                  <a:srgbClr val="173E77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97A7"/>
                </a:solidFill>
                <a:latin typeface="Arial MT"/>
                <a:cs typeface="Arial MT"/>
              </a:rPr>
              <a:t>relative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176350"/>
            <a:ext cx="8021320" cy="9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Положення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елемента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встановлюється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щодо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його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вихідного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місця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.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Додавання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властивостей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 smtClean="0">
                <a:solidFill>
                  <a:srgbClr val="0097A7"/>
                </a:solidFill>
                <a:latin typeface="Arial MT"/>
                <a:cs typeface="Arial MT"/>
              </a:rPr>
              <a:t>left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top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right </a:t>
            </a:r>
            <a:r>
              <a:rPr lang="ru-RU" dirty="0" smtClean="0">
                <a:solidFill>
                  <a:srgbClr val="434343"/>
                </a:solidFill>
                <a:latin typeface="Arial MT"/>
                <a:cs typeface="Arial MT"/>
              </a:rPr>
              <a:t>та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bottom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змінює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позицію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елемента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та </a:t>
            </a:r>
            <a:r>
              <a:rPr lang="ru-RU" dirty="0" err="1" smtClean="0">
                <a:solidFill>
                  <a:srgbClr val="434343"/>
                </a:solidFill>
                <a:latin typeface="Arial MT"/>
                <a:cs typeface="Arial MT"/>
              </a:rPr>
              <a:t>зм</a:t>
            </a:r>
            <a:r>
              <a:rPr lang="uk-UA" dirty="0" err="1" smtClean="0">
                <a:solidFill>
                  <a:srgbClr val="434343"/>
                </a:solidFill>
                <a:latin typeface="Arial MT"/>
                <a:cs typeface="Arial MT"/>
              </a:rPr>
              <a:t>іщує</a:t>
            </a:r>
            <a:r>
              <a:rPr lang="ru-RU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його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в ту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чи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іншу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сторону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від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початкового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розташування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3825"/>
            <a:ext cx="26346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Position.</a:t>
            </a:r>
            <a:r>
              <a:rPr spc="-40" dirty="0"/>
              <a:t> </a:t>
            </a:r>
            <a:r>
              <a:rPr dirty="0">
                <a:solidFill>
                  <a:srgbClr val="A64D78"/>
                </a:solidFill>
              </a:rPr>
              <a:t>z-index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00" y="1216355"/>
            <a:ext cx="8269605" cy="352327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Будь-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які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позиціоновані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на веб-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сторінці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можуть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накладатися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один на одного в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певному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порядку,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імітуючи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цим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третій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вимір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перпендикулярний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екрану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.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Кожен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може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перебувати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як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нижче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, так і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вище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за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інші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об'єкти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веб-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сторінки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їх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розміщенням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по </a:t>
            </a:r>
            <a:r>
              <a:rPr lang="en-GB" dirty="0">
                <a:solidFill>
                  <a:srgbClr val="434343"/>
                </a:solidFill>
                <a:latin typeface="Arial MT"/>
                <a:cs typeface="Arial MT"/>
              </a:rPr>
              <a:t>z-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осі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та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керує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 smtClean="0">
                <a:solidFill>
                  <a:srgbClr val="A64D78"/>
                </a:solidFill>
                <a:latin typeface="Arial MT"/>
                <a:cs typeface="Arial MT"/>
              </a:rPr>
              <a:t>z-index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Ця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властивість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працює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тільки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для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елементів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, у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яких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значення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dirty="0" err="1">
                <a:solidFill>
                  <a:srgbClr val="434343"/>
                </a:solidFill>
                <a:latin typeface="Arial MT"/>
                <a:cs typeface="Arial MT"/>
              </a:rPr>
              <a:t>position</a:t>
            </a:r>
            <a:r>
              <a:rPr lang="ru-RU" dirty="0">
                <a:solidFill>
                  <a:srgbClr val="434343"/>
                </a:solidFill>
                <a:latin typeface="Arial MT"/>
                <a:cs typeface="Arial MT"/>
              </a:rPr>
              <a:t> задано як </a:t>
            </a:r>
            <a:r>
              <a:rPr sz="1800" dirty="0" smtClean="0">
                <a:solidFill>
                  <a:srgbClr val="0097A7"/>
                </a:solidFill>
                <a:latin typeface="Arial MT"/>
                <a:cs typeface="Arial MT"/>
              </a:rPr>
              <a:t>absolute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fixed </a:t>
            </a:r>
            <a:r>
              <a:rPr lang="uk-UA" dirty="0" smtClean="0">
                <a:solidFill>
                  <a:srgbClr val="434343"/>
                </a:solidFill>
                <a:latin typeface="Arial MT"/>
                <a:cs typeface="Arial MT"/>
              </a:rPr>
              <a:t>або</a:t>
            </a:r>
            <a:r>
              <a:rPr sz="18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relative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A64D78"/>
                </a:solidFill>
                <a:latin typeface="Arial MT"/>
                <a:cs typeface="Arial MT"/>
              </a:rPr>
              <a:t>z-index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: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число </a:t>
            </a:r>
            <a:r>
              <a:rPr sz="1800" dirty="0">
                <a:solidFill>
                  <a:srgbClr val="434343"/>
                </a:solidFill>
                <a:latin typeface="Arial MT"/>
                <a:cs typeface="Arial MT"/>
              </a:rPr>
              <a:t>| </a:t>
            </a:r>
            <a:r>
              <a:rPr sz="1800" dirty="0">
                <a:solidFill>
                  <a:srgbClr val="0097A7"/>
                </a:solidFill>
                <a:latin typeface="Arial MT"/>
                <a:cs typeface="Arial MT"/>
              </a:rPr>
              <a:t>auto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 dirty="0">
              <a:latin typeface="Arial MT"/>
              <a:cs typeface="Arial MT"/>
            </a:endParaRPr>
          </a:p>
          <a:p>
            <a:pPr marL="12700" marR="60325">
              <a:lnSpc>
                <a:spcPts val="1650"/>
              </a:lnSpc>
            </a:pP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Як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значення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використовуються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цілі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числа (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позитивні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негативні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та нуль). Чим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більше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значення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тим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вище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знаходиться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елемент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у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порівнянні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з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тими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елементами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які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мають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менше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. При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рівному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значенні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 smtClean="0">
                <a:solidFill>
                  <a:srgbClr val="A64D78"/>
                </a:solidFill>
                <a:latin typeface="Arial MT"/>
                <a:cs typeface="Arial MT"/>
              </a:rPr>
              <a:t>z-index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на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передньому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плані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знаходиться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той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елемент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,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який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у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коді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 smtClean="0">
                <a:solidFill>
                  <a:srgbClr val="A64D78"/>
                </a:solidFill>
                <a:latin typeface="Arial MT"/>
                <a:cs typeface="Arial MT"/>
              </a:rPr>
              <a:t>HTML </a:t>
            </a:r>
            <a:r>
              <a:rPr lang="ru-RU" sz="1400" dirty="0" smtClean="0">
                <a:solidFill>
                  <a:srgbClr val="434343"/>
                </a:solidFill>
                <a:latin typeface="Arial MT"/>
                <a:cs typeface="Arial MT"/>
              </a:rPr>
              <a:t>описаний </a:t>
            </a:r>
            <a:r>
              <a:rPr lang="ru-RU" sz="1400" dirty="0" err="1" smtClean="0">
                <a:solidFill>
                  <a:srgbClr val="434343"/>
                </a:solidFill>
                <a:latin typeface="Arial MT"/>
                <a:cs typeface="Arial MT"/>
              </a:rPr>
              <a:t>нижче</a:t>
            </a:r>
            <a:r>
              <a:rPr lang="ru-RU" sz="1400" smtClean="0">
                <a:solidFill>
                  <a:srgbClr val="434343"/>
                </a:solidFill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15200" y="139958"/>
            <a:ext cx="1617306" cy="602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444</Words>
  <Application>Microsoft Office PowerPoint</Application>
  <PresentationFormat>Экран (16:9)</PresentationFormat>
  <Paragraphs>42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Office Theme</vt:lpstr>
      <vt:lpstr>Position</vt:lpstr>
      <vt:lpstr>Position</vt:lpstr>
      <vt:lpstr>position: absolute</vt:lpstr>
      <vt:lpstr>position: absolute. Приклад</vt:lpstr>
      <vt:lpstr>Презентация PowerPoint</vt:lpstr>
      <vt:lpstr>Презентация PowerPoint</vt:lpstr>
      <vt:lpstr>Position. z-index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</dc:title>
  <dc:creator>Aleksandr Shamalo</dc:creator>
  <cp:lastModifiedBy>Aleksandr Shamalo</cp:lastModifiedBy>
  <cp:revision>3</cp:revision>
  <dcterms:created xsi:type="dcterms:W3CDTF">2022-10-02T14:19:05Z</dcterms:created>
  <dcterms:modified xsi:type="dcterms:W3CDTF">2022-10-02T14:45:25Z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