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62" r:id="rId9"/>
    <p:sldId id="263" r:id="rId10"/>
    <p:sldId id="274" r:id="rId11"/>
    <p:sldId id="264" r:id="rId12"/>
    <p:sldId id="275" r:id="rId13"/>
    <p:sldId id="265" r:id="rId14"/>
    <p:sldId id="276" r:id="rId15"/>
    <p:sldId id="266" r:id="rId16"/>
    <p:sldId id="267" r:id="rId17"/>
    <p:sldId id="268" r:id="rId18"/>
    <p:sldId id="269" r:id="rId19"/>
    <p:sldId id="270" r:id="rId20"/>
    <p:sldId id="271" r:id="rId21"/>
    <p:sldId id="277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77629" autoAdjust="0"/>
  </p:normalViewPr>
  <p:slideViewPr>
    <p:cSldViewPr>
      <p:cViewPr>
        <p:scale>
          <a:sx n="66" d="100"/>
          <a:sy n="66" d="100"/>
        </p:scale>
        <p:origin x="870" y="-3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C5876-A82F-45DC-BBE4-8EE8F2A58517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98ADC-3666-4243-B3C1-C04DF702C8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320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Экспертные системы. Системы реального времени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98ADC-3666-4243-B3C1-C04DF702C83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512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Выбор технических средств, организация их эксплуатации, технологический процесс обработки данных и технологическое оснащение документально оформляются.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98ADC-3666-4243-B3C1-C04DF702C83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778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средства математического обеспечения (средства моделирования типовых задач управления, теории массового обслуживания и др.);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техническая документация (описание и алгоритмы решения задач, экономико-математические модели);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методы выбора математического обеспечения (методы определения типов задач и методы оценки вычислительной сложности алгоритмов и достоверности результатов).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98ADC-3666-4243-B3C1-C04DF702C83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067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• •</a:t>
            </a:r>
            <a:r>
              <a:rPr lang="ru-RU" sz="1200" dirty="0"/>
              <a:t>программное обеспечение, разработанное в рамках автоматизации, реализующее разработанные модели разной степени адекватности, отражающие функционирование реального объекта;</a:t>
            </a:r>
          </a:p>
          <a:p>
            <a:pPr lv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98ADC-3666-4243-B3C1-C04DF702C83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812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Информационное обеспечение включает:</a:t>
            </a:r>
          </a:p>
          <a:p>
            <a:pPr lvl="0"/>
            <a:r>
              <a:rPr lang="ru-RU" dirty="0"/>
              <a:t>• описание технологических процессов;</a:t>
            </a:r>
          </a:p>
          <a:p>
            <a:pPr lvl="0"/>
            <a:r>
              <a:rPr lang="ru-RU" dirty="0"/>
              <a:t>• описание организации информационной базы;</a:t>
            </a:r>
          </a:p>
          <a:p>
            <a:pPr lvl="0"/>
            <a:r>
              <a:rPr lang="ru-RU" dirty="0"/>
              <a:t>• описание входных потоков;</a:t>
            </a:r>
          </a:p>
          <a:p>
            <a:pPr lvl="0"/>
            <a:r>
              <a:rPr lang="ru-RU" dirty="0"/>
              <a:t>• описание выходных сообщений;</a:t>
            </a:r>
          </a:p>
          <a:p>
            <a:pPr lvl="0"/>
            <a:r>
              <a:rPr lang="ru-RU" dirty="0"/>
              <a:t>• описание систем классификации и кодирования;</a:t>
            </a:r>
          </a:p>
          <a:p>
            <a:pPr lvl="0"/>
            <a:r>
              <a:rPr lang="ru-RU" dirty="0"/>
              <a:t>• формы документов;</a:t>
            </a:r>
          </a:p>
          <a:p>
            <a:pPr lvl="0"/>
            <a:r>
              <a:rPr lang="ru-RU" dirty="0"/>
              <a:t>• описание структуры массивов.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98ADC-3666-4243-B3C1-C04DF702C83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163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Информационное обеспечение включает:</a:t>
            </a:r>
          </a:p>
          <a:p>
            <a:pPr lvl="0"/>
            <a:r>
              <a:rPr lang="ru-RU" dirty="0"/>
              <a:t>• описание технологических процессов;</a:t>
            </a:r>
          </a:p>
          <a:p>
            <a:pPr lvl="0"/>
            <a:r>
              <a:rPr lang="ru-RU" dirty="0"/>
              <a:t>• описание организации информационной базы;</a:t>
            </a:r>
          </a:p>
          <a:p>
            <a:pPr lvl="0"/>
            <a:r>
              <a:rPr lang="ru-RU" dirty="0"/>
              <a:t>• описание входных потоков;</a:t>
            </a:r>
          </a:p>
          <a:p>
            <a:pPr lvl="0"/>
            <a:r>
              <a:rPr lang="ru-RU" dirty="0"/>
              <a:t>• описание выходных сообщений;</a:t>
            </a:r>
          </a:p>
          <a:p>
            <a:pPr lvl="0"/>
            <a:r>
              <a:rPr lang="ru-RU" dirty="0"/>
              <a:t>• описание систем классификации и кодирования;</a:t>
            </a:r>
          </a:p>
          <a:p>
            <a:pPr lvl="0"/>
            <a:r>
              <a:rPr lang="ru-RU" dirty="0"/>
              <a:t>• формы документов;</a:t>
            </a:r>
          </a:p>
          <a:p>
            <a:pPr lvl="0"/>
            <a:r>
              <a:rPr lang="ru-RU" dirty="0"/>
              <a:t>• описание структуры массивов.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98ADC-3666-4243-B3C1-C04DF702C83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488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rgbClr val="FFC000"/>
                </a:solidFill>
              </a:rPr>
              <a:t>В состав правового обеспечения входят </a:t>
            </a:r>
            <a:r>
              <a:rPr lang="ru-RU" dirty="0"/>
              <a:t>законы, указы, постановления государственных органов власти, приказы, инструкции и другие нормативные документы министерств, ведомств, организаций, местных органов власти. В правовом обеспечении можно выделить общую часть, регулирующую функционирование любой информационной системы, и локальную часть, регулирующую функционирование конкретной системы.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98ADC-3666-4243-B3C1-C04DF702C83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71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Охрана здоровья трудящихся, обеспечение безопасности условий труда, ликвидация профессиональных заболеваний и производственного травматизма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98ADC-3666-4243-B3C1-C04DF702C83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955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традиционные языки (естественные, математические, алгоритмические языки и языки моделирования)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98ADC-3666-4243-B3C1-C04DF702C83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54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9787E0B-876D-4E59-AA74-E2F73338E858}" type="datetimeFigureOut">
              <a:rPr lang="ru-RU" smtClean="0"/>
              <a:pPr/>
              <a:t>27.04.2023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9249282-087E-4BA0-99A9-91C21DF16E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88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E0B-876D-4E59-AA74-E2F73338E858}" type="datetimeFigureOut">
              <a:rPr lang="ru-RU" smtClean="0"/>
              <a:pPr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9282-087E-4BA0-99A9-91C21DF16E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49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E0B-876D-4E59-AA74-E2F73338E858}" type="datetimeFigureOut">
              <a:rPr lang="ru-RU" smtClean="0"/>
              <a:pPr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9282-087E-4BA0-99A9-91C21DF16E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06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E0B-876D-4E59-AA74-E2F73338E858}" type="datetimeFigureOut">
              <a:rPr lang="ru-RU" smtClean="0"/>
              <a:pPr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9282-087E-4BA0-99A9-91C21DF16E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E0B-876D-4E59-AA74-E2F73338E858}" type="datetimeFigureOut">
              <a:rPr lang="ru-RU" smtClean="0"/>
              <a:pPr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9282-087E-4BA0-99A9-91C21DF16E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62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E0B-876D-4E59-AA74-E2F73338E858}" type="datetimeFigureOut">
              <a:rPr lang="ru-RU" smtClean="0"/>
              <a:pPr/>
              <a:t>27.04.2023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9282-087E-4BA0-99A9-91C21DF16E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57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E0B-876D-4E59-AA74-E2F73338E858}" type="datetimeFigureOut">
              <a:rPr lang="ru-RU" smtClean="0"/>
              <a:pPr/>
              <a:t>27.04.2023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9282-087E-4BA0-99A9-91C21DF16E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17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E0B-876D-4E59-AA74-E2F73338E858}" type="datetimeFigureOut">
              <a:rPr lang="ru-RU" smtClean="0"/>
              <a:pPr/>
              <a:t>27.04.2023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9282-087E-4BA0-99A9-91C21DF16E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24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E0B-876D-4E59-AA74-E2F73338E858}" type="datetimeFigureOut">
              <a:rPr lang="ru-RU" smtClean="0"/>
              <a:pPr/>
              <a:t>27.04.2023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9282-087E-4BA0-99A9-91C21DF16E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53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E0B-876D-4E59-AA74-E2F73338E858}" type="datetimeFigureOut">
              <a:rPr lang="ru-RU" smtClean="0"/>
              <a:pPr/>
              <a:t>27.04.2023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9249282-087E-4BA0-99A9-91C21DF16E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98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9787E0B-876D-4E59-AA74-E2F73338E858}" type="datetimeFigureOut">
              <a:rPr lang="ru-RU" smtClean="0"/>
              <a:pPr/>
              <a:t>27.04.2023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9249282-087E-4BA0-99A9-91C21DF16E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882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9787E0B-876D-4E59-AA74-E2F73338E858}" type="datetimeFigureOut">
              <a:rPr lang="ru-RU" smtClean="0"/>
              <a:pPr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9249282-087E-4BA0-99A9-91C21DF16E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32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10308" y="2143708"/>
            <a:ext cx="9371384" cy="2570584"/>
          </a:xfrm>
        </p:spPr>
        <p:txBody>
          <a:bodyPr>
            <a:noAutofit/>
          </a:bodyPr>
          <a:lstStyle/>
          <a:p>
            <a:pPr algn="ctr"/>
            <a:r>
              <a:rPr lang="ru-RU" sz="6000" dirty="0"/>
              <a:t>Особенности обеспечения различных видов информационных систем.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47528" y="692696"/>
            <a:ext cx="8291264" cy="1008112"/>
          </a:xfr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buNone/>
            </a:pPr>
            <a:r>
              <a:rPr lang="ru-RU" sz="3200" b="1" dirty="0">
                <a:solidFill>
                  <a:schemeClr val="accent1"/>
                </a:solidFill>
              </a:rPr>
              <a:t>В состав математического обеспечения входят: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4B4C7E2D-4EE5-4507-9EB1-621D9BBBC13D}"/>
              </a:ext>
            </a:extLst>
          </p:cNvPr>
          <p:cNvGrpSpPr/>
          <p:nvPr/>
        </p:nvGrpSpPr>
        <p:grpSpPr>
          <a:xfrm>
            <a:off x="1163452" y="2420888"/>
            <a:ext cx="9865096" cy="3168352"/>
            <a:chOff x="983432" y="2564904"/>
            <a:chExt cx="9865096" cy="3168352"/>
          </a:xfrm>
        </p:grpSpPr>
        <p:sp>
          <p:nvSpPr>
            <p:cNvPr id="2" name="Прямоугольник: скругленные углы 1">
              <a:extLst>
                <a:ext uri="{FF2B5EF4-FFF2-40B4-BE49-F238E27FC236}">
                  <a16:creationId xmlns:a16="http://schemas.microsoft.com/office/drawing/2014/main" id="{0900804A-BBA5-4D78-9A60-C50C8612C8D1}"/>
                </a:ext>
              </a:extLst>
            </p:cNvPr>
            <p:cNvSpPr/>
            <p:nvPr/>
          </p:nvSpPr>
          <p:spPr>
            <a:xfrm>
              <a:off x="983432" y="2564904"/>
              <a:ext cx="3240360" cy="31683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ru-RU" sz="2800" dirty="0"/>
                <a:t>средства математического обеспечения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72384CF3-2072-4A0F-8D68-08E8E037DE4F}"/>
                </a:ext>
              </a:extLst>
            </p:cNvPr>
            <p:cNvSpPr/>
            <p:nvPr/>
          </p:nvSpPr>
          <p:spPr>
            <a:xfrm>
              <a:off x="4295800" y="2564904"/>
              <a:ext cx="3240360" cy="31683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ru-RU" sz="3200" dirty="0"/>
                <a:t>техническая документация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F5D31BD7-DAE8-4FF2-B5E2-67F890E11765}"/>
                </a:ext>
              </a:extLst>
            </p:cNvPr>
            <p:cNvSpPr/>
            <p:nvPr/>
          </p:nvSpPr>
          <p:spPr>
            <a:xfrm>
              <a:off x="7608168" y="2564904"/>
              <a:ext cx="3240360" cy="31683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ru-RU" sz="2800" dirty="0"/>
                <a:t>методы выбора математического обеспечения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1459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/>
              <a:t>Программное обеспечение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ru-RU" sz="3200" b="1" dirty="0"/>
              <a:t>Программное обеспечение </a:t>
            </a:r>
            <a:r>
              <a:rPr lang="ru-RU" sz="3200" i="1" dirty="0"/>
              <a:t>—</a:t>
            </a:r>
            <a:r>
              <a:rPr lang="ru-RU" sz="3200" dirty="0"/>
              <a:t> это совокупность программ на носителях данных и программных документов, предназначенная для отладки, функционирования и проверки работоспособности АИС.</a:t>
            </a:r>
          </a:p>
          <a:p>
            <a:pPr>
              <a:lnSpc>
                <a:spcPct val="150000"/>
              </a:lnSpc>
            </a:pPr>
            <a:endParaRPr lang="ru-RU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143672" y="533872"/>
            <a:ext cx="8291264" cy="576064"/>
          </a:xfrm>
          <a:ln>
            <a:noFill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ru-RU" sz="3200" b="1" dirty="0">
                <a:solidFill>
                  <a:schemeClr val="accent1"/>
                </a:solidFill>
              </a:rPr>
              <a:t>К программному обеспечению ИС относят: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0900804A-BBA5-4D78-9A60-C50C8612C8D1}"/>
              </a:ext>
            </a:extLst>
          </p:cNvPr>
          <p:cNvSpPr/>
          <p:nvPr/>
        </p:nvSpPr>
        <p:spPr>
          <a:xfrm>
            <a:off x="1055440" y="1583228"/>
            <a:ext cx="4464496" cy="3691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400" dirty="0"/>
              <a:t>программное обеспечение, разработанное в рамках автоматизации, реализующее разработанные модели разной степени адекватности, отражающие функционирование реального объекта;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2384CF3-2072-4A0F-8D68-08E8E037DE4F}"/>
              </a:ext>
            </a:extLst>
          </p:cNvPr>
          <p:cNvSpPr/>
          <p:nvPr/>
        </p:nvSpPr>
        <p:spPr>
          <a:xfrm>
            <a:off x="6528048" y="2974209"/>
            <a:ext cx="4464496" cy="2778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400" dirty="0"/>
              <a:t>программное обеспечение общего назначения, созданное для решения типовых задач обработки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738117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/>
              <a:t>Информационное обеспечение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631504" y="2204864"/>
            <a:ext cx="8723312" cy="43925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ru-RU" sz="2800" b="1" dirty="0"/>
              <a:t>Информационное обеспечение </a:t>
            </a:r>
            <a:r>
              <a:rPr lang="ru-RU" sz="2800" i="1" dirty="0"/>
              <a:t>—</a:t>
            </a:r>
            <a:r>
              <a:rPr lang="ru-RU" sz="2800" dirty="0"/>
              <a:t> это совокупность форм документов, классификаторов, нормативной базы и реализованных решений по объемам, размещению и формам существования информации, применяемой в АИС при ее функционировании.</a:t>
            </a:r>
          </a:p>
          <a:p>
            <a:endParaRPr lang="ru-RU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9612" y="186626"/>
            <a:ext cx="10772775" cy="165819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4000" dirty="0"/>
              <a:t>Информационное обеспечение включает: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47528" y="1844824"/>
            <a:ext cx="8507288" cy="4752567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</a:pPr>
            <a:r>
              <a:rPr lang="ru-RU" dirty="0"/>
              <a:t>• описание технологических процессов;</a:t>
            </a:r>
          </a:p>
          <a:p>
            <a:pPr lvl="0">
              <a:lnSpc>
                <a:spcPct val="150000"/>
              </a:lnSpc>
            </a:pPr>
            <a:r>
              <a:rPr lang="ru-RU" dirty="0"/>
              <a:t>• описание организации информационной базы;</a:t>
            </a:r>
          </a:p>
          <a:p>
            <a:pPr lvl="0">
              <a:lnSpc>
                <a:spcPct val="150000"/>
              </a:lnSpc>
            </a:pPr>
            <a:r>
              <a:rPr lang="ru-RU" dirty="0"/>
              <a:t>• описание входных потоков;</a:t>
            </a:r>
          </a:p>
          <a:p>
            <a:pPr lvl="0">
              <a:lnSpc>
                <a:spcPct val="150000"/>
              </a:lnSpc>
            </a:pPr>
            <a:r>
              <a:rPr lang="ru-RU" dirty="0"/>
              <a:t>• описание выходных сообщений;</a:t>
            </a:r>
          </a:p>
          <a:p>
            <a:pPr lvl="0">
              <a:lnSpc>
                <a:spcPct val="150000"/>
              </a:lnSpc>
            </a:pPr>
            <a:r>
              <a:rPr lang="ru-RU" dirty="0"/>
              <a:t>• описание систем классификации и кодирования;</a:t>
            </a:r>
          </a:p>
          <a:p>
            <a:pPr lvl="0">
              <a:lnSpc>
                <a:spcPct val="150000"/>
              </a:lnSpc>
            </a:pPr>
            <a:r>
              <a:rPr lang="ru-RU" dirty="0"/>
              <a:t>• формы документов;</a:t>
            </a:r>
          </a:p>
          <a:p>
            <a:pPr lvl="0">
              <a:lnSpc>
                <a:spcPct val="150000"/>
              </a:lnSpc>
            </a:pPr>
            <a:r>
              <a:rPr lang="ru-RU" dirty="0"/>
              <a:t>• описание структуры массивов.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292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/>
              <a:t>Иерархический метод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b="1" i="1" dirty="0"/>
              <a:t>Иерархический метод</a:t>
            </a:r>
            <a:r>
              <a:rPr lang="ru-RU" b="1" dirty="0"/>
              <a:t> </a:t>
            </a:r>
            <a:r>
              <a:rPr lang="ru-RU" dirty="0"/>
              <a:t>реализует достаточно жесткую процедуру построения структуры классификации. Предварительно определяется цель — набор свойств, которыми должны обладать классифицируемые объекты. Эти свойства принимаются за признаки классификации. В иерархической системе классификации каждый объект на любом уровне должен быть отнесен к одному классу, характеризуемому конкретным значением выбранного классификационного признака.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55440" y="980728"/>
            <a:ext cx="10009112" cy="4709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accent1"/>
                </a:solidFill>
              </a:rPr>
              <a:t>Достоинства иерархической системы классификации: </a:t>
            </a:r>
            <a:r>
              <a:rPr lang="ru-RU" dirty="0"/>
              <a:t>простота построения и использование независимых классификационных признаков в различных ветвях иерархической структуры. 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accent1"/>
                </a:solidFill>
              </a:rPr>
              <a:t>Недостатки иерархической системы классификации: </a:t>
            </a:r>
            <a:r>
              <a:rPr lang="ru-RU" dirty="0"/>
              <a:t>жесткая структура, осложняющая внесение изменений, так как это приводит к перераспределению классификатора; невозможность группировать объекты по заранее не предусмотренным сочетаниям признаков.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Лингвистическое обеспечение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ru-RU" sz="2800" b="1" dirty="0"/>
              <a:t>Лингвистическое обеспечение </a:t>
            </a:r>
            <a:r>
              <a:rPr lang="ru-RU" sz="2800" i="1" dirty="0"/>
              <a:t>—</a:t>
            </a:r>
            <a:r>
              <a:rPr lang="ru-RU" sz="2800" dirty="0"/>
              <a:t> это совокупность средств и правил для формализации естественного языка, используемых при общении пользователей и эксплуатационного персонала автоматизированной информационной системы с комплексом средств автоматизации при функционировании АИС.</a:t>
            </a:r>
          </a:p>
          <a:p>
            <a:pPr>
              <a:lnSpc>
                <a:spcPct val="150000"/>
              </a:lnSpc>
            </a:pPr>
            <a:endParaRPr lang="ru-RU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Правовое обеспечение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ru-RU" sz="3200" b="1" dirty="0"/>
              <a:t>Правовое обеспечение </a:t>
            </a:r>
            <a:r>
              <a:rPr lang="ru-RU" sz="3200" dirty="0"/>
              <a:t>— это совокупность правовых норм, регламентирующих правовые отношения при функционировании АИС и юридический статус результатов ее функционирования</a:t>
            </a:r>
            <a:r>
              <a:rPr lang="ru-RU" sz="3200" baseline="30000" dirty="0"/>
              <a:t>.</a:t>
            </a:r>
            <a:endParaRPr lang="ru-RU" sz="3200" dirty="0"/>
          </a:p>
          <a:p>
            <a:pPr>
              <a:lnSpc>
                <a:spcPct val="150000"/>
              </a:lnSpc>
            </a:pPr>
            <a:endParaRPr lang="ru-RU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19137" y="2420888"/>
            <a:ext cx="10753725" cy="3356977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ru-RU" dirty="0"/>
              <a:t>• статус ИС;</a:t>
            </a:r>
          </a:p>
          <a:p>
            <a:pPr lvl="0">
              <a:lnSpc>
                <a:spcPct val="150000"/>
              </a:lnSpc>
            </a:pPr>
            <a:r>
              <a:rPr lang="ru-RU" dirty="0"/>
              <a:t>• права, обязанности и ответственность персонала;</a:t>
            </a:r>
          </a:p>
          <a:p>
            <a:pPr lvl="0">
              <a:lnSpc>
                <a:spcPct val="150000"/>
              </a:lnSpc>
            </a:pPr>
            <a:r>
              <a:rPr lang="ru-RU" dirty="0"/>
              <a:t>• правовые положения отдельных видов процесса управления;</a:t>
            </a:r>
          </a:p>
          <a:p>
            <a:pPr lvl="0">
              <a:lnSpc>
                <a:spcPct val="150000"/>
              </a:lnSpc>
            </a:pPr>
            <a:r>
              <a:rPr lang="ru-RU" dirty="0"/>
              <a:t>• порядок создания и использования информации.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FB666-5E0C-4BA4-AF0D-07686369FDB5}"/>
              </a:ext>
            </a:extLst>
          </p:cNvPr>
          <p:cNvSpPr txBox="1"/>
          <p:nvPr/>
        </p:nvSpPr>
        <p:spPr>
          <a:xfrm>
            <a:off x="1900798" y="620688"/>
            <a:ext cx="83054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accent1"/>
                </a:solidFill>
              </a:rPr>
              <a:t>Правовое обеспечение функционирования ИС включает: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ru-RU" sz="4000" dirty="0"/>
              <a:t>Методическое обеспечение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tx1"/>
                </a:solidFill>
              </a:rPr>
              <a:t>Организационное обеспечение </a:t>
            </a:r>
            <a:r>
              <a:rPr lang="ru-RU" dirty="0"/>
              <a:t>— это совокупность документов, устанавливающих организационную структуру, права и обязанности пользователей и эксплуатационного персонала автоматизированных информационных систем в условиях функционирования, проверки и обеспечения работоспособности АИС.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Эргономическое обеспечение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b="1" dirty="0"/>
              <a:t>Эргономическое обеспечение </a:t>
            </a:r>
            <a:r>
              <a:rPr lang="ru-RU" i="1" dirty="0"/>
              <a:t>—</a:t>
            </a:r>
            <a:r>
              <a:rPr lang="ru-RU" dirty="0"/>
              <a:t> это совокупность реализованных решений в АИС по согласованию психологических, психофизиологических, антропометрических, физиологических характеристик и возможностей пользователей АИС с техническими характеристиками комплекса средств автоматизации АИС и параметрами рабочей среды на рабочих местах персонала АИС.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ru-RU" sz="4400" dirty="0"/>
              <a:t>Языковые средства лингвистического обеспечения делятся на </a:t>
            </a:r>
            <a:r>
              <a:rPr lang="ru-RU" sz="4400" b="1" dirty="0"/>
              <a:t>две</a:t>
            </a:r>
            <a:r>
              <a:rPr lang="ru-RU" sz="4400" dirty="0"/>
              <a:t> группы: 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926DB7E-BCFA-46F3-BC9C-0D9A1670AB65}"/>
              </a:ext>
            </a:extLst>
          </p:cNvPr>
          <p:cNvSpPr/>
          <p:nvPr/>
        </p:nvSpPr>
        <p:spPr>
          <a:xfrm>
            <a:off x="6168008" y="3068960"/>
            <a:ext cx="3816424" cy="2107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языки, предназначенные для диалога с ЭВМ.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51BEA1E-1745-4D4B-ACD3-3D9C6925DE1B}"/>
              </a:ext>
            </a:extLst>
          </p:cNvPr>
          <p:cNvSpPr/>
          <p:nvPr/>
        </p:nvSpPr>
        <p:spPr>
          <a:xfrm>
            <a:off x="1847528" y="3108053"/>
            <a:ext cx="3816424" cy="2107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Традиционные языки</a:t>
            </a:r>
            <a:endParaRPr lang="ru-RU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E12AE6A3-8722-4CA6-AAE3-6EBF60116589}"/>
              </a:ext>
            </a:extLst>
          </p:cNvPr>
          <p:cNvCxnSpPr/>
          <p:nvPr/>
        </p:nvCxnSpPr>
        <p:spPr>
          <a:xfrm flipH="1">
            <a:off x="4314655" y="2157731"/>
            <a:ext cx="936104" cy="9112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E60BDD2-A0CB-4CB9-9CF3-24D9BE1F8127}"/>
              </a:ext>
            </a:extLst>
          </p:cNvPr>
          <p:cNvCxnSpPr>
            <a:cxnSpLocks/>
          </p:cNvCxnSpPr>
          <p:nvPr/>
        </p:nvCxnSpPr>
        <p:spPr>
          <a:xfrm>
            <a:off x="6528050" y="2157730"/>
            <a:ext cx="882949" cy="9112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624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Экспертные системы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6876390"/>
              </p:ext>
            </p:extLst>
          </p:nvPr>
        </p:nvGraphicFramePr>
        <p:xfrm>
          <a:off x="653258" y="2123451"/>
          <a:ext cx="10555310" cy="45272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77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7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006">
                <a:tc>
                  <a:txBody>
                    <a:bodyPr/>
                    <a:lstStyle/>
                    <a:p>
                      <a:r>
                        <a:rPr lang="ru-RU" sz="2000" dirty="0"/>
                        <a:t>Название экспертной системы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Описание, особенности ЭС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1.</a:t>
                      </a:r>
                      <a:r>
                        <a:rPr lang="en-US" sz="1400" dirty="0"/>
                        <a:t> </a:t>
                      </a:r>
                      <a:r>
                        <a:rPr kumimoji="0" lang="ru-RU" sz="1400" kern="1200" dirty="0"/>
                        <a:t>Экспертные системы в экономике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Анализируют конъюнктуру  рынка и с помощью статистических методов алгоритмов разрабатывают наиболее прибыльные экономические действия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2.</a:t>
                      </a:r>
                      <a:r>
                        <a:rPr kumimoji="0" lang="ru-RU" sz="1400" kern="1200" dirty="0"/>
                        <a:t> Экспертные системы в торговле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Анализируют данные прошлых запросов пользователя, изучает его история поиска за счет чего формирует рекомендации.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3.</a:t>
                      </a:r>
                      <a:r>
                        <a:rPr kumimoji="0" lang="ru-RU" sz="1400" kern="1200" dirty="0"/>
                        <a:t> Экспертные системы в БД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По запросу пользователя вывод наиболее подходящие данные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/>
                        <a:t>4. </a:t>
                      </a:r>
                      <a:r>
                        <a:rPr kumimoji="0" lang="ru-RU" sz="1400" kern="1200" dirty="0"/>
                        <a:t>Экспертные системы в электронике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/>
                        <a:t>Определяют неисправности в электронных устройствах и дают рекомендации по их исправлению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83745"/>
                  </a:ext>
                </a:extLst>
              </a:tr>
              <a:tr h="343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/>
                        <a:t>5. </a:t>
                      </a:r>
                      <a:r>
                        <a:rPr kumimoji="0" lang="ru-RU" sz="1400" kern="1200" dirty="0"/>
                        <a:t>Экспертные системы в военном деле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400" kern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Анализируют геологические особенности местности и разведданные для предсказывания действий противника.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613068"/>
                  </a:ext>
                </a:extLst>
              </a:tr>
              <a:tr h="343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kern="1200" dirty="0"/>
                        <a:t>6. Экспертные системы в информатике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/>
                        <a:t>Используются для упрощения интерактивного общения с пользователем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33778"/>
                  </a:ext>
                </a:extLst>
              </a:tr>
              <a:tr h="343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kern="1200" dirty="0"/>
                        <a:t>7. Экспертные системы в компьютерных системах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Отслеживают состояние компьютеров в компьютерной системе для обеспечения их работоспособности и наибольшей эффективности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82457"/>
                  </a:ext>
                </a:extLst>
              </a:tr>
              <a:tr h="343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kern="1200" dirty="0"/>
                        <a:t>8. Экспертные системы в рекламной деятельности и 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/>
                        <a:t>Анализируют данные клиентов для проведения более качественной таргетированной рекламы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053290"/>
                  </a:ext>
                </a:extLst>
              </a:tr>
              <a:tr h="343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kern="1200" dirty="0"/>
                        <a:t>9. </a:t>
                      </a:r>
                      <a:r>
                        <a:rPr kumimoji="0" lang="ru-RU" sz="1400" kern="1200"/>
                        <a:t>Экспертные системы </a:t>
                      </a:r>
                      <a:r>
                        <a:rPr kumimoji="0" lang="ru-RU" sz="1400" kern="1200" dirty="0"/>
                        <a:t>в сфере управления процессами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 Могут применяться в качестве интеллектуальных систем контроля и принимать решения, анализируя данные, поступающие от нескольких источников.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49016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404664"/>
            <a:ext cx="8424936" cy="114300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000" dirty="0"/>
              <a:t>Организационное обеспечение реализует следующие функции: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9416" y="1844824"/>
            <a:ext cx="10590965" cy="432048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анализ существующей системы управления предприятием (организацией) для выявления задач, подлежащих автоматизации;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 подготовку задач к автоматизации, включая разработку технических заданий и технико-экономических обоснований эффективности;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разработку управленческих решений по изменению структуры организации и методологии решения задач, направленных на повышение эффективности системы управления.</a:t>
            </a:r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  <a:p>
            <a:pPr>
              <a:lnSpc>
                <a:spcPct val="150000"/>
              </a:lnSpc>
            </a:pP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Организационное обеспечение включает: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lnSpc>
                <a:spcPct val="150000"/>
              </a:lnSpc>
            </a:pPr>
            <a:r>
              <a:rPr lang="ru-RU" dirty="0"/>
              <a:t>• методические материалы, регламентирующие процесс создания и функционирования ИС;</a:t>
            </a:r>
          </a:p>
          <a:p>
            <a:pPr lvl="0">
              <a:lnSpc>
                <a:spcPct val="150000"/>
              </a:lnSpc>
            </a:pPr>
            <a:r>
              <a:rPr lang="ru-RU" dirty="0"/>
              <a:t>• совокупность средств для эффективного проектирования и функционирования ИС;</a:t>
            </a:r>
          </a:p>
          <a:p>
            <a:pPr lvl="0">
              <a:lnSpc>
                <a:spcPct val="150000"/>
              </a:lnSpc>
            </a:pPr>
            <a:r>
              <a:rPr lang="ru-RU" dirty="0"/>
              <a:t>• техническую документацию, получаемую в процессе обследования предприятия, проектирования, внедрения и сопровождения системы;</a:t>
            </a:r>
          </a:p>
          <a:p>
            <a:pPr lvl="0">
              <a:lnSpc>
                <a:spcPct val="150000"/>
              </a:lnSpc>
            </a:pPr>
            <a:r>
              <a:rPr lang="ru-RU" dirty="0"/>
              <a:t>• персонал (организационно-штатные структуры предприятия), проектирующий, внедряющий, сопровождающий и использующий И С.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9612" y="251036"/>
            <a:ext cx="10772775" cy="1658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ru-RU" sz="4400" dirty="0"/>
              <a:t>Методическое обеспечение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6656" y="2132856"/>
            <a:ext cx="10753725" cy="364500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b="1" dirty="0"/>
              <a:t>Методическое обеспечение </a:t>
            </a:r>
            <a:r>
              <a:rPr lang="ru-RU" i="1" dirty="0"/>
              <a:t>—</a:t>
            </a:r>
            <a:r>
              <a:rPr lang="ru-RU" dirty="0"/>
              <a:t> это совокупность документов, описывающих технологию функционирования автоматизированной информационной системы, методы выбора и применения пользователями технологических приемов для получения конкретных результатов при функционировании АИС.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7130" y="251036"/>
            <a:ext cx="10772775" cy="1658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ru-RU" sz="4400" dirty="0"/>
              <a:t>Техническое обеспечение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6656" y="2132856"/>
            <a:ext cx="10753725" cy="36450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600" b="1" i="1" dirty="0"/>
              <a:t>Техническое обеспечение </a:t>
            </a:r>
            <a:r>
              <a:rPr lang="ru-RU" sz="3600" i="1" dirty="0"/>
              <a:t>—</a:t>
            </a:r>
            <a:r>
              <a:rPr lang="ru-RU" sz="3600" dirty="0"/>
              <a:t> это совокупность всех технических средств, применяемых при функционировании АИС. </a:t>
            </a:r>
          </a:p>
          <a:p>
            <a:pPr>
              <a:lnSpc>
                <a:spcPct val="150000"/>
              </a:lnSpc>
            </a:pPr>
            <a:endParaRPr lang="ru-RU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7130" y="251036"/>
            <a:ext cx="10772775" cy="1658198"/>
          </a:xfrm>
        </p:spPr>
        <p:txBody>
          <a:bodyPr>
            <a:normAutofit/>
          </a:bodyPr>
          <a:lstStyle/>
          <a:p>
            <a:pPr algn="ctr">
              <a:lnSpc>
                <a:spcPct val="160000"/>
              </a:lnSpc>
              <a:buNone/>
            </a:pPr>
            <a:r>
              <a:rPr lang="ru-RU" sz="4400" dirty="0"/>
              <a:t>К техническим средствам относят: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6656" y="2060848"/>
            <a:ext cx="10753725" cy="4104456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60000"/>
              </a:lnSpc>
            </a:pPr>
            <a:r>
              <a:rPr lang="ru-RU" dirty="0"/>
              <a:t>• используемую вычислительную технику разного назначения (серверы, рабочие станции);</a:t>
            </a:r>
          </a:p>
          <a:p>
            <a:pPr lvl="0">
              <a:lnSpc>
                <a:spcPct val="160000"/>
              </a:lnSpc>
            </a:pPr>
            <a:r>
              <a:rPr lang="ru-RU" dirty="0"/>
              <a:t>• специальные устройства сбора, накопления, обработки, передачи и вывода информации;</a:t>
            </a:r>
          </a:p>
          <a:p>
            <a:pPr lvl="0">
              <a:lnSpc>
                <a:spcPct val="160000"/>
              </a:lnSpc>
            </a:pPr>
            <a:r>
              <a:rPr lang="ru-RU" dirty="0"/>
              <a:t>• устройства передачи данных и линии связи;</a:t>
            </a:r>
          </a:p>
          <a:p>
            <a:pPr lvl="0">
              <a:lnSpc>
                <a:spcPct val="160000"/>
              </a:lnSpc>
            </a:pPr>
            <a:r>
              <a:rPr lang="ru-RU" dirty="0"/>
              <a:t>• устройства автоматического съема информации;</a:t>
            </a:r>
          </a:p>
          <a:p>
            <a:pPr lvl="0">
              <a:lnSpc>
                <a:spcPct val="160000"/>
              </a:lnSpc>
            </a:pPr>
            <a:r>
              <a:rPr lang="ru-RU" dirty="0"/>
              <a:t>• оргтехнику, эксплуатационные материалы и т. д.</a:t>
            </a:r>
          </a:p>
          <a:p>
            <a:pPr>
              <a:lnSpc>
                <a:spcPct val="16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33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47528" y="692696"/>
            <a:ext cx="8291264" cy="1368152"/>
          </a:xfrm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ru-RU" b="1" dirty="0">
                <a:solidFill>
                  <a:schemeClr val="accent1"/>
                </a:solidFill>
              </a:rPr>
              <a:t>Документацию технического обеспечения можно условно разделить на следующие группы:</a:t>
            </a:r>
          </a:p>
          <a:p>
            <a:pPr marL="0" lvl="0" indent="0">
              <a:lnSpc>
                <a:spcPct val="150000"/>
              </a:lnSpc>
              <a:buNone/>
            </a:pPr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4B4C7E2D-4EE5-4507-9EB1-621D9BBBC13D}"/>
              </a:ext>
            </a:extLst>
          </p:cNvPr>
          <p:cNvGrpSpPr/>
          <p:nvPr/>
        </p:nvGrpSpPr>
        <p:grpSpPr>
          <a:xfrm>
            <a:off x="1163452" y="2420888"/>
            <a:ext cx="9865096" cy="3168352"/>
            <a:chOff x="983432" y="2564904"/>
            <a:chExt cx="9865096" cy="3168352"/>
          </a:xfrm>
        </p:grpSpPr>
        <p:sp>
          <p:nvSpPr>
            <p:cNvPr id="2" name="Прямоугольник: скругленные углы 1">
              <a:extLst>
                <a:ext uri="{FF2B5EF4-FFF2-40B4-BE49-F238E27FC236}">
                  <a16:creationId xmlns:a16="http://schemas.microsoft.com/office/drawing/2014/main" id="{0900804A-BBA5-4D78-9A60-C50C8612C8D1}"/>
                </a:ext>
              </a:extLst>
            </p:cNvPr>
            <p:cNvSpPr/>
            <p:nvPr/>
          </p:nvSpPr>
          <p:spPr>
            <a:xfrm>
              <a:off x="983432" y="2564904"/>
              <a:ext cx="3240360" cy="31683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общесистемная документация, включающая государственные и отраслевые стандарты по техническому обеспечению;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72384CF3-2072-4A0F-8D68-08E8E037DE4F}"/>
                </a:ext>
              </a:extLst>
            </p:cNvPr>
            <p:cNvSpPr/>
            <p:nvPr/>
          </p:nvSpPr>
          <p:spPr>
            <a:xfrm>
              <a:off x="4295800" y="2564904"/>
              <a:ext cx="3240360" cy="31683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специализированная документация, содержащая комплекс методик по всем этапам разработки технического обеспечения;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F5D31BD7-DAE8-4FF2-B5E2-67F890E11765}"/>
                </a:ext>
              </a:extLst>
            </p:cNvPr>
            <p:cNvSpPr/>
            <p:nvPr/>
          </p:nvSpPr>
          <p:spPr>
            <a:xfrm>
              <a:off x="7608168" y="2564904"/>
              <a:ext cx="3240360" cy="31683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нормативно-справочная документация, используемая при выполнении расчетов по техническому обеспечению.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1714" y="332656"/>
            <a:ext cx="9994899" cy="1658198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Математическое обеспечение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47528" y="2348880"/>
            <a:ext cx="8363272" cy="39604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ru-RU" sz="3600" b="1" dirty="0"/>
              <a:t>Математическое обеспечение </a:t>
            </a:r>
            <a:r>
              <a:rPr lang="ru-RU" sz="3600" i="1" dirty="0"/>
              <a:t>—</a:t>
            </a:r>
            <a:r>
              <a:rPr lang="ru-RU" sz="3600" dirty="0"/>
              <a:t> это совокупность математических методов, моделей и алгоритмов, примененных в АИС. </a:t>
            </a:r>
          </a:p>
          <a:p>
            <a:pPr>
              <a:lnSpc>
                <a:spcPct val="150000"/>
              </a:lnSpc>
            </a:pPr>
            <a:endParaRPr lang="ru-RU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Метрополия</Template>
  <TotalTime>761</TotalTime>
  <Words>1170</Words>
  <Application>Microsoft Office PowerPoint</Application>
  <PresentationFormat>Широкоэкранный</PresentationFormat>
  <Paragraphs>120</Paragraphs>
  <Slides>22</Slides>
  <Notes>9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Метрополия</vt:lpstr>
      <vt:lpstr>Особенности обеспечения различных видов информационных систем. </vt:lpstr>
      <vt:lpstr>Методическое обеспечение</vt:lpstr>
      <vt:lpstr>Организационное обеспечение реализует следующие функции:</vt:lpstr>
      <vt:lpstr>Организационное обеспечение включает:</vt:lpstr>
      <vt:lpstr>Методическое обеспечение</vt:lpstr>
      <vt:lpstr>Техническое обеспечение</vt:lpstr>
      <vt:lpstr>К техническим средствам относят:</vt:lpstr>
      <vt:lpstr>Презентация PowerPoint</vt:lpstr>
      <vt:lpstr>Математическое обеспечение</vt:lpstr>
      <vt:lpstr>Презентация PowerPoint</vt:lpstr>
      <vt:lpstr>Программное обеспечение</vt:lpstr>
      <vt:lpstr>Презентация PowerPoint</vt:lpstr>
      <vt:lpstr>Информационное обеспечение</vt:lpstr>
      <vt:lpstr>Информационное обеспечение включает:</vt:lpstr>
      <vt:lpstr>Иерархический метод</vt:lpstr>
      <vt:lpstr>Презентация PowerPoint</vt:lpstr>
      <vt:lpstr>Лингвистическое обеспечение</vt:lpstr>
      <vt:lpstr>Правовое обеспечение</vt:lpstr>
      <vt:lpstr>Презентация PowerPoint</vt:lpstr>
      <vt:lpstr>Эргономическое обеспечение</vt:lpstr>
      <vt:lpstr>Языковые средства лингвистического обеспечения делятся на две группы: </vt:lpstr>
      <vt:lpstr>Экспертные системы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Особенности обеспечения различных видов информационных систем. Экспертные системы. Системы реального времени</dc:title>
  <dc:creator>User</dc:creator>
  <cp:lastModifiedBy>Admin</cp:lastModifiedBy>
  <cp:revision>26</cp:revision>
  <dcterms:created xsi:type="dcterms:W3CDTF">2020-09-17T17:56:32Z</dcterms:created>
  <dcterms:modified xsi:type="dcterms:W3CDTF">2023-04-27T11:25:30Z</dcterms:modified>
</cp:coreProperties>
</file>