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68" r:id="rId9"/>
    <p:sldId id="282" r:id="rId10"/>
    <p:sldId id="258" r:id="rId11"/>
    <p:sldId id="283" r:id="rId12"/>
    <p:sldId id="284" r:id="rId13"/>
    <p:sldId id="263" r:id="rId14"/>
    <p:sldId id="285" r:id="rId15"/>
    <p:sldId id="260" r:id="rId16"/>
    <p:sldId id="286" r:id="rId17"/>
    <p:sldId id="261" r:id="rId18"/>
    <p:sldId id="262" r:id="rId19"/>
    <p:sldId id="287" r:id="rId20"/>
    <p:sldId id="272" r:id="rId21"/>
    <p:sldId id="288" r:id="rId22"/>
    <p:sldId id="273" r:id="rId23"/>
    <p:sldId id="289" r:id="rId24"/>
    <p:sldId id="267" r:id="rId25"/>
    <p:sldId id="269" r:id="rId26"/>
    <p:sldId id="270" r:id="rId27"/>
    <p:sldId id="290" r:id="rId28"/>
    <p:sldId id="271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7" autoAdjust="0"/>
  </p:normalViewPr>
  <p:slideViewPr>
    <p:cSldViewPr>
      <p:cViewPr varScale="1">
        <p:scale>
          <a:sx n="48" d="100"/>
          <a:sy n="48" d="100"/>
        </p:scale>
        <p:origin x="53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6722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11-08T06:32:15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3806 7430 0,'30'0'63,"59"0"-63,0 0 0,-29 0 15,58 0 1,1 0-16,30 0 16,0 0-1,-30 0 1,0 0-1,0 0 1,29-30 15,-59 30-15,30 0 0,-59 0-1,-1 0 1,-29 0-1,29 0 1,1 0-16,178 0 16,-149 0-1,60 0 1,-30 0 0,-30 0-1,-30 0 1,90 0-1,0 0 1,29 0 15,0 0-15,-59 0 0,30 0-1,-60 0 1,60 0-1,-30 0 1,0 0 0,-90 0-1,31 0 1,-1 0 0,-29 0-1,30 0 1,88 0-1,-88 0 1,-1 0 15,120 0-15,-90 0 0,0-30-1,0 1 1,-59 29-1,0 0 1,29 0 0,-29 0-1,59 0 1,-29 0 0,-31 0-1,1 0 188,0 0-156,0 0-31,-1 0-16,1 0 15,0 0 1,-1 0 0,1 0-1,0 0 1</inkml:trace>
  <inkml:trace contextRef="#ctx0" brushRef="#br0" timeOffset="6156.1">3865 7489 0,'-29'0'78,"-1"0"-62,0 0-16,-89 0 31,0 0-15,0 0-1,30 0 1,0 0-1,59 0 1,-118 0 0,88 0-1,-29-30 1,-30 30 0,59 0-1,1 0 1,-30 0-1,29 0 1,1 0 15,-1 0-15,31 0 0,-31 0-1,-29 30 1,59-30-1,-29 30 1,-30 0 0,29-1-1,1-29 1,-31 30 0,61 0-1,-31-1 1,31-29-1,-31 60 1,1-30 0,-1 29 15,1 30-31,-1 0 16,-59 30-1,60 30 1,-30-1-1,29 1 1,1 0 0,-1-1-1,1 31 1,-1 29 0,1-30-1,-1 30 1,1 89-1,29-119 1,0 90 15,30-120-15,0 1 0,0 29-1,0-29 1,0 59-1,209 297 1,-91-178 0,31-59-1,-30-90 1,119 149 0,-89-119-1,88 0 1,-58-59-1,29-1 1,-59-29 15,29 0-15,-29 0 0,-60-30-1,60 89 1,-1-59-1,-88-59 1,-1-1 0,30 0-1,1 31 1,58 28 0,-58-58-1,28 59 1,1-30-1,60 30 1,-60-30 15,29 30-15,1-60 0,0-29-1,-1 29 1,-29-59-1,30 30 1,119 0 0,-60 0-1,-60-30 1,1 0 0,178 0-1,-297 0 1,-30-30 359,0 0-360,-30 0 1,0 1-16,1 29 31,-1 0-15,60 0 93,-1 0-93,1 0 0,0 0-1,0 29 1,-1 31 15,-29-30-15,30-1-16,0 31 15,-30-31 1,0 1 0,30 0-1,-60-30 126,0 0-141,-29 0 15,29 0 1,-30 0-16,31 0 16,-1 0-1,0 0 1,0 0 15,1 0 0</inkml:trace>
  <inkml:trace contextRef="#ctx0" brushRef="#br0" timeOffset="9567.85">7166 15127 0,'0'59'62,"0"-29"-62,0 30 16,0-1-1,-30 149 1,30-119 0,0-29-1,0-1 1,0 1-1,30-60 48,0 0-47,-1 0-1,1 0 1,0 0-1,-1 0 1,1-30 0,-30 0-1,60-29 1,-60-1 0,29 30-1,1-29 1,0 0-1,-30 29 17,0 0-17,0 0 1,0-29 0,0 0-1,0 88 63,0 1-78,0 0 16,0 29-16,0-29 16,-30 148-1,0-118 1,30 59-1,0-60 17,0-29-17,0-1 1,0 1 0,0 0 15,30-30 31,0 0-62,0 0 32,-1 0-17,1 0 1,0 0 15,0 0 16,-1 0 0,1 0 0,-30 59 62,0-29-93,0 0-1,0-1 1,-89 1 0,59 0-1,0 0 1,-29-1-1,-1 1 1,1 0 0,29-30-1,0 0 1,30-30 125,30-29-126,0 59-15,-30-30 16,119-30-1,0 1 1,-30-30 0,0 29-1,0 1 1,1-30 0,-61 29-1,1 1 1,30-1-1,-31 1 17,-29 29-17,30 1 1,-30-1 0,0 0 30,0 0-14,0 1 30,0-1-31,0 0 1,-30 30-17,1-29 1,-1 29-16,0 0 16,0 0-1,1 0 1,-31 0-1,-29 89 1,59 0 0,30 0-1,0-30 1,0 1 0,0-1-1,30-29 1,0 30 15,29-60-15,-29 0-1,29 0 1,-29 0 0,0 0-1,0 0 1,-1 0 15,1 0 16,0 0-31,-1 0-1,-29-30 16,30 30 110</inkml:trace>
  <inkml:trace contextRef="#ctx0" brushRef="#br0" timeOffset="12623.97">8296 15781 0,'0'30'78,"0"-1"-62,29-29-16,-29 30 15,30-30 79,0 0-63,0 0-31,-1-30 16,31-29-16,-30-1 16,29-59-1,1 1 1,-1 28 15,0-28-15,-29 28-1,0 31 1,0-30 0,-30 119 62,0-1-78,0 1 15,0 29 1,0 31-16,0 28 16,0 1-1,0-59 1,0-1 15,0 1-15,0-31-1,0 1 1,29 0 0,-29 0-16,90-1 31,-61 1-16,1-30 1,0 0 0,0 0-1,29-30 1,30-59 0,0 0-1,-59 29-15,30-29 16,-31 30 15,31-90-15,-60 120-1,0-1 1,0 0 15,0 0 0,0 1-15,0 58 62,0 1-78,0 30 16,0-1-16,0 30 31,0 0-15,0 0-1,0 1 1,0-31 0,0 30-1,0-29 1,30-31 15,-1-29 0,1 0-15,0 0 0,-1 0-1,1 0 1,0-29-1,-30-1 1,89-59 0,-29 0-1,-1-1 1,-29 31 0,0 0-1,-1-1 1,1 30-1,-30 1 1,-30 88 78,30 1-79,0-1 1,0 60 0,0-60-16,0 1 15,0-30 1,0-1 46,30 1-46,0-30 0,-1 0 15,1 0-15,0 0 15,0 0-16,29 0 1,-29 0 109,-30-30-125,0 1 16,0-1-1,0 0-15,0 0 16,0 1 0,30-31-1,-1 30 1,-29-29-1,30 0 1,0 29 0,-30-30-1,30 31 1,-30-1 0,0 60 46,0-1-46,0 31-1,0 29 1,0 30 0,0 30-1,0-90 1,0 0-1,0 1 1,0-1 0,0-29-1,0 0 1,0-60 62,0 0-62,59-29-16,-59-1 15,59-88 1,31-1 0,-1 60-1,-59 0 1,29 59-1,-59 0 1,30 30 0,0 0-1,-1 0 17,-29-29-32,30 29 15,-60 0 63,1 0-62,-1 0 0,-30 29-1,1 1 1</inkml:trace>
  <inkml:trace contextRef="#ctx0" brushRef="#br0" timeOffset="13655.2">10437 15840 0,'29'0'140,"31"0"-124,-31 30-16,1-30 16,30 30-1,-31-30 1,-29 29 15,0 1 0,30-30-15,-30 30 47,30-30-32,0 0-16,29 0-15,1 0 32,-31 0-17,1 0 1,0 0 0,-1 0 15,-29-30-16,30 0 1</inkml:trace>
  <inkml:trace contextRef="#ctx0" brushRef="#br0" timeOffset="14655.17">11418 15335 0,'-30'0'62,"-29"0"-46,29 0 0,0 0-1,-29 59 1,-1 31 0,30-1-1,-29 89 1,59-89-1,0 0 1,0 1 0,0-61-1,0 31 1,0-31 31,30-29-32,-1 0 1,1 0 0,30 0-1,-1 0 1,1-29 0,-31-1-1,31-29 1,-31 29-1,1-30 1,0 1 0,0 0-1,-1-31 1,-29 31 0,0-1-1,0 31 1,0-1-16,0 0 47,-29 1-32,-1 29 1,0 0 0,30-30-1,-30 30 1</inkml:trace>
  <inkml:trace contextRef="#ctx0" brushRef="#br0" timeOffset="16420.75">11447 16019 0,'30'0'141,"0"0"-110,0 0 0,29 0-15,1-60 0,-31 60-16,-29-30 15,30 1 1,0-1 0,0-59-1,29 59 1,-29-59 15,-1 29-15,31 1-1,-60 29 1,30 1 0,-30-31-1,29 30 1,-29 1-1,0-1 1,0 89 93,0-29-93,0 30-16,0-1 16,0 30-1,0 0 1,0 30 0,0 60-1,0-150 1,0 31-1,30-60 64,0 0-79,29 0 15,-29 0-15,59 0 16,-29 0-1,-1-30 17,1-59-17,-31 29-15,31-58 16,-30 28 0,-1 1-1,31 0 1,-60 0-1,30 59 1,-30 0 0,0 1-1,0-1 17,0 60 30,0-1-46,0 61-1,-30-1 1,0 30 0,0 29-1,30-29 1,0-30-1,0 30 1,0-89 0,0 0-1,0-1 63,30-29-46,0 30-32,0-30 15,-1 0 1,1 30 0,0-30-1,-30-30 1,0 0-1,0 1 1,29 29-16</inkml:trace>
  <inkml:trace contextRef="#ctx0" brushRef="#br0" timeOffset="17358.24">13261 16227 0,'0'29'16,"0"1"-1,0 0-15,0-1 16,0 1 0,-30 0-1,1-30 1,-1 0 15,0 0 0,1 0-15,-31 0 0</inkml:trace>
  <inkml:trace contextRef="#ctx0" brushRef="#br0" timeOffset="19406.38">14064 16227 0,'0'29'16,"0"1"-1,0 0 1,89-90 78,-29-29-94,29 0 15,30-30-15,-60 30 16,31 0-16,-1-30 31,-30-30-15,1 90-1,-31-90 1,-29 120 0,30-31-1,-30 90 79,0 89-78,0-60-16,0 119 15,0-29 1,0-60 15,0 0-15,0-59-1,0 0 1,60 0 0,-31-1-1,31 1 1,-30-30-1,-1 0 1,90-30 0,0-89-1,-30 30 1,1-30 0,-61 0-1,-29 60 1,60 0-1,-31-60 1,-29 148 109,0 1-125,-29 59 16,29-29-16,-30-31 15,30 90 1,-30 60 0,30-60-1,0-60 1,0-29-1,0-1 17,0 1-17,0 0 1,0 0 0,0-1-1,30-29-15,0 30 16,-1-30-1,1 0 1,30 0 0,88-89-1,-88-30 1,59-59 0,-30-1-1,-30 1 1,-29 59 15,0 60-15,-30 29-1,0 60 48,0-1-63,0 1 15,0 59 1,0 60 15,0-30-15,0-30 0,0 0-1,0-59 1,0 29-1,0-29 1,0 0 0,30-30 15,-1 59-15,-29-29-1,30-30 1,0 0-1,29-30 1,179-148 0</inkml:trace>
  <inkml:trace contextRef="#ctx0" brushRef="#br0" timeOffset="20265.73">17127 15573 0,'-30'0'32,"0"0"-17,0 29 1,1-29-16,-61 119 16,1 0-1,89-30 1,-29 90-1,29-90 1,0-59 0,0 29 15,0-29-15,29-1 15,1-29-16,89 0 1,-30-29 0,30-31-1,30-29 1,-60-89 0,-59 0-1,-30 118 1,0-326-1,0 178 1,-60-89 0,60 88 15,-30 61-15,30 118-1,0 0 1,30 30 15,0 0-15,59 0-1,30 0 1,268 30 0,-239-30-1,-29 0 1,0 0-1,-59 0 1</inkml:trace>
  <inkml:trace contextRef="#ctx0" brushRef="#br0" timeOffset="22292.1">18167 15870 0,'0'0'0,"-59"0"16,29 0 0,0 0-16,-59 0 15,59 0 17,1 0-17,-31 0 1,1 30-1,29 59 1,0 0 0,30-30-1,-29 1 1,29-1 0,0 1-1,0-1 1,0 1-1,0-31 1,29-29 15,1 0-15,0 0 0,-1 0-1,61 0 1,-1-29-1,30-61 1,0 61 0,-30-31-1,0 1 1,-29 29 0,-31-29-1,-29 29 1,0-29-1,0 29 1,0 0-16,-29 30 31,-1 0 16,0 0-31,0 0-1,1 0 1</inkml:trace>
  <inkml:trace contextRef="#ctx0" brushRef="#br0" timeOffset="23760.82">20159 15840 0,'0'30'15,"0"29"1,0 60 0,0 89-1,0-148-15,-29 118 16,29-29 0,-30-60-1,30-30 1,-30 1-1,30 29 1,0-59 0,0-1-1,-29-29 32</inkml:trace>
  <inkml:trace contextRef="#ctx0" brushRef="#br0" timeOffset="24198.31">20130 16553 0,'29'0'31,"1"0"-16,0 0 1,0 0 15,89 0-31,-30 0 16,59 0 0,1 0-1,-149-29 79</inkml:trace>
  <inkml:trace contextRef="#ctx0" brushRef="#br0" timeOffset="24667.05">20695 16078 0,'0'30'47,"0"29"-31,0 30-16,0 60 16,0 59 15,0-30-16,0 1 1,0-1 0,0-119-1,0 1 1,0-90 78</inkml:trace>
  <inkml:trace contextRef="#ctx0" brushRef="#br0" timeOffset="25665.99">20962 16910 0,'30'0'47,"0"0"-16,-1 0-15,1 0-16,0 0 15,59 0 1,60 0 0,59-30-1,-59-59-15,-1-30 16,-59-29-1,-59 59 1,0 29 0,-30 30-1,0 1 17,-60-31-17,1 60 1,29 0-1,-29 0 1,-1 0 0,-29 0-1,0 30-15,0 89 16,29 0 0,31 0-1,29-60 1,-30 30-1,30-29 1,0-1 0,0 30-1,30 0 17,29-29-17,0-30 1,60 29-1,-89-59 1,59 0 0,-59 0-1,0-30 17,29-29-17,-29 29 1,29-59-1,209-60 1,-208 90-16</inkml:trace>
  <inkml:trace contextRef="#ctx0" brushRef="#br0" timeOffset="28957.03">22598 16762 0,'29'0'32,"1"0"186,-30-30-14,60 0-204,-1-29 15,0-31-15,31 1 16,88-59-1,0-60 1,-88 119-16,-61-1 16,-29-28-1,0 88 17,0 0-1,0 0-16,0 1 1,0-1 0,-59 30-1,-1 0 1,-29 0 0,0 59-1,0 90 1,-30 237-1,89-297 1,-29 90-16,59 59 16,0 59-1,0-89 17,0-119-17,0-30 1,0-29-1,59-30 1,30 0 0,30 0-1,-29-30-15,-1-29 16,-60-1 0,1-29-1,-30-30 1,-30 30-1,-29 30 1,29 29 0,1 0-1,-31 30 17,1 0-17,29 0 1,0 0-1,30 30 32,60-30 0,-1-30-31,1-29-1,118-90 1,-59 60 0,119-89-1,-119 89 1,-90 59 0,1 0-1,-30 90 95,0 29-110,-30-30 15,1 1-15,-1 118 31,0 0-15,30-59 0,0-59-1,0-31 1,0 1 0,30 0 15,0-30-16,-1 0 1,1 30 15,30-30-31,-1 0 16,1 0 0,-1 0-1,-29 0 1,-30-30 15,29 30-15,-29-30-1,30 30 1,-30-30 0,30 1-16,-30-1 15,0 0 1,30-29-1,-30-30 1,29 59 0,-58 30 140,-1 0-140,0 0-1,0 0 1,1 0-1,-1 0 1,0 0 0,1 0-1,-1 0 1,-30 0 0,31 0-1,-1 30 16,89-30 94,-29 0-125,30 0 16,-1 0-16,-29-30 16,59-29-1,-59 29-15,29 0 16,-29 0 0,0 1-1,-1-1 16,-29 0-15,30 30 0,-30-30-1,30 1 1,-30-1 31,30 0-47,-30 1 15,29 29 1,-29-30 0,0 60 77,0-1-77,0 31-16,-29-1 16,-1 90-1,30-30 1,0 0 0,0-30-1,0 30 1,0-60-1,30 30 1,-30-29 0,29-31-1,1-29 1,0 0 15,59-29 0,0-31-15,0-29 0,1 30-1,-61-1 1,31 1 0</inkml:trace>
  <inkml:trace contextRef="#ctx0" brushRef="#br0" timeOffset="29974.82">25095 16553 0,'0'30'31,"0"0"-15,0 59-16,0-59 15,0 148 1,0 0 0,0-59-1,0 0-15,0-30 16,0 1 15,0-31-15,0-89 62,0-89-78,0 30 15,0-30-15,0 0 16,119-59 0,-59 89-1,-31 59-15,31 30 16,-1 0 0,31 0-1,28 0 1,31 0 15,-89 0-15,29 30-1,-59 0 1,-1-1 0,-29 61-1,0 28 1,0-58-1,0-30-15,0 88 16,0-88 0,0 30-1,0-1 1,0-29 0,0 0 15,30-30 0,0-30-15,118-30-1,-29-59 1,-59 60 0,-1 0-1</inkml:trace>
  <inkml:trace contextRef="#ctx0" brushRef="#br0" timeOffset="30896.67">26493 16791 0,'-30'0'32,"0"0"-32,1 0 31,-1 0-15,30 30-16,-30 0 15,30-1-15,0 31 16,-30 29 15,30 30-15,0-60-1,0 30 1,0-29 0,0-1-1,0 1 1,30-60-1,30 30 1,-1-30 0,90 0-1,-149-60 17,29-89-17,-29 60 1,0 30-1,0-1 17,0 1-17,0 0 1,0 29 0,-29 30-1,-1 0 1,0 0-1,0 0 1,1 0 0,-1 0-1,0 0 1,1 0 0,-1 30 15,30-1-16,-30 1 1</inkml:trace>
  <inkml:trace contextRef="#ctx0" brushRef="#br0" timeOffset="32034.41">26909 17445 0,'30'0'172,"-1"0"-156,31 0-1,-1-30 1,31-29-1,29-30 1,-60 0 0,30-30-1,-29 0 1,-1 59 0,-29 1-1,-30 118 173,0 1-188,0-1 15,0 1-15,-30-1 16,30 30 0,0 0 15,0-29-16,0-30 1,0-1 0,30-29 15,0 0-15,-1 0-16,1 0 15,89 0 1,-60 0-1,-29 0-15,0 0 16,29 0 0</inkml:trace>
  <inkml:trace contextRef="#ctx0" brushRef="#br0" timeOffset="32643.77">28158 16851 0,'0'59'16,"0"30"-1,0 60-15,0-60 16,0 30-1,0 59 1,-30 30 0,30-119-1,0-59 1,-30-60 31,-29-29-47,29 0 15,30-1 1,0 30 47,30 1-32,0 29-16,-1 0-15</inkml:trace>
  <inkml:trace contextRef="#ctx0" brushRef="#br0" timeOffset="33016.67">28306 17534 0,'0'0'0,"30"0"0,0 0 15,0 0 1,29 0-16,1 0 16,29 0-1,-30 0-15,-59-29 172,0-1-172,0 0 16,0 0-1,0 1 1</inkml:trace>
  <inkml:trace contextRef="#ctx0" brushRef="#br0" timeOffset="33547.9">28663 16999 0,'0'30'47,"0"0"-31,0 29-16,0 30 15,0 30 17,0 30-17,0-60 1,0-30-1,0 60 1,0-59 0,0 29-16,0-59 15,0-1 1,0 1 0</inkml:trace>
  <inkml:trace contextRef="#ctx0" brushRef="#br0" timeOffset="33907.25">29288 17861 0</inkml:trace>
  <inkml:trace contextRef="#ctx0" brushRef="#br0" timeOffset="36526.21">29258 17891 0,'0'30'78,"0"-1"-62,0-58 109,0-1-125,0 0 15,0 0 1,-30 30 93,0 30-77,30 0-17,0 0-15,0-1 16,0 1-1,0 0 1,30-30 15,0 0 1,-60-30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6722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11-08T11:52:47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4222 10312 0,'30'0'94,"59"0"-79,-29 0-15,29 0 16,30 0-16,-60 0 15,30 0 1,30 0 0,60 0-1,29 0 1,-59 0-16,59 30 16,-60-30-1,1 0 1,0 0-1,-30 0 1,0 0 0,-1 0-1,1 0 1,0 0 15,-59 0-15,29 0-1,30 0 1,0 0 0,0 0-1,29 0 1,-29 0 0,90 0-1,-120 0 1,30 0-1,-60 0 1,209 0 0,-120 0-1,61 0 1,-1 0 15,-60 0-15,1 0-1,0 0 1,29 0 0,1 0-1,-1 0 1,-59 0 0,-30 0-1,-59 0 32,0 0-16,-1 0 16,1 0-31,0 0-1,-1 0 1,1 0 0,0 0-1,0 0 1,-1 0 0,1 0 62,59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6AE1-AB72-416A-B830-1F0F856F665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8EDB-D765-4519-9E40-4B47DC3BA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9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Архитектура не привязана к какой-то определённой технологии. Она может быть реализована с использованием широкого спектра технологий, включая такие технологии как веб-сервисы REST и </a:t>
            </a:r>
            <a:r>
              <a:rPr lang="en-US" dirty="0"/>
              <a:t>SOAP</a:t>
            </a:r>
            <a:r>
              <a:rPr lang="ru-RU" dirty="0"/>
              <a:t>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2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Интерфейс сервиса описан в </a:t>
            </a:r>
            <a:r>
              <a:rPr lang="en-US" dirty="0">
                <a:solidFill>
                  <a:srgbClr val="0070C0"/>
                </a:solidFill>
              </a:rPr>
              <a:t>Web Service Description Language (WSDL) 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Веб-сервис – единица модульности при создании СОА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широком смысле</a:t>
            </a:r>
            <a:r>
              <a:rPr lang="ru-RU" baseline="30000" dirty="0"/>
              <a:t> </a:t>
            </a:r>
            <a:r>
              <a:rPr lang="ru-RU" dirty="0"/>
              <a:t>компоненты в REST взаимодействуют наподобие взаимодействия клиентов и серверов во Всемирной паутине. </a:t>
            </a:r>
            <a:r>
              <a:rPr lang="en-US" dirty="0"/>
              <a:t>REST </a:t>
            </a:r>
            <a:r>
              <a:rPr lang="ru-RU" dirty="0"/>
              <a:t>является альтернативой </a:t>
            </a:r>
            <a:r>
              <a:rPr lang="en-US" dirty="0"/>
              <a:t>RPC.</a:t>
            </a:r>
            <a:r>
              <a:rPr lang="ru-RU" dirty="0"/>
              <a:t> </a:t>
            </a:r>
          </a:p>
          <a:p>
            <a:r>
              <a:rPr lang="ru-RU" dirty="0"/>
              <a:t>В сети Интернет вызов удалённой процедуры может представлять собой обычный HTTP-запрос (обычно «GET» или «POST»; такой запрос называют </a:t>
            </a:r>
            <a:r>
              <a:rPr lang="ru-RU" i="1" dirty="0"/>
              <a:t>«REST-запрос»</a:t>
            </a:r>
            <a:r>
              <a:rPr lang="ru-RU" dirty="0"/>
              <a:t>), а необходимые данные передаются в качестве параметров запроса.</a:t>
            </a:r>
          </a:p>
          <a:p>
            <a:r>
              <a:rPr lang="ru-RU" dirty="0"/>
              <a:t>Для веб-служб, построенных с учётом REST (то есть не нарушающих накладываемых им ограничений), применяют термин «</a:t>
            </a:r>
            <a:r>
              <a:rPr lang="ru-RU" b="1" dirty="0" err="1"/>
              <a:t>RESTful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Информация о состоянии сессии может быть передана сервером какому-либо другому сервису (например, в службу базы данных) для поддержания устойчивого состояния, например, на период установления аутентификации. Клиент инициирует отправку запросов, когда он готов (возникает необходимость) перейти в новое состояние.</a:t>
            </a:r>
          </a:p>
          <a:p>
            <a:r>
              <a:rPr lang="ru-RU" dirty="0"/>
              <a:t>Во время обработки клиентских запросов считается, что клиент находится в </a:t>
            </a:r>
            <a:r>
              <a:rPr lang="ru-RU" i="1" dirty="0"/>
              <a:t>переходном состоянии, </a:t>
            </a:r>
            <a:r>
              <a:rPr lang="ru-RU" dirty="0"/>
              <a:t>между обработками </a:t>
            </a:r>
            <a:r>
              <a:rPr lang="ru-RU" i="1" dirty="0"/>
              <a:t>– в состоянии покоя</a:t>
            </a:r>
            <a:r>
              <a:rPr lang="ru-RU" dirty="0"/>
              <a:t>. Каждое отдельное </a:t>
            </a:r>
            <a:r>
              <a:rPr lang="ru-RU" i="1" dirty="0"/>
              <a:t>состояние</a:t>
            </a:r>
            <a:r>
              <a:rPr lang="ru-RU" dirty="0"/>
              <a:t> приложения представлено связями, которые могут быть задействованы при следующем обращении клиента.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0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Отличия </a:t>
            </a:r>
            <a:r>
              <a:rPr lang="en-US" dirty="0"/>
              <a:t>REST </a:t>
            </a:r>
            <a:r>
              <a:rPr lang="ru-RU" dirty="0"/>
              <a:t>от </a:t>
            </a:r>
            <a:r>
              <a:rPr lang="en-US" dirty="0"/>
              <a:t>SOAP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REST поддерживает различные форматы: </a:t>
            </a:r>
            <a:r>
              <a:rPr lang="ru-RU" dirty="0" err="1"/>
              <a:t>text</a:t>
            </a:r>
            <a:r>
              <a:rPr lang="ru-RU" dirty="0"/>
              <a:t>, JSON, XML; SOAP — только XML,</a:t>
            </a:r>
          </a:p>
          <a:p>
            <a:r>
              <a:rPr lang="ru-RU" dirty="0"/>
              <a:t>REST работает только по HTTP(S), а SOAP может работать с различными протоколами,</a:t>
            </a:r>
          </a:p>
          <a:p>
            <a:r>
              <a:rPr lang="ru-RU" dirty="0"/>
              <a:t>REST может работать с ресурсами. Каждый URL это представление какого-либо ресурса. SOAP работает с операциями, которые реализуют какую-либо бизнес логику с помощью нескольких интерфейсов,</a:t>
            </a:r>
          </a:p>
          <a:p>
            <a:r>
              <a:rPr lang="ru-RU" dirty="0"/>
              <a:t>SOAP на основе чтения не может быть помещена в кэш, а REST в этом случае может быть </a:t>
            </a:r>
            <a:r>
              <a:rPr lang="ru-RU" dirty="0" err="1"/>
              <a:t>закэширован</a:t>
            </a:r>
            <a:r>
              <a:rPr lang="ru-RU" dirty="0"/>
              <a:t>,</a:t>
            </a:r>
          </a:p>
          <a:p>
            <a:r>
              <a:rPr lang="ru-RU" dirty="0"/>
              <a:t>SOAP поддерживает SSL и WS-</a:t>
            </a:r>
            <a:r>
              <a:rPr lang="ru-RU" dirty="0" err="1"/>
              <a:t>security</a:t>
            </a:r>
            <a:r>
              <a:rPr lang="ru-RU" dirty="0"/>
              <a:t>, в то время как REST — только SSL.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2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Выводы:</a:t>
            </a:r>
            <a:r>
              <a:rPr lang="ru-RU" dirty="0"/>
              <a:t> REST против SOAP можно перефразировать как «Простота против Стандарта». В случае REST (простота) у вас будет скорость, расширяемость и поддержка многих форматов. В случае с SOAP у вас будет больше возможностей по безопасности (WS-</a:t>
            </a:r>
            <a:r>
              <a:rPr lang="ru-RU" dirty="0" err="1"/>
              <a:t>security</a:t>
            </a:r>
            <a:r>
              <a:rPr lang="ru-RU" dirty="0"/>
              <a:t>) и транзакционная безопасность (ACID).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8EDB-D765-4519-9E40-4B47DC3BA4C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623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792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8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238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603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170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343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45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719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3062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005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D9B6-D0A2-45B8-A4E4-4AEBC2C6E16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18A7-3960-48D7-B6C8-A22965C94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0%BC%D1%8B%D1%88%D1%8C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ru.wikipedia.org/wiki/%D0%A2%D0%B5%D0%BB%D0%B5%D0%B2%D0%B8%D0%B7%D0%BE%D1%80" TargetMode="External"/><Relationship Id="rId7" Type="http://schemas.openxmlformats.org/officeDocument/2006/relationships/hyperlink" Target="https://ru.wikipedia.org/wiki/%D0%9A%D0%BE%D0%BC%D0%BF%D1%8C%D1%8E%D1%82%D0%B5%D1%80%D0%BD%D0%B0%D1%8F_%D0%BA%D0%BB%D0%B0%D0%B2%D0%B8%D0%B0%D1%82%D1%83%D1%80%D0%B0" TargetMode="External"/><Relationship Id="rId12" Type="http://schemas.openxmlformats.org/officeDocument/2006/relationships/image" Target="../media/image2.jpeg"/><Relationship Id="rId2" Type="http://schemas.openxmlformats.org/officeDocument/2006/relationships/hyperlink" Target="https://ru.wikipedia.org/wiki/%D0%AD%D0%BB%D0%B5%D0%BA%D1%82%D1%80%D0%BE%D0%BD%D0%BD%D0%B0%D1%8F_%D1%82%D0%B5%D1%85%D0%BD%D0%B8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7%D0%B5%D0%BB%D0%BE%D0%B2%D0%B5%D0%BA%D0%BE-%D0%BC%D0%B0%D1%88%D0%B8%D0%BD%D0%BD%D1%8B%D0%B9_%D0%B8%D0%BD%D1%82%D0%B5%D1%80%D1%84%D0%B5%D0%B9%D1%81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ru.wikipedia.org/wiki/%D0%A7%D0%B0%D1%81%D1%8B" TargetMode="External"/><Relationship Id="rId10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4" Type="http://schemas.openxmlformats.org/officeDocument/2006/relationships/hyperlink" Target="https://ru.wikipedia.org/wiki/%D0%9C%D0%B0%D0%B3%D0%BD%D0%B8%D1%82%D0%BE%D0%BB%D0%B0" TargetMode="External"/><Relationship Id="rId9" Type="http://schemas.openxmlformats.org/officeDocument/2006/relationships/hyperlink" Target="https://ru.wikipedia.org/wiki/%D0%A3%D1%81%D1%82%D1%80%D0%BE%D0%B9%D1%81%D1%82%D0%B2%D0%BE_%D0%B2%D0%B2%D0%BE%D0%B4%D0%B0-%D0%B2%D1%8B%D0%B2%D0%BE%D0%B4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ru-RU" dirty="0" err="1">
                <a:solidFill>
                  <a:srgbClr val="FF0000"/>
                </a:solidFill>
              </a:rPr>
              <a:t>Сервисно</a:t>
            </a:r>
            <a:r>
              <a:rPr lang="ru-RU" dirty="0">
                <a:solidFill>
                  <a:srgbClr val="FF0000"/>
                </a:solidFill>
              </a:rPr>
              <a:t> - ориентированные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2580030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</a:rPr>
              <a:t>)</a:t>
            </a:r>
            <a:r>
              <a:rPr lang="ru-RU" sz="2800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</a:rPr>
              <a:t>явное отделение бизнес-логики прикладной системы от логики презентации информации;</a:t>
            </a:r>
          </a:p>
          <a:p>
            <a:pPr marL="0" indent="0">
              <a:buNone/>
            </a:pPr>
            <a:r>
              <a:rPr lang="ru-RU" dirty="0"/>
              <a:t>Базовыми понятиями в такой архитектуре являются </a:t>
            </a:r>
            <a:r>
              <a:rPr lang="ru-RU" i="1" dirty="0"/>
              <a:t>"информационная услуга“</a:t>
            </a:r>
            <a:r>
              <a:rPr lang="en-US" i="1" dirty="0"/>
              <a:t> (</a:t>
            </a:r>
            <a:r>
              <a:rPr lang="ru-RU" i="1" dirty="0"/>
              <a:t>сервис</a:t>
            </a:r>
            <a:r>
              <a:rPr lang="en-US" i="1" dirty="0"/>
              <a:t>)</a:t>
            </a:r>
            <a:r>
              <a:rPr lang="ru-RU" dirty="0"/>
              <a:t> и </a:t>
            </a:r>
            <a:r>
              <a:rPr lang="ru-RU" i="1" dirty="0"/>
              <a:t>"композитное приложение"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2979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</a:rPr>
              <a:t>)</a:t>
            </a:r>
            <a:r>
              <a:rPr lang="ru-RU" sz="2800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</a:rPr>
              <a:t>реализация бизнес-логики прикладной системы в виде некоторого количества программных модулей (сервисов), которые доступны извне (пользователям и другим модулям), чаще всего в режиме "запрос-ответ", через четко определенные формальные интерфейсы доступа;</a:t>
            </a:r>
          </a:p>
          <a:p>
            <a:pPr marL="0" indent="0">
              <a:buNone/>
            </a:pPr>
            <a:r>
              <a:rPr lang="ru-RU" dirty="0"/>
              <a:t>Базовыми понятиями в такой архитектуре являются </a:t>
            </a:r>
            <a:r>
              <a:rPr lang="ru-RU" i="1" dirty="0"/>
              <a:t>"информационная услуга“</a:t>
            </a:r>
            <a:r>
              <a:rPr lang="en-US" i="1" dirty="0"/>
              <a:t> (</a:t>
            </a:r>
            <a:r>
              <a:rPr lang="ru-RU" i="1" dirty="0"/>
              <a:t>сервис</a:t>
            </a:r>
            <a:r>
              <a:rPr lang="en-US" i="1" dirty="0"/>
              <a:t>)</a:t>
            </a:r>
            <a:r>
              <a:rPr lang="ru-RU" dirty="0"/>
              <a:t> и </a:t>
            </a:r>
            <a:r>
              <a:rPr lang="ru-RU" i="1" dirty="0"/>
              <a:t>"композитное приложение"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39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Сервисно-ориентированная архитектура </a:t>
            </a:r>
            <a:r>
              <a:rPr lang="ru-RU" sz="2800" b="1" dirty="0">
                <a:solidFill>
                  <a:srgbClr val="0070C0"/>
                </a:solidFill>
              </a:rPr>
              <a:t>SOA, </a:t>
            </a:r>
            <a:r>
              <a:rPr lang="ru-RU" sz="2800" b="1" dirty="0" err="1">
                <a:solidFill>
                  <a:srgbClr val="0070C0"/>
                </a:solidFill>
              </a:rPr>
              <a:t>service-oriented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 err="1">
                <a:solidFill>
                  <a:srgbClr val="0070C0"/>
                </a:solidFill>
              </a:rPr>
              <a:t>architecture</a:t>
            </a:r>
            <a:r>
              <a:rPr lang="ru-RU" sz="2800" b="1" dirty="0">
                <a:solidFill>
                  <a:srgbClr val="0070C0"/>
                </a:solidFill>
              </a:rPr>
              <a:t>)</a:t>
            </a:r>
            <a:r>
              <a:rPr lang="ru-RU" sz="2800" dirty="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196752"/>
            <a:ext cx="108012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Под сервис-ориентированной архитектурой </a:t>
            </a:r>
            <a:r>
              <a:rPr lang="ru-RU" dirty="0">
                <a:solidFill>
                  <a:srgbClr val="0070C0"/>
                </a:solidFill>
              </a:rPr>
              <a:t>понимается модульный подход к проектированию прикладных информационных систем, который руководствуется следующими принципами:</a:t>
            </a:r>
          </a:p>
          <a:p>
            <a:r>
              <a:rPr lang="ru-RU" dirty="0">
                <a:solidFill>
                  <a:srgbClr val="FF0000"/>
                </a:solidFill>
              </a:rPr>
              <a:t>при этом "потребитель услуги", который может быть прикладной системой или другим сервисом, имеет возможность вызвать сервис через интерфейсы, используя соответствующие коммуникационные механизмы.</a:t>
            </a:r>
          </a:p>
          <a:p>
            <a:pPr marL="0" indent="0">
              <a:buNone/>
            </a:pPr>
            <a:r>
              <a:rPr lang="ru-RU" dirty="0"/>
              <a:t>Базовыми понятиями в такой архитектуре являются </a:t>
            </a:r>
            <a:r>
              <a:rPr lang="ru-RU" i="1" dirty="0"/>
              <a:t>"информационная услуга“</a:t>
            </a:r>
            <a:r>
              <a:rPr lang="en-US" i="1" dirty="0"/>
              <a:t> (</a:t>
            </a:r>
            <a:r>
              <a:rPr lang="ru-RU" i="1" dirty="0"/>
              <a:t>сервис</a:t>
            </a:r>
            <a:r>
              <a:rPr lang="en-US" i="1" dirty="0"/>
              <a:t>)</a:t>
            </a:r>
            <a:r>
              <a:rPr lang="ru-RU" dirty="0"/>
              <a:t> и </a:t>
            </a:r>
            <a:r>
              <a:rPr lang="ru-RU" i="1" dirty="0"/>
              <a:t>"композитное приложение"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06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Принципы </a:t>
            </a:r>
            <a:r>
              <a:rPr lang="en-US" dirty="0">
                <a:solidFill>
                  <a:srgbClr val="0070C0"/>
                </a:solidFill>
              </a:rPr>
              <a:t>SOA: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rgbClr val="0070C0"/>
                </a:solidFill>
              </a:rPr>
              <a:t>архитектура</a:t>
            </a:r>
            <a:r>
              <a:rPr lang="ru-RU" dirty="0">
                <a:solidFill>
                  <a:srgbClr val="0070C0"/>
                </a:solidFill>
              </a:rPr>
              <a:t>, как таковая, не привязана к какой-то определенной технологии;</a:t>
            </a:r>
          </a:p>
          <a:p>
            <a:r>
              <a:rPr lang="ru-RU" dirty="0">
                <a:solidFill>
                  <a:srgbClr val="0070C0"/>
                </a:solidFill>
              </a:rPr>
              <a:t>независимость организации системы от используемой вычислительной платформы (платформ);</a:t>
            </a:r>
          </a:p>
          <a:p>
            <a:r>
              <a:rPr lang="ru-RU" dirty="0">
                <a:solidFill>
                  <a:srgbClr val="0070C0"/>
                </a:solidFill>
              </a:rPr>
              <a:t>независимость организации системы от применяемых языков программирования;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7283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Принципы </a:t>
            </a:r>
            <a:r>
              <a:rPr lang="en-US" dirty="0">
                <a:solidFill>
                  <a:srgbClr val="0070C0"/>
                </a:solidFill>
              </a:rPr>
              <a:t>SOA: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использование сервисов, независимых от конкретных приложений, с единообразными интерфейсами доступа к ним;</a:t>
            </a:r>
          </a:p>
          <a:p>
            <a:r>
              <a:rPr lang="ru-RU" dirty="0">
                <a:solidFill>
                  <a:srgbClr val="0070C0"/>
                </a:solidFill>
              </a:rPr>
              <a:t>организация сервисов как слабосвязанных компонентов для построения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6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Информационная услуга</a:t>
            </a:r>
            <a:r>
              <a:rPr lang="ru-RU" dirty="0">
                <a:solidFill>
                  <a:srgbClr val="FF0000"/>
                </a:solidFill>
              </a:rPr>
              <a:t> (сервис</a:t>
            </a:r>
            <a:r>
              <a:rPr lang="ru-RU" dirty="0"/>
              <a:t>) - </a:t>
            </a:r>
            <a:r>
              <a:rPr lang="ru-RU" dirty="0">
                <a:solidFill>
                  <a:srgbClr val="0070C0"/>
                </a:solidFill>
              </a:rPr>
              <a:t>это </a:t>
            </a:r>
            <a:r>
              <a:rPr lang="ru-RU" i="1" dirty="0">
                <a:solidFill>
                  <a:srgbClr val="0070C0"/>
                </a:solidFill>
              </a:rPr>
              <a:t>атомарная</a:t>
            </a:r>
            <a:r>
              <a:rPr lang="ru-RU" dirty="0">
                <a:solidFill>
                  <a:srgbClr val="0070C0"/>
                </a:solidFill>
              </a:rPr>
              <a:t> прикладная </a:t>
            </a:r>
            <a:r>
              <a:rPr lang="ru-RU" i="1" dirty="0">
                <a:solidFill>
                  <a:srgbClr val="0070C0"/>
                </a:solidFill>
              </a:rPr>
              <a:t>функция</a:t>
            </a:r>
            <a:r>
              <a:rPr lang="ru-RU" dirty="0">
                <a:solidFill>
                  <a:srgbClr val="0070C0"/>
                </a:solidFill>
              </a:rPr>
              <a:t> </a:t>
            </a:r>
            <a:r>
              <a:rPr lang="ru-RU" i="1" dirty="0">
                <a:solidFill>
                  <a:srgbClr val="0070C0"/>
                </a:solidFill>
              </a:rPr>
              <a:t>автоматизированной системы</a:t>
            </a:r>
            <a:r>
              <a:rPr lang="ru-RU" dirty="0">
                <a:solidFill>
                  <a:srgbClr val="0070C0"/>
                </a:solidFill>
              </a:rPr>
              <a:t>, которая пригодна для использования при разработке приложений, реализующих прикладную логику автоматизируемых процессов как в самой системе, так и для использования в приложениях других автоматизированных систем.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A8FCF23-2FDE-4D40-B50F-6855DD6F0A44}"/>
                  </a:ext>
                </a:extLst>
              </p14:cNvPr>
              <p14:cNvContentPartPr/>
              <p14:nvPr/>
            </p14:nvContentPartPr>
            <p14:xfrm>
              <a:off x="224640" y="2642760"/>
              <a:ext cx="10319400" cy="38412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A8FCF23-2FDE-4D40-B50F-6855DD6F0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2633400"/>
                <a:ext cx="10338120" cy="38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6620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Информационная услуга (сервис)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Сервис обычно характеризуется следующими свойствами:</a:t>
            </a:r>
          </a:p>
          <a:p>
            <a:r>
              <a:rPr lang="ru-RU" dirty="0">
                <a:solidFill>
                  <a:srgbClr val="FF0000"/>
                </a:solidFill>
              </a:rPr>
              <a:t>возможность многократного применения</a:t>
            </a:r>
            <a:r>
              <a:rPr lang="ru-RU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</a:rPr>
              <a:t>услуга может быть определена одним или несколькими технологически независимыми интерфейсами</a:t>
            </a:r>
            <a:r>
              <a:rPr lang="ru-RU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rgbClr val="FF0000"/>
                </a:solidFill>
              </a:rPr>
              <a:t>выделенные услуги слабо связаны между собой, и каждая из них может быть вызвана посредством </a:t>
            </a:r>
            <a:r>
              <a:rPr lang="ru-RU" i="1" dirty="0">
                <a:solidFill>
                  <a:srgbClr val="FF0000"/>
                </a:solidFill>
              </a:rPr>
              <a:t>коммуникационных протоколов</a:t>
            </a:r>
            <a:r>
              <a:rPr lang="ru-RU" dirty="0">
                <a:solidFill>
                  <a:srgbClr val="FF0000"/>
                </a:solidFill>
              </a:rPr>
              <a:t>, обеспечивающих возможность взаимодействия услуг между собой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5485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Композитное (составное) 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Композитное (составное) приложение</a:t>
            </a:r>
            <a:r>
              <a:rPr lang="ru-RU" dirty="0">
                <a:solidFill>
                  <a:srgbClr val="FF0000"/>
                </a:solidFill>
              </a:rPr>
              <a:t> </a:t>
            </a:r>
            <a:r>
              <a:rPr lang="ru-RU" dirty="0">
                <a:solidFill>
                  <a:srgbClr val="0070C0"/>
                </a:solidFill>
              </a:rPr>
              <a:t>- программное решение для конкретной прикладной проблемы, которое связывает прикладную логику процесса с источниками данных и информационных услуг, хранящихся </a:t>
            </a:r>
            <a:r>
              <a:rPr lang="ru-RU">
                <a:solidFill>
                  <a:srgbClr val="0070C0"/>
                </a:solidFill>
              </a:rPr>
              <a:t>на </a:t>
            </a:r>
            <a:r>
              <a:rPr lang="ru-RU" i="1">
                <a:solidFill>
                  <a:srgbClr val="0070C0"/>
                </a:solidFill>
              </a:rPr>
              <a:t>разнородном</a:t>
            </a:r>
            <a:r>
              <a:rPr lang="ru-RU">
                <a:solidFill>
                  <a:srgbClr val="0070C0"/>
                </a:solidFill>
              </a:rPr>
              <a:t> </a:t>
            </a:r>
            <a:r>
              <a:rPr lang="ru-RU" dirty="0">
                <a:solidFill>
                  <a:srgbClr val="0070C0"/>
                </a:solidFill>
              </a:rPr>
              <a:t>множестве базовых информационных систем. </a:t>
            </a:r>
          </a:p>
          <a:p>
            <a:r>
              <a:rPr lang="ru-RU" dirty="0">
                <a:solidFill>
                  <a:srgbClr val="FF0000"/>
                </a:solidFill>
              </a:rPr>
              <a:t>Обычно композитные приложения ассоциированы с процессами деятельности и могут объединять различные этапы процессов</a:t>
            </a:r>
            <a:r>
              <a:rPr lang="ru-RU" dirty="0">
                <a:solidFill>
                  <a:srgbClr val="0070C0"/>
                </a:solidFill>
              </a:rPr>
              <a:t>, представляя их пользователю через единый </a:t>
            </a:r>
            <a:r>
              <a:rPr lang="ru-RU" i="1" dirty="0">
                <a:solidFill>
                  <a:srgbClr val="0070C0"/>
                </a:solidFill>
              </a:rPr>
              <a:t>интерфейс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14:cNvPr>
              <p14:cNvContentPartPr/>
              <p14:nvPr/>
            </p14:nvContentPartPr>
            <p14:xfrm>
              <a:off x="1519920" y="3712320"/>
              <a:ext cx="2205360" cy="111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B13C576-7E8D-4CA6-AD8D-BCFC31520D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080" y="3648960"/>
                <a:ext cx="223668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4414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SOA </a:t>
            </a:r>
            <a:r>
              <a:rPr lang="ru-RU" dirty="0">
                <a:solidFill>
                  <a:srgbClr val="0070C0"/>
                </a:solidFill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создать систему корпоративных композитных приложений, основанных на системе корпоративных </a:t>
            </a:r>
            <a:r>
              <a:rPr lang="ru-RU" dirty="0" err="1">
                <a:solidFill>
                  <a:srgbClr val="0070C0"/>
                </a:solidFill>
              </a:rPr>
              <a:t>Web</a:t>
            </a:r>
            <a:r>
              <a:rPr lang="ru-RU" dirty="0">
                <a:solidFill>
                  <a:srgbClr val="0070C0"/>
                </a:solidFill>
              </a:rPr>
              <a:t>-сервисов;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организовать </a:t>
            </a:r>
            <a:r>
              <a:rPr lang="ru-RU" i="1" dirty="0">
                <a:solidFill>
                  <a:srgbClr val="0070C0"/>
                </a:solidFill>
              </a:rPr>
              <a:t>интеграцию приложений</a:t>
            </a:r>
            <a:r>
              <a:rPr lang="ru-RU" dirty="0">
                <a:solidFill>
                  <a:srgbClr val="0070C0"/>
                </a:solidFill>
              </a:rPr>
              <a:t>, бизнес-процессов, с автоматизацией бизнес-процессов;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7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SOA </a:t>
            </a:r>
            <a:r>
              <a:rPr lang="ru-RU" dirty="0">
                <a:solidFill>
                  <a:srgbClr val="0070C0"/>
                </a:solidFill>
              </a:rPr>
              <a:t>позволяет: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340769"/>
            <a:ext cx="1051316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использовать различные транспортные протоколы и стандарты форматирования сообщений, средства обеспечения безопасности, надежной и своевременной доставки сообщений;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существенно повысить скорость разработки прикладных приложений и снизить затраты на эти цели.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483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Архитектура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450" y="1988840"/>
            <a:ext cx="9901100" cy="4752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  <a:cs typeface="Times New Roman" panose="02020603050405020304" pitchFamily="18" charset="0"/>
              </a:rPr>
              <a:t>Архитектурой информационной системы </a:t>
            </a:r>
            <a:r>
              <a:rPr lang="ru-RU" dirty="0">
                <a:solidFill>
                  <a:srgbClr val="0070C0"/>
                </a:solidFill>
                <a:cs typeface="Times New Roman" panose="02020603050405020304" pitchFamily="18" charset="0"/>
              </a:rPr>
              <a:t>называется концепция, согласно которой взаимодействуют компоненты информационной системы.</a:t>
            </a:r>
            <a:endParaRPr lang="ru-RU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4457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Веб-сервис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268760"/>
            <a:ext cx="10657184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Веб-сервис – идентифицируемая веб-адресом программная система со стандартизированными интерфейсами</a:t>
            </a:r>
            <a:r>
              <a:rPr lang="ru-RU" dirty="0">
                <a:solidFill>
                  <a:srgbClr val="0070C0"/>
                </a:solidFill>
              </a:rPr>
              <a:t>. Веб-службы могут взаимодействовать между собой и со сторонними приложениями посредством сообщений, основанных на определенных протоколах. </a:t>
            </a:r>
          </a:p>
        </p:txBody>
      </p:sp>
    </p:spTree>
    <p:extLst>
      <p:ext uri="{BB962C8B-B14F-4D97-AF65-F5344CB8AC3E}">
        <p14:creationId xmlns:p14="http://schemas.microsoft.com/office/powerpoint/2010/main" val="23950570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7D9B-EBE4-46C3-A0DF-01ACBB1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Характеристики Веб-сервисов: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92203-AD47-43D1-85FB-9E0EF5E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</a:rPr>
              <a:t>функциональная совместимость;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</a:rPr>
              <a:t>расширяемость;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rgbClr val="0070C0"/>
                </a:solidFill>
              </a:rPr>
              <a:t>возможность машинной обработки описания.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Веб-сервисы взаимодействуют между собой через протокол </a:t>
            </a:r>
            <a:r>
              <a:rPr lang="en-US" dirty="0">
                <a:solidFill>
                  <a:srgbClr val="0070C0"/>
                </a:solidFill>
              </a:rPr>
              <a:t>SOAP </a:t>
            </a:r>
            <a:r>
              <a:rPr lang="ru-RU" dirty="0">
                <a:solidFill>
                  <a:srgbClr val="0070C0"/>
                </a:solidFill>
              </a:rPr>
              <a:t>в соответствии с </a:t>
            </a:r>
            <a:r>
              <a:rPr lang="en-US" dirty="0">
                <a:solidFill>
                  <a:srgbClr val="0070C0"/>
                </a:solidFill>
              </a:rPr>
              <a:t>WSDL.</a:t>
            </a:r>
            <a:endParaRPr lang="ru-RU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60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SOAP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SOAP (Simple Object Access Protocol – </a:t>
            </a:r>
            <a:r>
              <a:rPr lang="ru-RU" dirty="0">
                <a:solidFill>
                  <a:srgbClr val="0070C0"/>
                </a:solidFill>
              </a:rPr>
              <a:t>простой протокол доступа к объектам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ru-RU" dirty="0">
                <a:solidFill>
                  <a:srgbClr val="0070C0"/>
                </a:solidFill>
              </a:rPr>
              <a:t>  - протокол обмена структурированными сообщениями в распределенной вычислительной среде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ru-RU" dirty="0">
                <a:solidFill>
                  <a:srgbClr val="0070C0"/>
                </a:solidFill>
              </a:rPr>
              <a:t>первоначально предназначался для удаленного вызова процедур (</a:t>
            </a:r>
            <a:r>
              <a:rPr lang="en-US" dirty="0">
                <a:solidFill>
                  <a:srgbClr val="0070C0"/>
                </a:solidFill>
              </a:rPr>
              <a:t>RPC</a:t>
            </a:r>
            <a:r>
              <a:rPr lang="ru-RU" dirty="0">
                <a:solidFill>
                  <a:srgbClr val="0070C0"/>
                </a:solidFill>
              </a:rPr>
              <a:t>), сейчас используется так же для обмена произвольными сообщениями в формате </a:t>
            </a:r>
            <a:r>
              <a:rPr lang="en-US" dirty="0">
                <a:solidFill>
                  <a:srgbClr val="0070C0"/>
                </a:solidFill>
              </a:rPr>
              <a:t>XML.</a:t>
            </a:r>
          </a:p>
        </p:txBody>
      </p:sp>
    </p:spTree>
    <p:extLst>
      <p:ext uri="{BB962C8B-B14F-4D97-AF65-F5344CB8AC3E}">
        <p14:creationId xmlns:p14="http://schemas.microsoft.com/office/powerpoint/2010/main" val="316429435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SOAP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340768"/>
            <a:ext cx="10369152" cy="5112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SOAP </a:t>
            </a:r>
            <a:r>
              <a:rPr lang="ru-RU" dirty="0">
                <a:solidFill>
                  <a:srgbClr val="0070C0"/>
                </a:solidFill>
              </a:rPr>
              <a:t>может использоваться с любым протоколом прикладного уровня: </a:t>
            </a:r>
            <a:r>
              <a:rPr lang="en-US" dirty="0">
                <a:solidFill>
                  <a:srgbClr val="0070C0"/>
                </a:solidFill>
              </a:rPr>
              <a:t>SMTP, FTP, HTTP, HTTPS </a:t>
            </a:r>
            <a:r>
              <a:rPr lang="ru-RU" dirty="0">
                <a:solidFill>
                  <a:srgbClr val="0070C0"/>
                </a:solidFill>
              </a:rPr>
              <a:t>и др.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Как правило, применяется в бизнес-приложениях и на основе ранее существовавших систем.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</a:rPr>
              <a:t>Ориентирован на написание методов и ОО-подход. </a:t>
            </a:r>
          </a:p>
        </p:txBody>
      </p:sp>
    </p:spTree>
    <p:extLst>
      <p:ext uri="{BB962C8B-B14F-4D97-AF65-F5344CB8AC3E}">
        <p14:creationId xmlns:p14="http://schemas.microsoft.com/office/powerpoint/2010/main" val="41544637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268761"/>
            <a:ext cx="10972800" cy="4857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REST</a:t>
            </a:r>
            <a:r>
              <a:rPr lang="ru-RU" dirty="0"/>
              <a:t> (</a:t>
            </a:r>
            <a:r>
              <a:rPr lang="ru-RU" b="1" i="1" dirty="0" err="1"/>
              <a:t>Representational</a:t>
            </a:r>
            <a:r>
              <a:rPr lang="ru-RU" b="1" i="1" dirty="0"/>
              <a:t> </a:t>
            </a:r>
            <a:r>
              <a:rPr lang="ru-RU" b="1" i="1" dirty="0" err="1"/>
              <a:t>State</a:t>
            </a:r>
            <a:r>
              <a:rPr lang="ru-RU" b="1" i="1" dirty="0"/>
              <a:t> </a:t>
            </a:r>
            <a:r>
              <a:rPr lang="ru-RU" b="1" i="1" dirty="0" err="1"/>
              <a:t>Transfer</a:t>
            </a:r>
            <a:r>
              <a:rPr lang="ru-RU" dirty="0"/>
              <a:t> — «передача состояния представления») </a:t>
            </a:r>
            <a:r>
              <a:rPr lang="ru-RU" dirty="0">
                <a:solidFill>
                  <a:srgbClr val="0070C0"/>
                </a:solidFill>
              </a:rPr>
              <a:t>представляет собой согласованный набор ограничений, учитываемых при проектировании распределённой гипермедиа-системы</a:t>
            </a:r>
            <a:r>
              <a:rPr lang="ru-RU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В определённых случаях (интернет-магазины, поисковые системы, прочие системы, основанные на данных) это приводит к повышению производительности и упрощению архитектуры. 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0446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Требования к архитектуре </a:t>
            </a:r>
            <a:r>
              <a:rPr lang="en-US" dirty="0">
                <a:solidFill>
                  <a:srgbClr val="0070C0"/>
                </a:solidFill>
              </a:rPr>
              <a:t>REST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908720"/>
            <a:ext cx="10873208" cy="57606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Модель клиент-сервер</a:t>
            </a:r>
          </a:p>
          <a:p>
            <a:pPr marL="514350" indent="-514350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Отсутствие состояния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В период между запросами клиента никакая информация о </a:t>
            </a:r>
            <a:r>
              <a:rPr lang="ru-RU" i="1" dirty="0">
                <a:solidFill>
                  <a:srgbClr val="0070C0"/>
                </a:solidFill>
              </a:rPr>
              <a:t>состоянии</a:t>
            </a:r>
            <a:r>
              <a:rPr lang="ru-RU" dirty="0">
                <a:solidFill>
                  <a:srgbClr val="0070C0"/>
                </a:solidFill>
              </a:rPr>
              <a:t> клиента на сервере не хранится.</a:t>
            </a:r>
            <a:r>
              <a:rPr lang="ru-RU" baseline="30000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3. Кэширование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Кэширование (кэш) – </a:t>
            </a:r>
            <a:r>
              <a:rPr lang="ru-RU" dirty="0">
                <a:solidFill>
                  <a:srgbClr val="0070C0"/>
                </a:solidFill>
              </a:rPr>
              <a:t>некоторой промежуточный буфер, в котором хранятся данные.</a:t>
            </a:r>
            <a:endParaRPr lang="ru-RU" b="1" dirty="0">
              <a:solidFill>
                <a:srgbClr val="0070C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Клиенты, а также промежуточные узлы, могут выполнять кэширование ответов сервера. Ответы сервера, в свою очередь, должны иметь явное или неявное обозначение как кэшируемые или.</a:t>
            </a:r>
            <a:endParaRPr lang="ru-RU" b="1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82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4. Единообразие интерфейса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Унифицированные интерфейсы позволяют каждому из сервисов развиваться независимо.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Требования к унифицированным интерфейсам: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</a:rPr>
              <a:t>Идентификация ресурсов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Ресурс – </a:t>
            </a:r>
            <a:r>
              <a:rPr lang="ru-RU" dirty="0">
                <a:solidFill>
                  <a:srgbClr val="0070C0"/>
                </a:solidFill>
              </a:rPr>
              <a:t>многократно используемый и относительно стабильный объект, который может распределяться внутри системы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Все ресурсы идентифицируются в запросах, например, с использованием URI в интернет-системах. 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70C0"/>
                </a:solidFill>
              </a:rPr>
              <a:t>Манипуляция ресурсами через представление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Представление ресурса – </a:t>
            </a:r>
            <a:r>
              <a:rPr lang="ru-RU" dirty="0">
                <a:solidFill>
                  <a:srgbClr val="0070C0"/>
                </a:solidFill>
              </a:rPr>
              <a:t>документ, отражающий текущее или требуемое состояние ресурса.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033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332656"/>
            <a:ext cx="11161240" cy="6264696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</a:t>
            </a:r>
            <a:r>
              <a:rPr kumimoji="0" lang="ru-RU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Самоописываемые</a:t>
            </a: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 сообщения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Каждое сообщение содержит достаточно информации, чтобы понять, каким образом его обрабатывать.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Гипермедиа как средство изменения состояния приложения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Клиенты изменяют состояние системы только через действия, которые динамически определены в гипермедиа на сервере (к примеру, гиперссылки в гипертексте). Исключая простые точки входа в приложение, клиент не может предположить, что доступна какая-то операция над каким-то ресурсом, если не получил информацию об этом в предыдущих запросах к серверу. 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949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260648"/>
            <a:ext cx="10729192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5. Слои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Клиент обычно не способен точно определить, взаимодействует он напрямую с сервером или же с промежуточным узлом, в связи с иерархической структурой сетей (подразумевая, что такая структура образует слои).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dirty="0">
                <a:solidFill>
                  <a:srgbClr val="0070C0"/>
                </a:solidFill>
              </a:rPr>
              <a:t>6. Код по требованию (необязательное ограничение)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solidFill>
                  <a:srgbClr val="0070C0"/>
                </a:solidFill>
              </a:rPr>
              <a:t>REST может позволить расширить функциональность клиента за счёт загрузки кода с сервера в виде апплетов или сценариев.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</a:rPr>
              <a:t>Апплет</a:t>
            </a:r>
            <a:r>
              <a:rPr lang="ru-RU" dirty="0">
                <a:solidFill>
                  <a:srgbClr val="0070C0"/>
                </a:solidFill>
              </a:rPr>
              <a:t> - это несамостоятельный компонент программного обеспечения, работающий в контексте другого, полновесного приложения, предназначенный для одной узкой задачи и не имеющий ценности в отрыве от базового приложения.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b="1" i="1" dirty="0">
                <a:solidFill>
                  <a:srgbClr val="0070C0"/>
                </a:solidFill>
              </a:rPr>
              <a:t>Сценарий</a:t>
            </a:r>
            <a:r>
              <a:rPr lang="ru-RU" dirty="0">
                <a:solidFill>
                  <a:srgbClr val="0070C0"/>
                </a:solidFill>
              </a:rPr>
              <a:t> — это программа, имеющая дело с готовыми программными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170798737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Autofit/>
          </a:bodyPr>
          <a:lstStyle/>
          <a:p>
            <a:r>
              <a:rPr lang="ru-RU" sz="3200" dirty="0"/>
              <a:t>Учет интересов клиентов и выбор оптимального решения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E7BA9BF-0809-4DA1-A4CD-A42A1A56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84373"/>
              </p:ext>
            </p:extLst>
          </p:nvPr>
        </p:nvGraphicFramePr>
        <p:xfrm>
          <a:off x="724508" y="1340768"/>
          <a:ext cx="1074298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40">
                  <a:extLst>
                    <a:ext uri="{9D8B030D-6E8A-4147-A177-3AD203B41FA5}">
                      <a16:colId xmlns:a16="http://schemas.microsoft.com/office/drawing/2014/main" val="4035967148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61459050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1437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500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REST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SOAP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/>
                        <a:t>Поддерживаемые форматы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 err="1"/>
                        <a:t>text</a:t>
                      </a:r>
                      <a:r>
                        <a:rPr lang="ru-RU" sz="2500" dirty="0"/>
                        <a:t>, JSON,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только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500" dirty="0"/>
                        <a:t>Протоколы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Только по HTTP(S)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Различные протоколы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1175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/>
                        <a:t>Работа с ресурсами и операциями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Работает с ресурсами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Работает с операциями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623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ru-RU" sz="2500" dirty="0"/>
                        <a:t>Возможность кэширования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1143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ru-RU" sz="2500" dirty="0"/>
                        <a:t>Поддержка протокола </a:t>
                      </a:r>
                      <a:r>
                        <a:rPr lang="en-US" sz="2500" dirty="0"/>
                        <a:t>SSL </a:t>
                      </a:r>
                      <a:r>
                        <a:rPr lang="ru-RU" sz="2500" dirty="0"/>
                        <a:t>и </a:t>
                      </a:r>
                      <a:r>
                        <a:rPr lang="en-US" sz="2500" dirty="0"/>
                        <a:t>WS-security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протокола </a:t>
                      </a:r>
                      <a:r>
                        <a:rPr lang="en-US" sz="2500" dirty="0"/>
                        <a:t>SSL </a:t>
                      </a:r>
                      <a:r>
                        <a:rPr lang="ru-RU" sz="2500" dirty="0"/>
                        <a:t>и </a:t>
                      </a:r>
                      <a:r>
                        <a:rPr lang="en-US" sz="2500" dirty="0"/>
                        <a:t>WS-security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dirty="0"/>
                        <a:t>протокола </a:t>
                      </a:r>
                      <a:r>
                        <a:rPr lang="en-US" sz="2500" dirty="0"/>
                        <a:t>SSL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5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4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A107B8-49DB-438D-B209-0BCE1B5C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Интерфе́йс</a:t>
            </a:r>
            <a:r>
              <a:rPr lang="ru-RU" dirty="0">
                <a:solidFill>
                  <a:srgbClr val="0070C0"/>
                </a:solidFill>
                <a:cs typeface="Times New Roman" panose="02020603050405020304" pitchFamily="18" charset="0"/>
              </a:rPr>
              <a:t> (от англ. </a:t>
            </a:r>
            <a:r>
              <a:rPr lang="ru-RU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interface</a:t>
            </a:r>
            <a:r>
              <a:rPr lang="ru-RU" dirty="0">
                <a:solidFill>
                  <a:srgbClr val="0070C0"/>
                </a:solidFill>
                <a:cs typeface="Times New Roman" panose="02020603050405020304" pitchFamily="18" charset="0"/>
              </a:rPr>
              <a:t>) — общая граница между двумя функциональными объектами, требования к которой определяются стандартом и совокупностью средств, методов и правил взаимодействия (управления, контроля и т.д.) между элементами системы.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99409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SOAP </a:t>
            </a:r>
            <a:r>
              <a:rPr lang="ru-RU" dirty="0"/>
              <a:t>и </a:t>
            </a:r>
            <a:r>
              <a:rPr lang="en-US" dirty="0"/>
              <a:t>REST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673817"/>
              </p:ext>
            </p:extLst>
          </p:nvPr>
        </p:nvGraphicFramePr>
        <p:xfrm>
          <a:off x="911425" y="1052513"/>
          <a:ext cx="10585176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JAX-WS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JAX-RS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Инкапсулирует бизнес-логику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 к ресурсам/данным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Методология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Объектно-ориентированная (</a:t>
                      </a:r>
                      <a:r>
                        <a:rPr lang="ru-RU" dirty="0" err="1"/>
                        <a:t>сервисно</a:t>
                      </a:r>
                      <a:r>
                        <a:rPr lang="ru-RU" dirty="0"/>
                        <a:t>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Ресурсно-ориентированная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Независимость от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Независимость от платформы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Независимость от транспорта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Нет, только </a:t>
                      </a:r>
                      <a:r>
                        <a:rPr lang="en-US" dirty="0"/>
                        <a:t>HTTP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Стандартизирован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SSL,</a:t>
                      </a:r>
                      <a:r>
                        <a:rPr lang="en-US" baseline="0" dirty="0"/>
                        <a:t> WSL-Security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Транзакции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WS-</a:t>
                      </a:r>
                      <a:r>
                        <a:rPr lang="en-US" dirty="0" err="1"/>
                        <a:t>AtomicTransaction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Надежная доставка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WS-</a:t>
                      </a:r>
                      <a:r>
                        <a:rPr lang="en-US" dirty="0" err="1"/>
                        <a:t>ReliableMessaging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Контроль со стороны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15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097610"/>
              </p:ext>
            </p:extLst>
          </p:nvPr>
        </p:nvGraphicFramePr>
        <p:xfrm>
          <a:off x="1199457" y="692696"/>
          <a:ext cx="986509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5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/>
                        <a:t>Кэширование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 для метода </a:t>
                      </a:r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r>
                        <a:rPr lang="ru-RU" dirty="0"/>
                        <a:t>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HTTP, SMTP,</a:t>
                      </a:r>
                      <a:r>
                        <a:rPr lang="en-US" baseline="0" dirty="0"/>
                        <a:t> JMS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/>
                        <a:t>Размер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Большой, служебные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Небольшой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Протокол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XML,</a:t>
                      </a:r>
                      <a:r>
                        <a:rPr lang="en-US" baseline="0" dirty="0"/>
                        <a:t> JSON, </a:t>
                      </a:r>
                      <a:r>
                        <a:rPr lang="ru-RU" baseline="0" dirty="0"/>
                        <a:t>любой тип </a:t>
                      </a:r>
                      <a:r>
                        <a:rPr lang="en-US" baseline="0" dirty="0"/>
                        <a:t>MIME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Описание сервисов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WSDL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Формального</a:t>
                      </a:r>
                      <a:r>
                        <a:rPr lang="ru-RU" baseline="0" dirty="0"/>
                        <a:t> 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</a:t>
                      </a:r>
                      <a:r>
                        <a:rPr lang="ru-RU" baseline="0" dirty="0"/>
                        <a:t>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Можно</a:t>
                      </a:r>
                      <a:r>
                        <a:rPr lang="ru-RU" baseline="0" dirty="0"/>
                        <a:t> без них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486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80" y="1628800"/>
            <a:ext cx="1124704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элементы электронного аппарата (телевизора, автомагнитолы, часов и т. п.), такие как дисплей, набор кнопок и переключателей для настройки, плюс правила управления ими, относятся к человеко-машинному интерфейсу;</a:t>
            </a:r>
          </a:p>
          <a:p>
            <a:pPr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клавиатура, мышь и пр. устройства ввода — элементы интерфейса «человек—компьютер».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690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B2B0-A041-463A-B9D2-CF5E1680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34192" y="1209676"/>
            <a:ext cx="10972800" cy="45259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элементы </a:t>
            </a:r>
            <a:r>
              <a:rPr lang="ru-RU" dirty="0">
                <a:cs typeface="Times New Roman" panose="02020603050405020304" pitchFamily="18" charset="0"/>
                <a:hlinkClick r:id="rId2" tooltip="Электронная техника"/>
              </a:rPr>
              <a:t>электронного аппарата</a:t>
            </a:r>
            <a:r>
              <a:rPr lang="ru-RU" dirty="0">
                <a:cs typeface="Times New Roman" panose="02020603050405020304" pitchFamily="18" charset="0"/>
              </a:rPr>
              <a:t> (</a:t>
            </a:r>
            <a:r>
              <a:rPr lang="ru-RU" dirty="0">
                <a:cs typeface="Times New Roman" panose="02020603050405020304" pitchFamily="18" charset="0"/>
                <a:hlinkClick r:id="rId3" tooltip="Телевизор"/>
              </a:rPr>
              <a:t>телевизора</a:t>
            </a:r>
            <a:r>
              <a:rPr lang="ru-RU" dirty="0">
                <a:cs typeface="Times New Roman" panose="02020603050405020304" pitchFamily="18" charset="0"/>
              </a:rPr>
              <a:t>, </a:t>
            </a:r>
            <a:r>
              <a:rPr lang="ru-RU" dirty="0">
                <a:cs typeface="Times New Roman" panose="02020603050405020304" pitchFamily="18" charset="0"/>
                <a:hlinkClick r:id="rId4" tooltip="Магнитола"/>
              </a:rPr>
              <a:t>автомагнитолы</a:t>
            </a:r>
            <a:r>
              <a:rPr lang="ru-RU" dirty="0">
                <a:cs typeface="Times New Roman" panose="02020603050405020304" pitchFamily="18" charset="0"/>
              </a:rPr>
              <a:t>, </a:t>
            </a:r>
            <a:r>
              <a:rPr lang="ru-RU" dirty="0">
                <a:cs typeface="Times New Roman" panose="02020603050405020304" pitchFamily="18" charset="0"/>
                <a:hlinkClick r:id="rId5" tooltip="Часы"/>
              </a:rPr>
              <a:t>часов</a:t>
            </a:r>
            <a:r>
              <a:rPr lang="ru-RU" dirty="0">
                <a:cs typeface="Times New Roman" panose="02020603050405020304" pitchFamily="18" charset="0"/>
              </a:rPr>
              <a:t> и т. п.), такие как дисплей, набор кнопок и переключателей для настройки, плюс правила управления ими, относятся к </a:t>
            </a:r>
            <a:r>
              <a:rPr lang="ru-RU" dirty="0">
                <a:cs typeface="Times New Roman" panose="02020603050405020304" pitchFamily="18" charset="0"/>
                <a:hlinkClick r:id="rId6" tooltip="Человеко-машинный интерфейс"/>
              </a:rPr>
              <a:t>человеко-машинному интерфейсу</a:t>
            </a:r>
            <a:r>
              <a:rPr lang="ru-RU" dirty="0"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cs typeface="Times New Roman" panose="02020603050405020304" pitchFamily="18" charset="0"/>
                <a:hlinkClick r:id="rId7" tooltip="Компьютерная клавиатура"/>
              </a:rPr>
              <a:t>клавиатура</a:t>
            </a:r>
            <a:r>
              <a:rPr lang="ru-RU" dirty="0">
                <a:cs typeface="Times New Roman" panose="02020603050405020304" pitchFamily="18" charset="0"/>
              </a:rPr>
              <a:t>, </a:t>
            </a:r>
            <a:r>
              <a:rPr lang="ru-RU" dirty="0">
                <a:cs typeface="Times New Roman" panose="02020603050405020304" pitchFamily="18" charset="0"/>
                <a:hlinkClick r:id="rId8" tooltip="Компьютерная мышь"/>
              </a:rPr>
              <a:t>мышь</a:t>
            </a:r>
            <a:r>
              <a:rPr lang="ru-RU" dirty="0">
                <a:cs typeface="Times New Roman" panose="02020603050405020304" pitchFamily="18" charset="0"/>
              </a:rPr>
              <a:t> и пр. </a:t>
            </a:r>
            <a:r>
              <a:rPr lang="ru-RU" dirty="0">
                <a:cs typeface="Times New Roman" panose="02020603050405020304" pitchFamily="18" charset="0"/>
                <a:hlinkClick r:id="rId9" tooltip="Устройство ввода-вывода"/>
              </a:rPr>
              <a:t>устройства ввода</a:t>
            </a:r>
            <a:r>
              <a:rPr lang="ru-RU" dirty="0">
                <a:cs typeface="Times New Roman" panose="02020603050405020304" pitchFamily="18" charset="0"/>
              </a:rPr>
              <a:t> — элементы </a:t>
            </a:r>
            <a:r>
              <a:rPr lang="ru-RU" dirty="0">
                <a:cs typeface="Times New Roman" panose="02020603050405020304" pitchFamily="18" charset="0"/>
                <a:hlinkClick r:id="rId10" tooltip="Интерфейс пользователя"/>
              </a:rPr>
              <a:t>интерфейса «человек—компьютер»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195752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5050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48BAC9-6BA7-4551-A327-6554BE90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760" y="1619250"/>
            <a:ext cx="61531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20DA-A7F8-4596-A676-DD0A49E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4530C-71ED-4ADE-8CD8-FC828D4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2" y="7452447"/>
            <a:ext cx="5231904" cy="29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D35EBB-DB98-47BE-B41F-E9793BA1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06" y="7245424"/>
            <a:ext cx="4475989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3" y="1433240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14592943" y="1844824"/>
            <a:ext cx="5472609" cy="4104456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D3E35A-0871-4031-871B-39C788F9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7461448"/>
            <a:ext cx="8095533" cy="47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64C01C5-354E-4626-9C2B-30B5D021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9256" r="9310" b="8688"/>
          <a:stretch/>
        </p:blipFill>
        <p:spPr bwMode="auto">
          <a:xfrm>
            <a:off x="2654933" y="674694"/>
            <a:ext cx="7344817" cy="5508612"/>
          </a:xfrm>
          <a:prstGeom prst="roundRect">
            <a:avLst>
              <a:gd name="adj" fmla="val 5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5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Любая информационная система (ИС) включает в себя три компонента: </a:t>
            </a:r>
          </a:p>
          <a:p>
            <a:r>
              <a:rPr lang="ru-RU" dirty="0">
                <a:solidFill>
                  <a:srgbClr val="FF0000"/>
                </a:solidFill>
              </a:rPr>
              <a:t>Управление данными; </a:t>
            </a:r>
          </a:p>
          <a:p>
            <a:r>
              <a:rPr lang="ru-RU" dirty="0">
                <a:solidFill>
                  <a:srgbClr val="FF0000"/>
                </a:solidFill>
              </a:rPr>
              <a:t>Бизнес-логику; </a:t>
            </a:r>
          </a:p>
          <a:p>
            <a:r>
              <a:rPr lang="ru-RU" dirty="0">
                <a:solidFill>
                  <a:srgbClr val="FF0000"/>
                </a:solidFill>
              </a:rPr>
              <a:t>Пользовательский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28942569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910" y="274638"/>
            <a:ext cx="9078180" cy="7780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Элементы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04" y="1398786"/>
            <a:ext cx="1047199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Данные хранятся в базах данных</a:t>
            </a:r>
            <a:r>
              <a:rPr lang="ru-RU" dirty="0">
                <a:solidFill>
                  <a:srgbClr val="0070C0"/>
                </a:solidFill>
              </a:rPr>
              <a:t>, а управление ими осуществляется с помощью системы управления базами данных (СУБД).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Бизнес-логика определяет правила, по которым обрабатываются данные. </a:t>
            </a:r>
            <a:r>
              <a:rPr lang="ru-RU" dirty="0">
                <a:solidFill>
                  <a:srgbClr val="0070C0"/>
                </a:solidFill>
              </a:rPr>
              <a:t>Она реализуется набором процедур, написанных на различных языках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32637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1745</Words>
  <Application>Microsoft Office PowerPoint</Application>
  <PresentationFormat>Широкоэкранный</PresentationFormat>
  <Paragraphs>194</Paragraphs>
  <Slides>31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Сервисно - ориентированные архитектуры</vt:lpstr>
      <vt:lpstr>Архитектура информационной системы</vt:lpstr>
      <vt:lpstr>Презентация PowerPoint</vt:lpstr>
      <vt:lpstr>Примеры:</vt:lpstr>
      <vt:lpstr>Примеры:</vt:lpstr>
      <vt:lpstr>Примеры:</vt:lpstr>
      <vt:lpstr>Презентация PowerPoint</vt:lpstr>
      <vt:lpstr>Элементы информационной системы</vt:lpstr>
      <vt:lpstr>Элементы информационной системы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Сервисно-ориентированная архитектура SOA, service-oriented architecture) </vt:lpstr>
      <vt:lpstr>Принципы SOA:</vt:lpstr>
      <vt:lpstr>Принципы SOA:</vt:lpstr>
      <vt:lpstr>Информационная услуга (сервис)</vt:lpstr>
      <vt:lpstr>Информационная услуга (сервис)</vt:lpstr>
      <vt:lpstr>Композитное (составное) приложение</vt:lpstr>
      <vt:lpstr>SOA позволяет:</vt:lpstr>
      <vt:lpstr>SOA позволяет:</vt:lpstr>
      <vt:lpstr>Веб-сервис</vt:lpstr>
      <vt:lpstr>Характеристики Веб-сервисов:</vt:lpstr>
      <vt:lpstr>SOAP</vt:lpstr>
      <vt:lpstr>SOAP</vt:lpstr>
      <vt:lpstr>REST</vt:lpstr>
      <vt:lpstr>Требования к архитектуре REST</vt:lpstr>
      <vt:lpstr>Презентация PowerPoint</vt:lpstr>
      <vt:lpstr>Презентация PowerPoint</vt:lpstr>
      <vt:lpstr>Презентация PowerPoint</vt:lpstr>
      <vt:lpstr>Учет интересов клиентов и выбор оптимального решения</vt:lpstr>
      <vt:lpstr>SOAP и REST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</dc:creator>
  <cp:lastModifiedBy>Ильшат Рахимов</cp:lastModifiedBy>
  <cp:revision>66</cp:revision>
  <dcterms:created xsi:type="dcterms:W3CDTF">2018-10-23T10:22:53Z</dcterms:created>
  <dcterms:modified xsi:type="dcterms:W3CDTF">2022-11-16T08:46:38Z</dcterms:modified>
</cp:coreProperties>
</file>