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0" r:id="rId11"/>
    <p:sldId id="271" r:id="rId12"/>
    <p:sldId id="264" r:id="rId13"/>
    <p:sldId id="265" r:id="rId14"/>
    <p:sldId id="266" r:id="rId15"/>
    <p:sldId id="267" r:id="rId16"/>
    <p:sldId id="275" r:id="rId17"/>
    <p:sldId id="276" r:id="rId18"/>
    <p:sldId id="277" r:id="rId19"/>
    <p:sldId id="278" r:id="rId20"/>
    <p:sldId id="281" r:id="rId21"/>
    <p:sldId id="268" r:id="rId22"/>
    <p:sldId id="269" r:id="rId23"/>
    <p:sldId id="274" r:id="rId24"/>
    <p:sldId id="282" r:id="rId25"/>
    <p:sldId id="283" r:id="rId26"/>
    <p:sldId id="284" r:id="rId27"/>
    <p:sldId id="285" r:id="rId28"/>
    <p:sldId id="290" r:id="rId29"/>
    <p:sldId id="289" r:id="rId30"/>
  </p:sldIdLst>
  <p:sldSz cx="12192000" cy="6858000"/>
  <p:notesSz cx="9144000" cy="6858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60"/>
      </p:cViewPr>
      <p:guideLst>
        <p:guide orient="horz" pos="288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D2A00-497F-4516-ABDD-E9A8D60256AB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A0433-8201-4978-9347-FE8C351B0F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09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Calibri"/>
                <a:cs typeface="Calibri"/>
              </a:rPr>
              <a:t>Разработанная</a:t>
            </a:r>
            <a:r>
              <a:rPr lang="ru-RU" sz="1200" spc="240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документация</a:t>
            </a:r>
            <a:r>
              <a:rPr lang="ru-RU" sz="1200" spc="254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позволяет</a:t>
            </a:r>
            <a:r>
              <a:rPr lang="ru-RU" sz="1200" spc="250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не</a:t>
            </a:r>
            <a:r>
              <a:rPr lang="ru-RU" sz="1200" spc="245" dirty="0">
                <a:latin typeface="Calibri"/>
                <a:cs typeface="Calibri"/>
              </a:rPr>
              <a:t>  </a:t>
            </a:r>
            <a:r>
              <a:rPr lang="ru-RU" sz="1200" spc="-20" dirty="0">
                <a:latin typeface="Calibri"/>
                <a:cs typeface="Calibri"/>
              </a:rPr>
              <a:t>только </a:t>
            </a:r>
            <a:r>
              <a:rPr lang="ru-RU" sz="1200" dirty="0">
                <a:latin typeface="Calibri"/>
                <a:cs typeface="Calibri"/>
              </a:rPr>
              <a:t>определить</a:t>
            </a:r>
            <a:r>
              <a:rPr lang="ru-RU" sz="1200" spc="26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требования</a:t>
            </a:r>
            <a:r>
              <a:rPr lang="ru-RU" sz="1200" spc="270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к</a:t>
            </a:r>
            <a:r>
              <a:rPr lang="ru-RU" sz="1200" spc="26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продукту</a:t>
            </a:r>
            <a:r>
              <a:rPr lang="ru-RU" sz="1200" spc="265" dirty="0">
                <a:latin typeface="Calibri"/>
                <a:cs typeface="Calibri"/>
              </a:rPr>
              <a:t>  </a:t>
            </a:r>
            <a:r>
              <a:rPr lang="ru-RU" sz="1200" spc="-10" dirty="0">
                <a:latin typeface="Calibri"/>
                <a:cs typeface="Calibri"/>
              </a:rPr>
              <a:t>следующего </a:t>
            </a:r>
            <a:r>
              <a:rPr lang="ru-RU" sz="1200" dirty="0">
                <a:latin typeface="Calibri"/>
                <a:cs typeface="Calibri"/>
              </a:rPr>
              <a:t>этапа,</a:t>
            </a:r>
            <a:r>
              <a:rPr lang="ru-RU" sz="1200" spc="13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но</a:t>
            </a:r>
            <a:r>
              <a:rPr lang="ru-RU" sz="1200" spc="125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и</a:t>
            </a:r>
            <a:r>
              <a:rPr lang="ru-RU" sz="1200" spc="14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определить</a:t>
            </a:r>
            <a:r>
              <a:rPr lang="ru-RU" sz="1200" spc="14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обязанности</a:t>
            </a:r>
            <a:r>
              <a:rPr lang="ru-RU" sz="1200" spc="145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сторон,</a:t>
            </a:r>
            <a:r>
              <a:rPr lang="ru-RU" sz="1200" spc="135" dirty="0">
                <a:latin typeface="Calibri"/>
                <a:cs typeface="Calibri"/>
              </a:rPr>
              <a:t> </a:t>
            </a:r>
            <a:r>
              <a:rPr lang="ru-RU" sz="1200" spc="-10" dirty="0">
                <a:latin typeface="Calibri"/>
                <a:cs typeface="Calibri"/>
              </a:rPr>
              <a:t>объем </a:t>
            </a:r>
            <a:r>
              <a:rPr lang="ru-RU" sz="1200" dirty="0">
                <a:latin typeface="Calibri"/>
                <a:cs typeface="Calibri"/>
              </a:rPr>
              <a:t>работ</a:t>
            </a:r>
            <a:r>
              <a:rPr lang="ru-RU" sz="1200" spc="17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и</a:t>
            </a:r>
            <a:r>
              <a:rPr lang="ru-RU" sz="1200" spc="17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сроки,</a:t>
            </a:r>
            <a:r>
              <a:rPr lang="ru-RU" sz="1200" spc="170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при</a:t>
            </a:r>
            <a:r>
              <a:rPr lang="ru-RU" sz="1200" spc="17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этом</a:t>
            </a:r>
            <a:r>
              <a:rPr lang="ru-RU" sz="1200" spc="17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окончательная</a:t>
            </a:r>
            <a:r>
              <a:rPr lang="ru-RU" sz="1200" spc="180" dirty="0">
                <a:latin typeface="Calibri"/>
                <a:cs typeface="Calibri"/>
              </a:rPr>
              <a:t>  </a:t>
            </a:r>
            <a:r>
              <a:rPr lang="ru-RU" sz="1200" spc="-10" dirty="0">
                <a:latin typeface="Calibri"/>
                <a:cs typeface="Calibri"/>
              </a:rPr>
              <a:t>оценка </a:t>
            </a:r>
            <a:r>
              <a:rPr lang="ru-RU" sz="1200" dirty="0">
                <a:latin typeface="Calibri"/>
                <a:cs typeface="Calibri"/>
              </a:rPr>
              <a:t>сроков</a:t>
            </a:r>
            <a:r>
              <a:rPr lang="ru-RU" sz="1200" spc="450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и</a:t>
            </a:r>
            <a:r>
              <a:rPr lang="ru-RU" sz="1200" spc="450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стоимости</a:t>
            </a:r>
            <a:r>
              <a:rPr lang="ru-RU" sz="1200" spc="46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проекта</a:t>
            </a:r>
            <a:r>
              <a:rPr lang="ru-RU" sz="1200" spc="45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производится</a:t>
            </a:r>
            <a:r>
              <a:rPr lang="ru-RU" sz="1200" spc="450" dirty="0">
                <a:latin typeface="Calibri"/>
                <a:cs typeface="Calibri"/>
              </a:rPr>
              <a:t>  </a:t>
            </a:r>
            <a:r>
              <a:rPr lang="ru-RU" sz="1200" spc="-25" dirty="0">
                <a:latin typeface="Calibri"/>
                <a:cs typeface="Calibri"/>
              </a:rPr>
              <a:t>на </a:t>
            </a:r>
            <a:r>
              <a:rPr lang="ru-RU" sz="1200" dirty="0">
                <a:latin typeface="Calibri"/>
                <a:cs typeface="Calibri"/>
              </a:rPr>
              <a:t>начальных</a:t>
            </a:r>
            <a:r>
              <a:rPr lang="ru-RU" sz="1200" spc="650" dirty="0">
                <a:latin typeface="Calibri"/>
                <a:cs typeface="Calibri"/>
              </a:rPr>
              <a:t>     </a:t>
            </a:r>
            <a:r>
              <a:rPr lang="ru-RU" sz="1200" dirty="0">
                <a:latin typeface="Calibri"/>
                <a:cs typeface="Calibri"/>
              </a:rPr>
              <a:t>этапах,</a:t>
            </a:r>
            <a:r>
              <a:rPr lang="ru-RU" sz="1200" spc="650" dirty="0">
                <a:latin typeface="Calibri"/>
                <a:cs typeface="Calibri"/>
              </a:rPr>
              <a:t>     </a:t>
            </a:r>
            <a:r>
              <a:rPr lang="ru-RU" sz="1200" dirty="0">
                <a:latin typeface="Calibri"/>
                <a:cs typeface="Calibri"/>
              </a:rPr>
              <a:t>после</a:t>
            </a:r>
            <a:r>
              <a:rPr lang="ru-RU" sz="1200" spc="650" dirty="0">
                <a:latin typeface="Calibri"/>
                <a:cs typeface="Calibri"/>
              </a:rPr>
              <a:t>     </a:t>
            </a:r>
            <a:r>
              <a:rPr lang="ru-RU" sz="1200" spc="-10" dirty="0">
                <a:latin typeface="Calibri"/>
                <a:cs typeface="Calibri"/>
              </a:rPr>
              <a:t>завершения обследования.</a:t>
            </a:r>
            <a:endParaRPr lang="ru-RU" sz="1200" dirty="0">
              <a:latin typeface="Calibri"/>
              <a:cs typeface="Calibri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A0433-8201-4978-9347-FE8C351B0F4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95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Calibri"/>
                <a:cs typeface="Calibri"/>
              </a:rPr>
              <a:t>Однако</a:t>
            </a:r>
            <a:r>
              <a:rPr lang="ru-RU" sz="1200" spc="360" dirty="0">
                <a:latin typeface="Calibri"/>
                <a:cs typeface="Calibri"/>
              </a:rPr>
              <a:t>   </a:t>
            </a:r>
            <a:r>
              <a:rPr lang="ru-RU" sz="1200" dirty="0">
                <a:latin typeface="Calibri"/>
                <a:cs typeface="Calibri"/>
              </a:rPr>
              <a:t>и</a:t>
            </a:r>
            <a:r>
              <a:rPr lang="ru-RU" sz="1200" spc="360" dirty="0">
                <a:latin typeface="Calibri"/>
                <a:cs typeface="Calibri"/>
              </a:rPr>
              <a:t>   </a:t>
            </a:r>
            <a:r>
              <a:rPr lang="ru-RU" sz="1200" dirty="0">
                <a:latin typeface="Calibri"/>
                <a:cs typeface="Calibri"/>
              </a:rPr>
              <a:t>эта</a:t>
            </a:r>
            <a:r>
              <a:rPr lang="ru-RU" sz="1200" spc="360" dirty="0">
                <a:latin typeface="Calibri"/>
                <a:cs typeface="Calibri"/>
              </a:rPr>
              <a:t>   </a:t>
            </a:r>
            <a:r>
              <a:rPr lang="ru-RU" sz="1200" dirty="0">
                <a:latin typeface="Calibri"/>
                <a:cs typeface="Calibri"/>
              </a:rPr>
              <a:t>схема</a:t>
            </a:r>
            <a:r>
              <a:rPr lang="ru-RU" sz="1200" spc="365" dirty="0">
                <a:latin typeface="Calibri"/>
                <a:cs typeface="Calibri"/>
              </a:rPr>
              <a:t>   </a:t>
            </a:r>
            <a:r>
              <a:rPr lang="ru-RU" sz="1200" dirty="0">
                <a:latin typeface="Calibri"/>
                <a:cs typeface="Calibri"/>
              </a:rPr>
              <a:t>(поэтапная</a:t>
            </a:r>
            <a:r>
              <a:rPr lang="ru-RU" sz="1200" spc="360" dirty="0">
                <a:latin typeface="Calibri"/>
                <a:cs typeface="Calibri"/>
              </a:rPr>
              <a:t>   </a:t>
            </a:r>
            <a:r>
              <a:rPr lang="ru-RU" sz="1200" dirty="0">
                <a:latin typeface="Calibri"/>
                <a:cs typeface="Calibri"/>
              </a:rPr>
              <a:t>модель</a:t>
            </a:r>
            <a:r>
              <a:rPr lang="ru-RU" sz="1200" spc="355" dirty="0">
                <a:latin typeface="Calibri"/>
                <a:cs typeface="Calibri"/>
              </a:rPr>
              <a:t>   </a:t>
            </a:r>
            <a:r>
              <a:rPr lang="ru-RU" sz="1200" spc="-50" dirty="0">
                <a:latin typeface="Calibri"/>
                <a:cs typeface="Calibri"/>
              </a:rPr>
              <a:t>с </a:t>
            </a:r>
            <a:r>
              <a:rPr lang="ru-RU" sz="1200" dirty="0">
                <a:latin typeface="Calibri"/>
                <a:cs typeface="Calibri"/>
              </a:rPr>
              <a:t>промежуточным</a:t>
            </a:r>
            <a:r>
              <a:rPr lang="ru-RU" sz="1200" spc="505" dirty="0">
                <a:latin typeface="Calibri"/>
                <a:cs typeface="Calibri"/>
              </a:rPr>
              <a:t>    </a:t>
            </a:r>
            <a:r>
              <a:rPr lang="ru-RU" sz="1200" dirty="0">
                <a:latin typeface="Calibri"/>
                <a:cs typeface="Calibri"/>
              </a:rPr>
              <a:t>контролем)</a:t>
            </a:r>
            <a:r>
              <a:rPr lang="ru-RU" sz="1200" spc="505" dirty="0">
                <a:latin typeface="Calibri"/>
                <a:cs typeface="Calibri"/>
              </a:rPr>
              <a:t>    </a:t>
            </a:r>
            <a:r>
              <a:rPr lang="ru-RU" sz="1200" dirty="0">
                <a:latin typeface="Calibri"/>
                <a:cs typeface="Calibri"/>
              </a:rPr>
              <a:t>не</a:t>
            </a:r>
            <a:r>
              <a:rPr lang="ru-RU" sz="1200" spc="509" dirty="0">
                <a:latin typeface="Calibri"/>
                <a:cs typeface="Calibri"/>
              </a:rPr>
              <a:t>    </a:t>
            </a:r>
            <a:r>
              <a:rPr lang="ru-RU" sz="1200" spc="-10" dirty="0">
                <a:latin typeface="Calibri"/>
                <a:cs typeface="Calibri"/>
              </a:rPr>
              <a:t>позволяет </a:t>
            </a:r>
            <a:r>
              <a:rPr lang="ru-RU" sz="1200" dirty="0">
                <a:latin typeface="Calibri"/>
                <a:cs typeface="Calibri"/>
              </a:rPr>
              <a:t>оперативно</a:t>
            </a:r>
            <a:r>
              <a:rPr lang="ru-RU" sz="1200" spc="64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учитывать</a:t>
            </a:r>
            <a:r>
              <a:rPr lang="ru-RU" sz="1200" spc="63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возникающие</a:t>
            </a:r>
            <a:r>
              <a:rPr lang="ru-RU" sz="1200" spc="635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изменения</a:t>
            </a:r>
            <a:r>
              <a:rPr lang="ru-RU" sz="1200" spc="630" dirty="0">
                <a:latin typeface="Calibri"/>
                <a:cs typeface="Calibri"/>
              </a:rPr>
              <a:t> </a:t>
            </a:r>
            <a:r>
              <a:rPr lang="ru-RU" sz="1200" spc="-50" dirty="0">
                <a:latin typeface="Calibri"/>
                <a:cs typeface="Calibri"/>
              </a:rPr>
              <a:t>и </a:t>
            </a:r>
            <a:r>
              <a:rPr lang="ru-RU" sz="1200" dirty="0">
                <a:latin typeface="Calibri"/>
                <a:cs typeface="Calibri"/>
              </a:rPr>
              <a:t>уточнения</a:t>
            </a:r>
            <a:r>
              <a:rPr lang="ru-RU" sz="1200" spc="-45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требований</a:t>
            </a:r>
            <a:r>
              <a:rPr lang="ru-RU" sz="1200" spc="-45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к</a:t>
            </a:r>
            <a:r>
              <a:rPr lang="ru-RU" sz="1200" spc="-35" dirty="0">
                <a:latin typeface="Calibri"/>
                <a:cs typeface="Calibri"/>
              </a:rPr>
              <a:t> </a:t>
            </a:r>
            <a:r>
              <a:rPr lang="ru-RU" sz="1200" spc="-10" dirty="0">
                <a:latin typeface="Calibri"/>
                <a:cs typeface="Calibri"/>
              </a:rPr>
              <a:t>системе.</a:t>
            </a:r>
          </a:p>
          <a:p>
            <a:pPr marL="378460" marR="5080" indent="-3810" algn="ctr">
              <a:lnSpc>
                <a:spcPct val="80000"/>
              </a:lnSpc>
              <a:spcBef>
                <a:spcPts val="745"/>
              </a:spcBef>
              <a:tabLst>
                <a:tab pos="2637155" algn="l"/>
                <a:tab pos="3044825" algn="l"/>
                <a:tab pos="3757295" algn="l"/>
                <a:tab pos="5344795" algn="l"/>
                <a:tab pos="5798185" algn="l"/>
                <a:tab pos="6600825" algn="l"/>
                <a:tab pos="7047865" algn="l"/>
                <a:tab pos="7285990" algn="l"/>
              </a:tabLst>
            </a:pPr>
            <a:r>
              <a:rPr lang="ru-RU" sz="1200" spc="-10" dirty="0">
                <a:latin typeface="Calibri"/>
                <a:cs typeface="Calibri"/>
              </a:rPr>
              <a:t>Согласование результатов пользователями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производится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только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50" dirty="0">
                <a:latin typeface="Calibri"/>
                <a:cs typeface="Calibri"/>
              </a:rPr>
              <a:t>в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точках, планируемых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после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завершения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каждого</a:t>
            </a:r>
            <a:r>
              <a:rPr lang="ru-RU" sz="1200" dirty="0">
                <a:latin typeface="Calibri"/>
                <a:cs typeface="Calibri"/>
              </a:rPr>
              <a:t>		</a:t>
            </a:r>
            <a:r>
              <a:rPr lang="ru-RU" sz="1200" spc="-20" dirty="0">
                <a:latin typeface="Calibri"/>
                <a:cs typeface="Calibri"/>
              </a:rPr>
              <a:t>этапа </a:t>
            </a:r>
            <a:r>
              <a:rPr lang="ru-RU" sz="1200" spc="-10" dirty="0">
                <a:latin typeface="Calibri"/>
                <a:cs typeface="Calibri"/>
              </a:rPr>
              <a:t>работ,</a:t>
            </a:r>
            <a:endParaRPr lang="ru-RU" sz="1200" dirty="0">
              <a:latin typeface="Calibri"/>
              <a:cs typeface="Calibri"/>
            </a:endParaRPr>
          </a:p>
          <a:p>
            <a:pPr marL="365125" algn="ctr">
              <a:lnSpc>
                <a:spcPts val="2270"/>
              </a:lnSpc>
              <a:tabLst>
                <a:tab pos="690245" algn="l"/>
                <a:tab pos="1826895" algn="l"/>
                <a:tab pos="3691254" algn="l"/>
                <a:tab pos="4010025" algn="l"/>
                <a:tab pos="4573905" algn="l"/>
                <a:tab pos="7029450" algn="l"/>
                <a:tab pos="7353934" algn="l"/>
              </a:tabLst>
            </a:pPr>
            <a:r>
              <a:rPr lang="ru-RU" sz="1200" spc="-50" dirty="0">
                <a:latin typeface="Calibri"/>
                <a:cs typeface="Calibri"/>
              </a:rPr>
              <a:t>а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20" dirty="0">
                <a:latin typeface="Calibri"/>
                <a:cs typeface="Calibri"/>
              </a:rPr>
              <a:t>общие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требования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50" dirty="0">
                <a:latin typeface="Calibri"/>
                <a:cs typeface="Calibri"/>
              </a:rPr>
              <a:t>к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25" dirty="0">
                <a:latin typeface="Calibri"/>
                <a:cs typeface="Calibri"/>
              </a:rPr>
              <a:t>ИС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зафиксированы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50" dirty="0">
                <a:latin typeface="Calibri"/>
                <a:cs typeface="Calibri"/>
              </a:rPr>
              <a:t>в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20" dirty="0">
                <a:latin typeface="Calibri"/>
                <a:cs typeface="Calibri"/>
              </a:rPr>
              <a:t>виде</a:t>
            </a:r>
            <a:endParaRPr lang="ru-RU" sz="1200" dirty="0">
              <a:latin typeface="Calibri"/>
              <a:cs typeface="Calibri"/>
            </a:endParaRPr>
          </a:p>
          <a:p>
            <a:pPr marR="228600" algn="ctr">
              <a:lnSpc>
                <a:spcPts val="2915"/>
              </a:lnSpc>
            </a:pPr>
            <a:r>
              <a:rPr lang="ru-RU" sz="1200" dirty="0">
                <a:latin typeface="Calibri"/>
                <a:cs typeface="Calibri"/>
              </a:rPr>
              <a:t>технического</a:t>
            </a:r>
            <a:r>
              <a:rPr lang="ru-RU" sz="1200" spc="-35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задания</a:t>
            </a:r>
            <a:r>
              <a:rPr lang="ru-RU" sz="1200" spc="-6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на</a:t>
            </a:r>
            <a:r>
              <a:rPr lang="ru-RU" sz="1200" spc="-25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все</a:t>
            </a:r>
            <a:r>
              <a:rPr lang="ru-RU" sz="1200" spc="-5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время</a:t>
            </a:r>
            <a:r>
              <a:rPr lang="ru-RU" sz="1200" spc="-5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ее</a:t>
            </a:r>
            <a:r>
              <a:rPr lang="ru-RU" sz="1200" spc="-35" dirty="0">
                <a:latin typeface="Calibri"/>
                <a:cs typeface="Calibri"/>
              </a:rPr>
              <a:t> </a:t>
            </a:r>
            <a:r>
              <a:rPr lang="ru-RU" sz="1200" spc="-10" dirty="0">
                <a:latin typeface="Calibri"/>
                <a:cs typeface="Calibri"/>
              </a:rPr>
              <a:t>создания.</a:t>
            </a:r>
            <a:endParaRPr lang="ru-RU" sz="1200" dirty="0">
              <a:latin typeface="Calibri"/>
              <a:cs typeface="Calibri"/>
            </a:endParaRPr>
          </a:p>
          <a:p>
            <a:pPr marL="377825" marR="5080" indent="-365760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77825" algn="l"/>
                <a:tab pos="378460" algn="l"/>
                <a:tab pos="1472565" algn="l"/>
                <a:tab pos="3036570" algn="l"/>
                <a:tab pos="5241925" algn="l"/>
                <a:tab pos="6839584" algn="l"/>
              </a:tabLst>
            </a:pPr>
            <a:r>
              <a:rPr lang="ru-RU" sz="1200" spc="-10" dirty="0">
                <a:latin typeface="Calibri"/>
                <a:cs typeface="Calibri"/>
              </a:rPr>
              <a:t>Таким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образом,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пользователи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получают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25" dirty="0">
                <a:latin typeface="Calibri"/>
                <a:cs typeface="Calibri"/>
              </a:rPr>
              <a:t>систему, </a:t>
            </a:r>
            <a:r>
              <a:rPr lang="ru-RU" sz="1200" dirty="0">
                <a:latin typeface="Calibri"/>
                <a:cs typeface="Calibri"/>
              </a:rPr>
              <a:t>не</a:t>
            </a:r>
            <a:r>
              <a:rPr lang="ru-RU" sz="1200" spc="-40" dirty="0">
                <a:latin typeface="Calibri"/>
                <a:cs typeface="Calibri"/>
              </a:rPr>
              <a:t> </a:t>
            </a:r>
            <a:r>
              <a:rPr lang="ru-RU" sz="1200" spc="-10" dirty="0">
                <a:latin typeface="Calibri"/>
                <a:cs typeface="Calibri"/>
              </a:rPr>
              <a:t>удовлетворяющую</a:t>
            </a:r>
            <a:r>
              <a:rPr lang="ru-RU" sz="1200" spc="-45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их</a:t>
            </a:r>
            <a:r>
              <a:rPr lang="ru-RU" sz="1200" spc="-2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реальным</a:t>
            </a:r>
            <a:r>
              <a:rPr lang="ru-RU" sz="1200" spc="-50" dirty="0">
                <a:latin typeface="Calibri"/>
                <a:cs typeface="Calibri"/>
              </a:rPr>
              <a:t> </a:t>
            </a:r>
            <a:r>
              <a:rPr lang="ru-RU" sz="1200" spc="-10" dirty="0">
                <a:latin typeface="Calibri"/>
                <a:cs typeface="Calibri"/>
              </a:rPr>
              <a:t>потребностям.</a:t>
            </a:r>
            <a:endParaRPr lang="ru-RU" sz="1200" dirty="0"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latin typeface="Calibri"/>
              <a:cs typeface="Calibri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A0433-8201-4978-9347-FE8C351B0F4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408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Calibri"/>
                <a:cs typeface="Calibri"/>
              </a:rPr>
              <a:t>Особое</a:t>
            </a:r>
            <a:r>
              <a:rPr lang="ru-RU" sz="1200" spc="360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внимание</a:t>
            </a:r>
            <a:r>
              <a:rPr lang="ru-RU" sz="1200" spc="360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уделяется</a:t>
            </a:r>
            <a:r>
              <a:rPr lang="ru-RU" sz="1200" spc="36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начальным</a:t>
            </a:r>
            <a:r>
              <a:rPr lang="ru-RU" sz="1200" spc="355" dirty="0">
                <a:latin typeface="Calibri"/>
                <a:cs typeface="Calibri"/>
              </a:rPr>
              <a:t>  </a:t>
            </a:r>
            <a:r>
              <a:rPr lang="ru-RU" sz="1200" spc="-10" dirty="0">
                <a:latin typeface="Calibri"/>
                <a:cs typeface="Calibri"/>
              </a:rPr>
              <a:t>этапам </a:t>
            </a:r>
            <a:r>
              <a:rPr lang="ru-RU" sz="1200" dirty="0">
                <a:latin typeface="Calibri"/>
                <a:cs typeface="Calibri"/>
              </a:rPr>
              <a:t>разработки</a:t>
            </a:r>
            <a:r>
              <a:rPr lang="ru-RU" sz="1200" spc="530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–</a:t>
            </a:r>
            <a:r>
              <a:rPr lang="ru-RU" sz="1200" spc="52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анализу</a:t>
            </a:r>
            <a:r>
              <a:rPr lang="ru-RU" sz="1200" spc="52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и</a:t>
            </a:r>
            <a:r>
              <a:rPr lang="ru-RU" sz="1200" spc="52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проектированию,</a:t>
            </a:r>
            <a:r>
              <a:rPr lang="ru-RU" sz="1200" spc="520" dirty="0">
                <a:latin typeface="Calibri"/>
                <a:cs typeface="Calibri"/>
              </a:rPr>
              <a:t>  </a:t>
            </a:r>
            <a:r>
              <a:rPr lang="ru-RU" sz="1200" spc="-25" dirty="0">
                <a:latin typeface="Calibri"/>
                <a:cs typeface="Calibri"/>
              </a:rPr>
              <a:t>где </a:t>
            </a:r>
            <a:r>
              <a:rPr lang="ru-RU" sz="1200" dirty="0">
                <a:latin typeface="Calibri"/>
                <a:cs typeface="Calibri"/>
              </a:rPr>
              <a:t>реализуемость</a:t>
            </a:r>
            <a:r>
              <a:rPr lang="ru-RU" sz="1200" spc="40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тех</a:t>
            </a:r>
            <a:r>
              <a:rPr lang="ru-RU" sz="1200" spc="38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или</a:t>
            </a:r>
            <a:r>
              <a:rPr lang="ru-RU" sz="1200" spc="385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иных</a:t>
            </a:r>
            <a:r>
              <a:rPr lang="ru-RU" sz="1200" spc="38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технических</a:t>
            </a:r>
            <a:r>
              <a:rPr lang="ru-RU" sz="1200" spc="380" dirty="0">
                <a:latin typeface="Calibri"/>
                <a:cs typeface="Calibri"/>
              </a:rPr>
              <a:t> </a:t>
            </a:r>
            <a:r>
              <a:rPr lang="ru-RU" sz="1200" spc="-10" dirty="0">
                <a:latin typeface="Calibri"/>
                <a:cs typeface="Calibri"/>
              </a:rPr>
              <a:t>решений </a:t>
            </a:r>
            <a:r>
              <a:rPr lang="ru-RU" sz="1200" dirty="0">
                <a:latin typeface="Calibri"/>
                <a:cs typeface="Calibri"/>
              </a:rPr>
              <a:t>проверяется</a:t>
            </a:r>
            <a:r>
              <a:rPr lang="ru-RU" sz="1200" spc="615" dirty="0">
                <a:latin typeface="Calibri"/>
                <a:cs typeface="Calibri"/>
              </a:rPr>
              <a:t>   </a:t>
            </a:r>
            <a:r>
              <a:rPr lang="ru-RU" sz="1200" dirty="0">
                <a:latin typeface="Calibri"/>
                <a:cs typeface="Calibri"/>
              </a:rPr>
              <a:t>и</a:t>
            </a:r>
            <a:r>
              <a:rPr lang="ru-RU" sz="1200" spc="615" dirty="0">
                <a:latin typeface="Calibri"/>
                <a:cs typeface="Calibri"/>
              </a:rPr>
              <a:t>   </a:t>
            </a:r>
            <a:r>
              <a:rPr lang="ru-RU" sz="1200" dirty="0">
                <a:latin typeface="Calibri"/>
                <a:cs typeface="Calibri"/>
              </a:rPr>
              <a:t>обосновывается</a:t>
            </a:r>
            <a:r>
              <a:rPr lang="ru-RU" sz="1200" spc="610" dirty="0">
                <a:latin typeface="Calibri"/>
                <a:cs typeface="Calibri"/>
              </a:rPr>
              <a:t>   </a:t>
            </a:r>
            <a:r>
              <a:rPr lang="ru-RU" sz="1200" spc="-10" dirty="0">
                <a:latin typeface="Calibri"/>
                <a:cs typeface="Calibri"/>
              </a:rPr>
              <a:t>посредством </a:t>
            </a:r>
            <a:r>
              <a:rPr lang="ru-RU" sz="1200" dirty="0">
                <a:latin typeface="Calibri"/>
                <a:cs typeface="Calibri"/>
              </a:rPr>
              <a:t>создания</a:t>
            </a:r>
            <a:r>
              <a:rPr lang="ru-RU" sz="1200" spc="-105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прототипов</a:t>
            </a:r>
            <a:r>
              <a:rPr lang="ru-RU" sz="1200" spc="-90" dirty="0">
                <a:latin typeface="Calibri"/>
                <a:cs typeface="Calibri"/>
              </a:rPr>
              <a:t> </a:t>
            </a:r>
            <a:r>
              <a:rPr lang="ru-RU" sz="1200" spc="-10" dirty="0">
                <a:latin typeface="Calibri"/>
                <a:cs typeface="Calibri"/>
              </a:rPr>
              <a:t>(макетирования).</a:t>
            </a:r>
            <a:endParaRPr lang="ru-RU" sz="1200" dirty="0">
              <a:latin typeface="Calibri"/>
              <a:cs typeface="Calibri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A0433-8201-4978-9347-FE8C351B0F4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387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spc="-10" dirty="0">
                <a:latin typeface="Calibri"/>
                <a:cs typeface="Calibri"/>
              </a:rPr>
              <a:t>каждое приложение представляло собой единый, функционально </a:t>
            </a:r>
            <a:r>
              <a:rPr lang="ru-RU" sz="1200" spc="-50" dirty="0">
                <a:latin typeface="Calibri"/>
                <a:cs typeface="Calibri"/>
              </a:rPr>
              <a:t>и </a:t>
            </a:r>
            <a:r>
              <a:rPr lang="ru-RU" sz="1200" spc="-10" dirty="0">
                <a:latin typeface="Calibri"/>
                <a:cs typeface="Calibri"/>
              </a:rPr>
              <a:t>информационно независимый</a:t>
            </a:r>
            <a:endParaRPr lang="ru-RU" sz="1200" dirty="0"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Calibri"/>
                <a:cs typeface="Calibri"/>
              </a:rPr>
              <a:t> блок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A0433-8201-4978-9347-FE8C351B0F4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26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4E1B5-3441-FDA6-F218-A7A4E3877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B7F3AD-9CCB-A23D-716F-AC92A91E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9736F4-AB6F-2FF7-DA8A-B958110D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C2AFE4-8F33-BB9D-87C2-6E232941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9ADAC9-54EA-8563-2AEE-B1EF88A4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4237077411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97886-ADAB-9415-A962-16238863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5BF340-EEA9-DEBB-FF67-8D6B317D0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92362E-DFF9-42C4-A59C-E0A0D08B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545D66-8420-F748-A916-AD4C29DE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7EF2D2-AD80-8077-1FAA-663EC98E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4131281804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60EA795-8B5A-D0E1-DC68-F6A091DA1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BC5C1B-B1AC-586B-DC1F-C6F919802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BBD858-6691-1072-A023-C161700E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4F6596-F49A-C82A-A80F-930411BF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9A3A26-9446-1877-93A3-66B11ED3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3742826508"/>
      </p:ext>
    </p:extLst>
  </p:cSld>
  <p:clrMapOvr>
    <a:masterClrMapping/>
  </p:clrMapOvr>
  <p:transition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2464104033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3262315455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C7110-3277-531F-10E2-33CC404A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26DC66-DF53-23A7-D1D7-2322B8D1A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E4A801-40E0-EF9B-B148-C914D11D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89DB6F-1935-C85A-6553-1DD1D263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D940C4-DEEF-0472-D4B4-16B8DEC8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1484605291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17D67-D284-A375-AB3C-D0354419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869-305B-9297-F67A-377D71C35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6C3153-6EB0-F3D6-6253-512E7E1E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D513ED-2D57-81FC-1DAB-2FED3172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FC68A6-D8BB-F183-46FF-9F45BDF0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3897556947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10771-D14B-A6EF-5F13-8D14888B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F8E16A-780C-2C66-094F-D0BBA4A41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837EC6-D750-25BC-9E25-931F2D877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FFDD92-F082-3783-811B-B0F37393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E6CE47-A6EA-C38E-CAE6-0F7D844D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5FF5B6-B226-64B3-6AD8-21E68760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79574499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DDAE4-DBA4-00F3-FCB1-217C5B05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07FFAB-E62B-8DD9-C1CB-9CF4F6C57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C76312-18A5-9713-0C57-2A42F6CC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CC25D8-B327-2D5A-35D3-9D9EAEFE3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129607-0CD8-5714-7953-E1762E308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C79A98-03AE-BCBD-4F12-04458649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3D8F54-0B5F-196B-E609-7C06FF46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594BD7B-BAF7-7E9E-D0C2-2CB9D149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2662772662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34664-1611-B563-9EC8-43128340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950CA4-E3A7-DA76-4D77-944CF77A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A1EFC07-6B8D-D395-F14B-E5B67918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7AB124-A836-71CE-7C77-2532982B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1984477128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DACFF47-0D47-A45A-E360-E6E390F7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1BEA8F-646E-2279-FA42-EBF2960B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10BE8C-F292-578F-4F9E-07780920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3881253348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C311A-37AF-2BEC-3777-2E6D030D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0ED570-43E5-15F9-87C6-47B4AB50C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461012-1F59-E5C6-21BB-26553D807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5720AB-52B5-969B-2097-79E02CC5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8BB5E-AD06-87F3-A2AA-B3CF65CF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0E9998-CBFB-26F0-8601-5319445B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2102374544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B1F0C-4DDB-0270-3301-B535D864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A1190D-65EB-A2AB-6CD8-F89B2A50D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45108D-BD78-D555-0A6A-3936DB9A0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E511DD-9FFA-DC1B-00D6-8582A952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2F11EE-3E3B-588D-93A8-B0A64C43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6D04D6-94E9-AF55-3BDF-74D7B227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1903263703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DFCCCE-423E-6A35-B559-6FE71620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14553A-9ACD-3DBC-27E8-72D41E52A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3607-FA9E-53CD-07A3-94096A6B5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0CFEEA-972D-540B-A655-9EEE01949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B20440-1D1D-4FB5-2F1F-0D51127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404292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7069" y="2813511"/>
            <a:ext cx="7325461" cy="12309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ru-RU" sz="4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№2</a:t>
            </a:r>
            <a:br>
              <a:rPr lang="ru-RU" sz="4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</a:t>
            </a:r>
            <a:r>
              <a:rPr sz="4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</a:t>
            </a:r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</a:t>
            </a:r>
            <a:endParaRPr sz="4400" b="1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9800" y="6465214"/>
            <a:ext cx="1663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6104" y="1247120"/>
            <a:ext cx="9259792" cy="39020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100"/>
              </a:spcBef>
            </a:pPr>
            <a:r>
              <a:rPr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r>
              <a:rPr sz="2000" i="1" spc="-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применения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каскадного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подхода: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74930" indent="-365760" algn="just">
              <a:lnSpc>
                <a:spcPct val="150000"/>
              </a:lnSpc>
              <a:spcBef>
                <a:spcPts val="630"/>
              </a:spcBef>
              <a:buFont typeface="Arial"/>
              <a:buChar char="•"/>
              <a:tabLst>
                <a:tab pos="378460" algn="l"/>
              </a:tabLst>
            </a:pP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0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20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каждом</a:t>
            </a:r>
            <a:r>
              <a:rPr sz="20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этапе</a:t>
            </a:r>
            <a:r>
              <a:rPr sz="20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формируется</a:t>
            </a:r>
            <a:r>
              <a:rPr sz="20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законченный</a:t>
            </a:r>
            <a:r>
              <a:rPr sz="20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набор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проектной</a:t>
            </a:r>
            <a:r>
              <a:rPr sz="20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документации,</a:t>
            </a:r>
            <a:endParaRPr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2606040" algn="just">
              <a:lnSpc>
                <a:spcPct val="150000"/>
              </a:lnSpc>
              <a:spcBef>
                <a:spcPts val="5"/>
              </a:spcBef>
            </a:pP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отвечающий</a:t>
            </a:r>
            <a:r>
              <a:rPr sz="2000" spc="-8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критериям</a:t>
            </a:r>
            <a:r>
              <a:rPr sz="20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полноты</a:t>
            </a:r>
            <a:r>
              <a:rPr sz="20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sz="2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согласованности;</a:t>
            </a:r>
            <a:endParaRPr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396875" indent="-365760" algn="just">
              <a:lnSpc>
                <a:spcPct val="150000"/>
              </a:lnSpc>
              <a:spcBef>
                <a:spcPts val="675"/>
              </a:spcBef>
              <a:buFont typeface="Arial"/>
              <a:buChar char="•"/>
              <a:tabLst>
                <a:tab pos="378460" algn="l"/>
              </a:tabLst>
            </a:pP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0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выполняемые</a:t>
            </a:r>
            <a:r>
              <a:rPr sz="20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0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логической</a:t>
            </a:r>
            <a:r>
              <a:rPr sz="20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последовательности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</a:t>
            </a:r>
            <a:r>
              <a:rPr sz="20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</a:t>
            </a:r>
            <a:r>
              <a:rPr sz="20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позволяют</a:t>
            </a:r>
            <a:r>
              <a:rPr sz="20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планировать</a:t>
            </a:r>
            <a:r>
              <a:rPr sz="20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сроки</a:t>
            </a:r>
            <a:r>
              <a:rPr lang="ru-RU" sz="2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завершения</a:t>
            </a:r>
            <a:r>
              <a:rPr sz="20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всех</a:t>
            </a:r>
            <a:r>
              <a:rPr sz="20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</a:t>
            </a:r>
            <a:r>
              <a:rPr sz="20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0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соответствующие</a:t>
            </a:r>
            <a:r>
              <a:rPr sz="20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</a:t>
            </a:r>
            <a:r>
              <a:rPr lang="en-US" sz="2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5080" indent="-365760" algn="just">
              <a:lnSpc>
                <a:spcPct val="150000"/>
              </a:lnSpc>
              <a:spcBef>
                <a:spcPts val="645"/>
              </a:spcBef>
              <a:buFont typeface="Arial"/>
              <a:buChar char="•"/>
              <a:tabLst>
                <a:tab pos="378460" algn="l"/>
              </a:tabLst>
            </a:pP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Каскадный</a:t>
            </a:r>
            <a:r>
              <a:rPr sz="2000" spc="1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</a:t>
            </a:r>
            <a:r>
              <a:rPr sz="2000" spc="1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хорошо</a:t>
            </a:r>
            <a:r>
              <a:rPr sz="2000" spc="1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зарекомендовал</a:t>
            </a:r>
            <a:r>
              <a:rPr sz="2000" spc="1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себя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sz="2000" spc="3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построении</a:t>
            </a:r>
            <a:r>
              <a:rPr sz="2000" spc="3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относительно</a:t>
            </a:r>
            <a:r>
              <a:rPr sz="2000" spc="3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простых</a:t>
            </a:r>
            <a:r>
              <a:rPr sz="2000" spc="3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ИС,</a:t>
            </a:r>
            <a:r>
              <a:rPr sz="2000" spc="3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когда</a:t>
            </a:r>
            <a:r>
              <a:rPr sz="2000" spc="3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самом</a:t>
            </a:r>
            <a:r>
              <a:rPr sz="2000" spc="22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начале</a:t>
            </a:r>
            <a:r>
              <a:rPr sz="2000" spc="22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  <a:r>
              <a:rPr sz="2000" spc="2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</a:t>
            </a:r>
            <a:r>
              <a:rPr sz="2000" spc="2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достаточно</a:t>
            </a:r>
            <a:r>
              <a:rPr sz="2000" spc="2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точно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0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</a:t>
            </a:r>
            <a:r>
              <a:rPr sz="20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сформулировать</a:t>
            </a:r>
            <a:r>
              <a:rPr sz="20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sz="20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  <a:r>
              <a:rPr sz="20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sz="2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системе</a:t>
            </a:r>
            <a:r>
              <a:rPr lang="en-US" sz="2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10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9087" y="1235546"/>
            <a:ext cx="9013825" cy="43869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7825" marR="5080" indent="-36576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недостаток</a:t>
            </a:r>
            <a:r>
              <a:rPr sz="2400" i="1" spc="-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каскадного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подхода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реальный</a:t>
            </a:r>
            <a:r>
              <a:rPr sz="24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</a:t>
            </a:r>
            <a:r>
              <a:rPr sz="24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</a:t>
            </a:r>
            <a:r>
              <a:rPr sz="24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sz="2400" spc="-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никогда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полностью</a:t>
            </a:r>
            <a:r>
              <a:rPr sz="24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sz="24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укладывается</a:t>
            </a:r>
            <a:r>
              <a:rPr sz="2400" spc="-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4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такую</a:t>
            </a:r>
            <a:r>
              <a:rPr sz="24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жесткую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схему</a:t>
            </a:r>
            <a:r>
              <a:rPr lang="ru-RU"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77825" marR="5080" indent="-36576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остоянно</a:t>
            </a:r>
            <a:r>
              <a:rPr sz="24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возникает</a:t>
            </a:r>
            <a:r>
              <a:rPr sz="2400" spc="-8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потребность</a:t>
            </a:r>
            <a:r>
              <a:rPr sz="24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возврате</a:t>
            </a:r>
            <a:r>
              <a:rPr sz="24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sz="24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предыдущим</a:t>
            </a:r>
            <a:r>
              <a:rPr sz="24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этапам</a:t>
            </a:r>
            <a:r>
              <a:rPr sz="24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4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уточнении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sz="24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пересмотре</a:t>
            </a:r>
            <a:r>
              <a:rPr sz="24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ранее</a:t>
            </a:r>
            <a:r>
              <a:rPr sz="24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принятых</a:t>
            </a:r>
            <a:r>
              <a:rPr sz="24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решений</a:t>
            </a:r>
            <a:r>
              <a:rPr lang="en-US"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194945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4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результате</a:t>
            </a:r>
            <a:r>
              <a:rPr sz="24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реальный</a:t>
            </a:r>
            <a:r>
              <a:rPr sz="24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</a:t>
            </a:r>
            <a:r>
              <a:rPr sz="24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</a:t>
            </a:r>
            <a:r>
              <a:rPr sz="24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оказывается</a:t>
            </a:r>
            <a:r>
              <a:rPr sz="2400" spc="-1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соответствующим</a:t>
            </a:r>
            <a:r>
              <a:rPr sz="2400" spc="-10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поэтапной модели</a:t>
            </a:r>
            <a:r>
              <a:rPr sz="2400" spc="-10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2400" spc="-8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промежуточным</a:t>
            </a:r>
            <a:r>
              <a:rPr sz="24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контролем</a:t>
            </a:r>
            <a:r>
              <a:rPr lang="en-US"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11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1118944"/>
            <a:ext cx="10210800" cy="42482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7825" marR="1179830" indent="-365760">
              <a:lnSpc>
                <a:spcPts val="288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Поэтапная</a:t>
            </a:r>
            <a:r>
              <a:rPr sz="3000" i="1" spc="-7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sz="3000" i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3000" i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i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промежуточным контролем</a:t>
            </a:r>
            <a:endParaRPr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91440">
              <a:lnSpc>
                <a:spcPct val="80000"/>
              </a:lnSpc>
              <a:spcBef>
                <a:spcPts val="25"/>
              </a:spcBef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(рис.2)</a:t>
            </a:r>
            <a:r>
              <a:rPr sz="3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3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sz="3000" spc="-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</a:t>
            </a:r>
            <a:r>
              <a:rPr sz="3000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ведется</a:t>
            </a:r>
            <a:r>
              <a:rPr sz="3000" spc="-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итерациями</a:t>
            </a:r>
            <a:r>
              <a:rPr sz="3000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циклами</a:t>
            </a:r>
            <a:r>
              <a:rPr sz="3000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обратной</a:t>
            </a:r>
            <a:r>
              <a:rPr sz="3000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связи</a:t>
            </a:r>
            <a:r>
              <a:rPr sz="3000" spc="-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между</a:t>
            </a:r>
            <a:r>
              <a:rPr sz="3000" spc="-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этапами.</a:t>
            </a:r>
            <a:endParaRPr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1077595" indent="-365760">
              <a:lnSpc>
                <a:spcPct val="8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Межэтапные</a:t>
            </a:r>
            <a:r>
              <a:rPr sz="3000" spc="-1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корректировки</a:t>
            </a:r>
            <a:r>
              <a:rPr sz="30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позволяют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учитывать</a:t>
            </a:r>
            <a:r>
              <a:rPr sz="30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реально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существующее</a:t>
            </a:r>
            <a:endParaRPr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>
              <a:lnSpc>
                <a:spcPts val="2520"/>
              </a:lnSpc>
            </a:pP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взаимовлияние</a:t>
            </a:r>
            <a:r>
              <a:rPr sz="3000" spc="-1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результатов</a:t>
            </a:r>
            <a:r>
              <a:rPr sz="30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  <a:r>
              <a:rPr sz="3000" spc="-8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endParaRPr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>
              <a:lnSpc>
                <a:spcPts val="3240"/>
              </a:lnSpc>
            </a:pP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различных</a:t>
            </a:r>
            <a:r>
              <a:rPr sz="3000" spc="-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этапах.</a:t>
            </a:r>
            <a:endParaRPr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9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5080" indent="-365760">
              <a:lnSpc>
                <a:spcPct val="8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Время</a:t>
            </a:r>
            <a:r>
              <a:rPr sz="3000" spc="-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жизни</a:t>
            </a:r>
            <a:r>
              <a:rPr sz="30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каждого</a:t>
            </a:r>
            <a:r>
              <a:rPr sz="30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sz="30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этапов</a:t>
            </a:r>
            <a:r>
              <a:rPr sz="30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растягивается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30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весь</a:t>
            </a:r>
            <a:r>
              <a:rPr sz="30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</a:t>
            </a:r>
            <a:r>
              <a:rPr sz="30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разработки.</a:t>
            </a:r>
            <a:endParaRPr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12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111" y="5895543"/>
            <a:ext cx="79641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 indent="-365760">
              <a:spcBef>
                <a:spcPts val="95"/>
              </a:spcBef>
              <a:buFont typeface="Arial"/>
              <a:buChar char="•"/>
              <a:tabLst>
                <a:tab pos="377825" algn="l"/>
                <a:tab pos="378460" algn="l"/>
                <a:tab pos="1381760" algn="l"/>
              </a:tabLst>
            </a:pP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Поэтапная</a:t>
            </a:r>
            <a:r>
              <a:rPr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промежуточным</a:t>
            </a:r>
            <a:r>
              <a:rPr sz="25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контролем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775460" y="1385316"/>
            <a:ext cx="2638425" cy="308418"/>
          </a:xfrm>
          <a:prstGeom prst="rect">
            <a:avLst/>
          </a:prstGeom>
          <a:solidFill>
            <a:srgbClr val="D6E3BC"/>
          </a:solidFill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65735">
              <a:spcBef>
                <a:spcPts val="24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требований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05427" y="2450592"/>
            <a:ext cx="2065020" cy="670560"/>
          </a:xfrm>
          <a:custGeom>
            <a:avLst/>
            <a:gdLst/>
            <a:ahLst/>
            <a:cxnLst/>
            <a:rect l="l" t="t" r="r" b="b"/>
            <a:pathLst>
              <a:path w="2065020" h="670560">
                <a:moveTo>
                  <a:pt x="0" y="670560"/>
                </a:moveTo>
                <a:lnTo>
                  <a:pt x="2065020" y="670560"/>
                </a:lnTo>
                <a:lnTo>
                  <a:pt x="2065020" y="0"/>
                </a:lnTo>
                <a:lnTo>
                  <a:pt x="0" y="0"/>
                </a:lnTo>
                <a:lnTo>
                  <a:pt x="0" y="6705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45252" y="3349753"/>
            <a:ext cx="1813560" cy="672465"/>
          </a:xfrm>
          <a:custGeom>
            <a:avLst/>
            <a:gdLst/>
            <a:ahLst/>
            <a:cxnLst/>
            <a:rect l="l" t="t" r="r" b="b"/>
            <a:pathLst>
              <a:path w="1813560" h="672464">
                <a:moveTo>
                  <a:pt x="0" y="672084"/>
                </a:moveTo>
                <a:lnTo>
                  <a:pt x="1813560" y="672084"/>
                </a:lnTo>
                <a:lnTo>
                  <a:pt x="1813560" y="0"/>
                </a:lnTo>
                <a:lnTo>
                  <a:pt x="0" y="0"/>
                </a:lnTo>
                <a:lnTo>
                  <a:pt x="0" y="6720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7229" y="4218432"/>
            <a:ext cx="1892935" cy="670560"/>
          </a:xfrm>
          <a:custGeom>
            <a:avLst/>
            <a:gdLst/>
            <a:ahLst/>
            <a:cxnLst/>
            <a:rect l="l" t="t" r="r" b="b"/>
            <a:pathLst>
              <a:path w="1892934" h="670560">
                <a:moveTo>
                  <a:pt x="0" y="670559"/>
                </a:moveTo>
                <a:lnTo>
                  <a:pt x="1892807" y="670559"/>
                </a:lnTo>
                <a:lnTo>
                  <a:pt x="1892807" y="0"/>
                </a:lnTo>
                <a:lnTo>
                  <a:pt x="0" y="0"/>
                </a:lnTo>
                <a:lnTo>
                  <a:pt x="0" y="67055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15282" y="2466848"/>
            <a:ext cx="4563110" cy="2099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"/>
              </a:spcBef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1785" algn="ctr"/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5"/>
              </a:spcBef>
            </a:pP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 algn="r"/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35468" y="5134355"/>
            <a:ext cx="2409825" cy="338554"/>
          </a:xfrm>
          <a:prstGeom prst="rect">
            <a:avLst/>
          </a:prstGeom>
          <a:solidFill>
            <a:srgbClr val="D6E3BC"/>
          </a:solidFill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23850">
              <a:spcBef>
                <a:spcPts val="24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действие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677657" y="4539997"/>
            <a:ext cx="520065" cy="611505"/>
            <a:chOff x="7153656" y="4539996"/>
            <a:chExt cx="520065" cy="611505"/>
          </a:xfrm>
        </p:grpSpPr>
        <p:sp>
          <p:nvSpPr>
            <p:cNvPr id="11" name="object 11"/>
            <p:cNvSpPr/>
            <p:nvPr/>
          </p:nvSpPr>
          <p:spPr>
            <a:xfrm>
              <a:off x="7153656" y="4544568"/>
              <a:ext cx="481965" cy="0"/>
            </a:xfrm>
            <a:custGeom>
              <a:avLst/>
              <a:gdLst/>
              <a:ahLst/>
              <a:cxnLst/>
              <a:rect l="l" t="t" r="r" b="b"/>
              <a:pathLst>
                <a:path w="481965">
                  <a:moveTo>
                    <a:pt x="0" y="0"/>
                  </a:moveTo>
                  <a:lnTo>
                    <a:pt x="481584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97140" y="4539996"/>
              <a:ext cx="76200" cy="611505"/>
            </a:xfrm>
            <a:custGeom>
              <a:avLst/>
              <a:gdLst/>
              <a:ahLst/>
              <a:cxnLst/>
              <a:rect l="l" t="t" r="r" b="b"/>
              <a:pathLst>
                <a:path w="76200" h="611504">
                  <a:moveTo>
                    <a:pt x="31750" y="534923"/>
                  </a:moveTo>
                  <a:lnTo>
                    <a:pt x="0" y="534923"/>
                  </a:lnTo>
                  <a:lnTo>
                    <a:pt x="38100" y="611123"/>
                  </a:lnTo>
                  <a:lnTo>
                    <a:pt x="69850" y="547623"/>
                  </a:lnTo>
                  <a:lnTo>
                    <a:pt x="31750" y="547623"/>
                  </a:lnTo>
                  <a:lnTo>
                    <a:pt x="31750" y="534923"/>
                  </a:lnTo>
                  <a:close/>
                </a:path>
                <a:path w="76200" h="611504">
                  <a:moveTo>
                    <a:pt x="44450" y="0"/>
                  </a:moveTo>
                  <a:lnTo>
                    <a:pt x="31750" y="0"/>
                  </a:lnTo>
                  <a:lnTo>
                    <a:pt x="31750" y="547623"/>
                  </a:lnTo>
                  <a:lnTo>
                    <a:pt x="44450" y="547623"/>
                  </a:lnTo>
                  <a:lnTo>
                    <a:pt x="44450" y="0"/>
                  </a:lnTo>
                  <a:close/>
                </a:path>
                <a:path w="76200" h="611504">
                  <a:moveTo>
                    <a:pt x="76200" y="534923"/>
                  </a:moveTo>
                  <a:lnTo>
                    <a:pt x="44450" y="534923"/>
                  </a:lnTo>
                  <a:lnTo>
                    <a:pt x="44450" y="547623"/>
                  </a:lnTo>
                  <a:lnTo>
                    <a:pt x="69850" y="547623"/>
                  </a:lnTo>
                  <a:lnTo>
                    <a:pt x="76200" y="5349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145855" y="1676400"/>
            <a:ext cx="5801360" cy="4042410"/>
            <a:chOff x="621855" y="1676400"/>
            <a:chExt cx="5801360" cy="4042410"/>
          </a:xfrm>
        </p:grpSpPr>
        <p:sp>
          <p:nvSpPr>
            <p:cNvPr id="14" name="object 14"/>
            <p:cNvSpPr/>
            <p:nvPr/>
          </p:nvSpPr>
          <p:spPr>
            <a:xfrm>
              <a:off x="2886456" y="1680972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10">
                  <a:moveTo>
                    <a:pt x="0" y="0"/>
                  </a:moveTo>
                  <a:lnTo>
                    <a:pt x="44805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53947" y="1680971"/>
              <a:ext cx="2567940" cy="2122170"/>
            </a:xfrm>
            <a:custGeom>
              <a:avLst/>
              <a:gdLst/>
              <a:ahLst/>
              <a:cxnLst/>
              <a:rect l="l" t="t" r="r" b="b"/>
              <a:pathLst>
                <a:path w="2567940" h="2122170">
                  <a:moveTo>
                    <a:pt x="2032381" y="693420"/>
                  </a:moveTo>
                  <a:lnTo>
                    <a:pt x="2000631" y="693420"/>
                  </a:lnTo>
                  <a:lnTo>
                    <a:pt x="2000631" y="0"/>
                  </a:lnTo>
                  <a:lnTo>
                    <a:pt x="1987931" y="0"/>
                  </a:lnTo>
                  <a:lnTo>
                    <a:pt x="1987931" y="693420"/>
                  </a:lnTo>
                  <a:lnTo>
                    <a:pt x="1956181" y="693420"/>
                  </a:lnTo>
                  <a:lnTo>
                    <a:pt x="1994281" y="769620"/>
                  </a:lnTo>
                  <a:lnTo>
                    <a:pt x="2026031" y="706120"/>
                  </a:lnTo>
                  <a:lnTo>
                    <a:pt x="2032381" y="693420"/>
                  </a:lnTo>
                  <a:close/>
                </a:path>
                <a:path w="2567940" h="2122170">
                  <a:moveTo>
                    <a:pt x="2567940" y="2108962"/>
                  </a:moveTo>
                  <a:lnTo>
                    <a:pt x="942492" y="1947545"/>
                  </a:lnTo>
                  <a:lnTo>
                    <a:pt x="921943" y="1945513"/>
                  </a:lnTo>
                  <a:lnTo>
                    <a:pt x="921740" y="1945259"/>
                  </a:lnTo>
                  <a:lnTo>
                    <a:pt x="358597" y="1278128"/>
                  </a:lnTo>
                  <a:lnTo>
                    <a:pt x="357784" y="1277175"/>
                  </a:lnTo>
                  <a:lnTo>
                    <a:pt x="357441" y="1276223"/>
                  </a:lnTo>
                  <a:lnTo>
                    <a:pt x="41910" y="400240"/>
                  </a:lnTo>
                  <a:lnTo>
                    <a:pt x="71755" y="389509"/>
                  </a:lnTo>
                  <a:lnTo>
                    <a:pt x="70421" y="388239"/>
                  </a:lnTo>
                  <a:lnTo>
                    <a:pt x="10033" y="330708"/>
                  </a:lnTo>
                  <a:lnTo>
                    <a:pt x="0" y="415290"/>
                  </a:lnTo>
                  <a:lnTo>
                    <a:pt x="29845" y="404571"/>
                  </a:lnTo>
                  <a:lnTo>
                    <a:pt x="346202" y="1282446"/>
                  </a:lnTo>
                  <a:lnTo>
                    <a:pt x="346456" y="1283208"/>
                  </a:lnTo>
                  <a:lnTo>
                    <a:pt x="346837" y="1283843"/>
                  </a:lnTo>
                  <a:lnTo>
                    <a:pt x="347345" y="1284351"/>
                  </a:lnTo>
                  <a:lnTo>
                    <a:pt x="914019" y="1955673"/>
                  </a:lnTo>
                  <a:lnTo>
                    <a:pt x="915035" y="1956943"/>
                  </a:lnTo>
                  <a:lnTo>
                    <a:pt x="916559" y="1957705"/>
                  </a:lnTo>
                  <a:lnTo>
                    <a:pt x="918210" y="1957959"/>
                  </a:lnTo>
                  <a:lnTo>
                    <a:pt x="2566670" y="2121662"/>
                  </a:lnTo>
                  <a:lnTo>
                    <a:pt x="2567940" y="21089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43400" y="2776727"/>
              <a:ext cx="481965" cy="0"/>
            </a:xfrm>
            <a:custGeom>
              <a:avLst/>
              <a:gdLst/>
              <a:ahLst/>
              <a:cxnLst/>
              <a:rect l="l" t="t" r="r" b="b"/>
              <a:pathLst>
                <a:path w="481964">
                  <a:moveTo>
                    <a:pt x="0" y="0"/>
                  </a:moveTo>
                  <a:lnTo>
                    <a:pt x="481584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99147" y="1994915"/>
              <a:ext cx="4243070" cy="2774315"/>
            </a:xfrm>
            <a:custGeom>
              <a:avLst/>
              <a:gdLst/>
              <a:ahLst/>
              <a:cxnLst/>
              <a:rect l="l" t="t" r="r" b="b"/>
              <a:pathLst>
                <a:path w="4243070" h="2774315">
                  <a:moveTo>
                    <a:pt x="1284566" y="780542"/>
                  </a:moveTo>
                  <a:lnTo>
                    <a:pt x="969289" y="655574"/>
                  </a:lnTo>
                  <a:lnTo>
                    <a:pt x="963790" y="653402"/>
                  </a:lnTo>
                  <a:lnTo>
                    <a:pt x="963345" y="652526"/>
                  </a:lnTo>
                  <a:lnTo>
                    <a:pt x="851890" y="433324"/>
                  </a:lnTo>
                  <a:lnTo>
                    <a:pt x="851484" y="432536"/>
                  </a:lnTo>
                  <a:lnTo>
                    <a:pt x="851319" y="431546"/>
                  </a:lnTo>
                  <a:lnTo>
                    <a:pt x="796696" y="107607"/>
                  </a:lnTo>
                  <a:lnTo>
                    <a:pt x="828001" y="102362"/>
                  </a:lnTo>
                  <a:lnTo>
                    <a:pt x="822718" y="95123"/>
                  </a:lnTo>
                  <a:lnTo>
                    <a:pt x="777836" y="33528"/>
                  </a:lnTo>
                  <a:lnTo>
                    <a:pt x="752944" y="114935"/>
                  </a:lnTo>
                  <a:lnTo>
                    <a:pt x="784250" y="109689"/>
                  </a:lnTo>
                  <a:lnTo>
                    <a:pt x="839050" y="435483"/>
                  </a:lnTo>
                  <a:lnTo>
                    <a:pt x="839177" y="436118"/>
                  </a:lnTo>
                  <a:lnTo>
                    <a:pt x="839431" y="436753"/>
                  </a:lnTo>
                  <a:lnTo>
                    <a:pt x="953604" y="661289"/>
                  </a:lnTo>
                  <a:lnTo>
                    <a:pt x="954239" y="662686"/>
                  </a:lnTo>
                  <a:lnTo>
                    <a:pt x="955509" y="663829"/>
                  </a:lnTo>
                  <a:lnTo>
                    <a:pt x="956906" y="664337"/>
                  </a:lnTo>
                  <a:lnTo>
                    <a:pt x="1279994" y="792226"/>
                  </a:lnTo>
                  <a:lnTo>
                    <a:pt x="1284566" y="780542"/>
                  </a:lnTo>
                  <a:close/>
                </a:path>
                <a:path w="4243070" h="2774315">
                  <a:moveTo>
                    <a:pt x="3866985" y="1263396"/>
                  </a:moveTo>
                  <a:lnTo>
                    <a:pt x="3835235" y="1263396"/>
                  </a:lnTo>
                  <a:lnTo>
                    <a:pt x="3835235" y="781812"/>
                  </a:lnTo>
                  <a:lnTo>
                    <a:pt x="3822535" y="781812"/>
                  </a:lnTo>
                  <a:lnTo>
                    <a:pt x="3822535" y="1263396"/>
                  </a:lnTo>
                  <a:lnTo>
                    <a:pt x="3790785" y="1263396"/>
                  </a:lnTo>
                  <a:lnTo>
                    <a:pt x="3828885" y="1339596"/>
                  </a:lnTo>
                  <a:lnTo>
                    <a:pt x="3860635" y="1276096"/>
                  </a:lnTo>
                  <a:lnTo>
                    <a:pt x="3866985" y="1263396"/>
                  </a:lnTo>
                  <a:close/>
                </a:path>
                <a:path w="4243070" h="2774315">
                  <a:moveTo>
                    <a:pt x="4243032" y="2761361"/>
                  </a:moveTo>
                  <a:lnTo>
                    <a:pt x="1539887" y="2292477"/>
                  </a:lnTo>
                  <a:lnTo>
                    <a:pt x="1533613" y="2291397"/>
                  </a:lnTo>
                  <a:lnTo>
                    <a:pt x="1533258" y="2291080"/>
                  </a:lnTo>
                  <a:lnTo>
                    <a:pt x="581901" y="1471422"/>
                  </a:lnTo>
                  <a:lnTo>
                    <a:pt x="580148" y="1469923"/>
                  </a:lnTo>
                  <a:lnTo>
                    <a:pt x="579755" y="1468882"/>
                  </a:lnTo>
                  <a:lnTo>
                    <a:pt x="41465" y="68846"/>
                  </a:lnTo>
                  <a:lnTo>
                    <a:pt x="71120" y="57404"/>
                  </a:lnTo>
                  <a:lnTo>
                    <a:pt x="70700" y="57023"/>
                  </a:lnTo>
                  <a:lnTo>
                    <a:pt x="8216" y="0"/>
                  </a:lnTo>
                  <a:lnTo>
                    <a:pt x="0" y="84836"/>
                  </a:lnTo>
                  <a:lnTo>
                    <a:pt x="29603" y="73418"/>
                  </a:lnTo>
                  <a:lnTo>
                    <a:pt x="569175" y="1476883"/>
                  </a:lnTo>
                  <a:lnTo>
                    <a:pt x="569810" y="1477772"/>
                  </a:lnTo>
                  <a:lnTo>
                    <a:pt x="570572" y="1478407"/>
                  </a:lnTo>
                  <a:lnTo>
                    <a:pt x="1527390" y="2302891"/>
                  </a:lnTo>
                  <a:lnTo>
                    <a:pt x="1528533" y="2303399"/>
                  </a:lnTo>
                  <a:lnTo>
                    <a:pt x="1529549" y="2303526"/>
                  </a:lnTo>
                  <a:lnTo>
                    <a:pt x="4240746" y="2773807"/>
                  </a:lnTo>
                  <a:lnTo>
                    <a:pt x="4243032" y="2761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31764" y="3645407"/>
              <a:ext cx="451484" cy="0"/>
            </a:xfrm>
            <a:custGeom>
              <a:avLst/>
              <a:gdLst/>
              <a:ahLst/>
              <a:cxnLst/>
              <a:rect l="l" t="t" r="r" b="b"/>
              <a:pathLst>
                <a:path w="451485">
                  <a:moveTo>
                    <a:pt x="0" y="0"/>
                  </a:moveTo>
                  <a:lnTo>
                    <a:pt x="451103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1855" y="2011679"/>
              <a:ext cx="5801360" cy="3707129"/>
            </a:xfrm>
            <a:custGeom>
              <a:avLst/>
              <a:gdLst/>
              <a:ahLst/>
              <a:cxnLst/>
              <a:rect l="l" t="t" r="r" b="b"/>
              <a:pathLst>
                <a:path w="5801360" h="3707129">
                  <a:moveTo>
                    <a:pt x="3301174" y="1615440"/>
                  </a:moveTo>
                  <a:lnTo>
                    <a:pt x="2994812" y="1528826"/>
                  </a:lnTo>
                  <a:lnTo>
                    <a:pt x="2988018" y="1526908"/>
                  </a:lnTo>
                  <a:lnTo>
                    <a:pt x="2987573" y="1526286"/>
                  </a:lnTo>
                  <a:lnTo>
                    <a:pt x="2879763" y="1375029"/>
                  </a:lnTo>
                  <a:lnTo>
                    <a:pt x="2878848" y="1373746"/>
                  </a:lnTo>
                  <a:lnTo>
                    <a:pt x="2878607" y="1372743"/>
                  </a:lnTo>
                  <a:lnTo>
                    <a:pt x="2830766" y="1170012"/>
                  </a:lnTo>
                  <a:lnTo>
                    <a:pt x="2861754" y="1162685"/>
                  </a:lnTo>
                  <a:lnTo>
                    <a:pt x="2857512" y="1157605"/>
                  </a:lnTo>
                  <a:lnTo>
                    <a:pt x="2807144" y="1097280"/>
                  </a:lnTo>
                  <a:lnTo>
                    <a:pt x="2787586" y="1180211"/>
                  </a:lnTo>
                  <a:lnTo>
                    <a:pt x="2818447" y="1172921"/>
                  </a:lnTo>
                  <a:lnTo>
                    <a:pt x="2866834" y="1377950"/>
                  </a:lnTo>
                  <a:lnTo>
                    <a:pt x="2866961" y="1378712"/>
                  </a:lnTo>
                  <a:lnTo>
                    <a:pt x="2867342" y="1379474"/>
                  </a:lnTo>
                  <a:lnTo>
                    <a:pt x="2867850" y="1380109"/>
                  </a:lnTo>
                  <a:lnTo>
                    <a:pt x="2978975" y="1536192"/>
                  </a:lnTo>
                  <a:lnTo>
                    <a:pt x="2979864" y="1537335"/>
                  </a:lnTo>
                  <a:lnTo>
                    <a:pt x="2981007" y="1538224"/>
                  </a:lnTo>
                  <a:lnTo>
                    <a:pt x="3297618" y="1627632"/>
                  </a:lnTo>
                  <a:lnTo>
                    <a:pt x="3301174" y="1615440"/>
                  </a:lnTo>
                  <a:close/>
                </a:path>
                <a:path w="5801360" h="3707129">
                  <a:moveTo>
                    <a:pt x="4632896" y="2383409"/>
                  </a:moveTo>
                  <a:lnTo>
                    <a:pt x="4383913" y="2321687"/>
                  </a:lnTo>
                  <a:lnTo>
                    <a:pt x="4377309" y="2320061"/>
                  </a:lnTo>
                  <a:lnTo>
                    <a:pt x="4376890" y="2319528"/>
                  </a:lnTo>
                  <a:lnTo>
                    <a:pt x="4289679" y="2211959"/>
                  </a:lnTo>
                  <a:lnTo>
                    <a:pt x="4288625" y="2210651"/>
                  </a:lnTo>
                  <a:lnTo>
                    <a:pt x="4288358" y="2209673"/>
                  </a:lnTo>
                  <a:lnTo>
                    <a:pt x="4254932" y="2085162"/>
                  </a:lnTo>
                  <a:lnTo>
                    <a:pt x="4285551" y="2076958"/>
                  </a:lnTo>
                  <a:lnTo>
                    <a:pt x="4281944" y="2072894"/>
                  </a:lnTo>
                  <a:lnTo>
                    <a:pt x="4229036" y="2013204"/>
                  </a:lnTo>
                  <a:lnTo>
                    <a:pt x="4212018" y="2096643"/>
                  </a:lnTo>
                  <a:lnTo>
                    <a:pt x="4242613" y="2088451"/>
                  </a:lnTo>
                  <a:lnTo>
                    <a:pt x="4276788" y="2215261"/>
                  </a:lnTo>
                  <a:lnTo>
                    <a:pt x="4368736" y="2329688"/>
                  </a:lnTo>
                  <a:lnTo>
                    <a:pt x="4629848" y="2395855"/>
                  </a:lnTo>
                  <a:lnTo>
                    <a:pt x="4632896" y="2383409"/>
                  </a:lnTo>
                  <a:close/>
                </a:path>
                <a:path w="5801360" h="3707129">
                  <a:moveTo>
                    <a:pt x="5597588" y="2130552"/>
                  </a:moveTo>
                  <a:lnTo>
                    <a:pt x="5565838" y="2130552"/>
                  </a:lnTo>
                  <a:lnTo>
                    <a:pt x="5565838" y="1648968"/>
                  </a:lnTo>
                  <a:lnTo>
                    <a:pt x="5553138" y="1648968"/>
                  </a:lnTo>
                  <a:lnTo>
                    <a:pt x="5553138" y="2130552"/>
                  </a:lnTo>
                  <a:lnTo>
                    <a:pt x="5521388" y="2130552"/>
                  </a:lnTo>
                  <a:lnTo>
                    <a:pt x="5559488" y="2206752"/>
                  </a:lnTo>
                  <a:lnTo>
                    <a:pt x="5591238" y="2143252"/>
                  </a:lnTo>
                  <a:lnTo>
                    <a:pt x="5597588" y="2130552"/>
                  </a:lnTo>
                  <a:close/>
                </a:path>
                <a:path w="5801360" h="3707129">
                  <a:moveTo>
                    <a:pt x="5778563" y="3398393"/>
                  </a:moveTo>
                  <a:lnTo>
                    <a:pt x="4390923" y="3155061"/>
                  </a:lnTo>
                  <a:lnTo>
                    <a:pt x="4384764" y="3153981"/>
                  </a:lnTo>
                  <a:lnTo>
                    <a:pt x="4384395" y="3153664"/>
                  </a:lnTo>
                  <a:lnTo>
                    <a:pt x="3896791" y="2728976"/>
                  </a:lnTo>
                  <a:lnTo>
                    <a:pt x="3895090" y="2727502"/>
                  </a:lnTo>
                  <a:lnTo>
                    <a:pt x="3894683" y="2726436"/>
                  </a:lnTo>
                  <a:lnTo>
                    <a:pt x="3779990" y="2424950"/>
                  </a:lnTo>
                  <a:lnTo>
                    <a:pt x="4618037" y="2577211"/>
                  </a:lnTo>
                  <a:lnTo>
                    <a:pt x="4620323" y="2564765"/>
                  </a:lnTo>
                  <a:lnTo>
                    <a:pt x="3774732" y="2411133"/>
                  </a:lnTo>
                  <a:lnTo>
                    <a:pt x="3631044" y="2033409"/>
                  </a:lnTo>
                  <a:lnTo>
                    <a:pt x="3660838" y="2022094"/>
                  </a:lnTo>
                  <a:lnTo>
                    <a:pt x="3660279" y="2021586"/>
                  </a:lnTo>
                  <a:lnTo>
                    <a:pt x="3598100" y="1964436"/>
                  </a:lnTo>
                  <a:lnTo>
                    <a:pt x="3589591" y="2049145"/>
                  </a:lnTo>
                  <a:lnTo>
                    <a:pt x="3619246" y="2037892"/>
                  </a:lnTo>
                  <a:lnTo>
                    <a:pt x="3760203" y="2408491"/>
                  </a:lnTo>
                  <a:lnTo>
                    <a:pt x="3280410" y="2321306"/>
                  </a:lnTo>
                  <a:lnTo>
                    <a:pt x="3276765" y="2320645"/>
                  </a:lnTo>
                  <a:lnTo>
                    <a:pt x="3276409" y="2320417"/>
                  </a:lnTo>
                  <a:lnTo>
                    <a:pt x="2719298" y="1963420"/>
                  </a:lnTo>
                  <a:lnTo>
                    <a:pt x="2715374" y="1960918"/>
                  </a:lnTo>
                  <a:lnTo>
                    <a:pt x="2715056" y="1959483"/>
                  </a:lnTo>
                  <a:lnTo>
                    <a:pt x="2542260" y="1202169"/>
                  </a:lnTo>
                  <a:lnTo>
                    <a:pt x="2573210" y="1195070"/>
                  </a:lnTo>
                  <a:lnTo>
                    <a:pt x="2568816" y="1189736"/>
                  </a:lnTo>
                  <a:lnTo>
                    <a:pt x="2519108" y="1129284"/>
                  </a:lnTo>
                  <a:lnTo>
                    <a:pt x="2498915" y="1212088"/>
                  </a:lnTo>
                  <a:lnTo>
                    <a:pt x="2529802" y="1205014"/>
                  </a:lnTo>
                  <a:lnTo>
                    <a:pt x="2703639" y="1966214"/>
                  </a:lnTo>
                  <a:lnTo>
                    <a:pt x="3270948" y="2331974"/>
                  </a:lnTo>
                  <a:lnTo>
                    <a:pt x="3765461" y="2422309"/>
                  </a:lnTo>
                  <a:lnTo>
                    <a:pt x="3883850" y="2733548"/>
                  </a:lnTo>
                  <a:lnTo>
                    <a:pt x="4378515" y="3165475"/>
                  </a:lnTo>
                  <a:lnTo>
                    <a:pt x="4380674" y="3166110"/>
                  </a:lnTo>
                  <a:lnTo>
                    <a:pt x="5776277" y="3410839"/>
                  </a:lnTo>
                  <a:lnTo>
                    <a:pt x="5778563" y="3398393"/>
                  </a:lnTo>
                  <a:close/>
                </a:path>
                <a:path w="5801360" h="3707129">
                  <a:moveTo>
                    <a:pt x="5779071" y="3267456"/>
                  </a:moveTo>
                  <a:lnTo>
                    <a:pt x="5530596" y="3203079"/>
                  </a:lnTo>
                  <a:lnTo>
                    <a:pt x="5524462" y="3201479"/>
                  </a:lnTo>
                  <a:lnTo>
                    <a:pt x="5524030" y="3200908"/>
                  </a:lnTo>
                  <a:lnTo>
                    <a:pt x="5437149" y="3088894"/>
                  </a:lnTo>
                  <a:lnTo>
                    <a:pt x="5436057" y="3087497"/>
                  </a:lnTo>
                  <a:lnTo>
                    <a:pt x="5435803" y="3086481"/>
                  </a:lnTo>
                  <a:lnTo>
                    <a:pt x="5401729" y="2954096"/>
                  </a:lnTo>
                  <a:lnTo>
                    <a:pt x="5432488" y="2946146"/>
                  </a:lnTo>
                  <a:lnTo>
                    <a:pt x="5428729" y="2941828"/>
                  </a:lnTo>
                  <a:lnTo>
                    <a:pt x="5376608" y="2881884"/>
                  </a:lnTo>
                  <a:lnTo>
                    <a:pt x="5358701" y="2965196"/>
                  </a:lnTo>
                  <a:lnTo>
                    <a:pt x="5389410" y="2957271"/>
                  </a:lnTo>
                  <a:lnTo>
                    <a:pt x="5424106" y="3092069"/>
                  </a:lnTo>
                  <a:lnTo>
                    <a:pt x="5515673" y="3210941"/>
                  </a:lnTo>
                  <a:lnTo>
                    <a:pt x="5519102" y="3213100"/>
                  </a:lnTo>
                  <a:lnTo>
                    <a:pt x="5775769" y="3279648"/>
                  </a:lnTo>
                  <a:lnTo>
                    <a:pt x="5779071" y="3267456"/>
                  </a:lnTo>
                  <a:close/>
                </a:path>
                <a:path w="5801360" h="3707129">
                  <a:moveTo>
                    <a:pt x="5790374" y="3546094"/>
                  </a:moveTo>
                  <a:lnTo>
                    <a:pt x="3474326" y="3287141"/>
                  </a:lnTo>
                  <a:lnTo>
                    <a:pt x="3464534" y="3286048"/>
                  </a:lnTo>
                  <a:lnTo>
                    <a:pt x="3464306" y="3285871"/>
                  </a:lnTo>
                  <a:lnTo>
                    <a:pt x="2637472" y="2672461"/>
                  </a:lnTo>
                  <a:lnTo>
                    <a:pt x="2634869" y="2670530"/>
                  </a:lnTo>
                  <a:lnTo>
                    <a:pt x="2634462" y="2669159"/>
                  </a:lnTo>
                  <a:lnTo>
                    <a:pt x="2203754" y="1200594"/>
                  </a:lnTo>
                  <a:lnTo>
                    <a:pt x="2234247" y="1191641"/>
                  </a:lnTo>
                  <a:lnTo>
                    <a:pt x="2231288" y="1188466"/>
                  </a:lnTo>
                  <a:lnTo>
                    <a:pt x="2176208" y="1129284"/>
                  </a:lnTo>
                  <a:lnTo>
                    <a:pt x="2161095" y="1213104"/>
                  </a:lnTo>
                  <a:lnTo>
                    <a:pt x="2191575" y="1204163"/>
                  </a:lnTo>
                  <a:lnTo>
                    <a:pt x="2623248" y="2676017"/>
                  </a:lnTo>
                  <a:lnTo>
                    <a:pt x="2623629" y="2677414"/>
                  </a:lnTo>
                  <a:lnTo>
                    <a:pt x="2624391" y="2678557"/>
                  </a:lnTo>
                  <a:lnTo>
                    <a:pt x="2625534" y="2679319"/>
                  </a:lnTo>
                  <a:lnTo>
                    <a:pt x="3458527" y="3297301"/>
                  </a:lnTo>
                  <a:lnTo>
                    <a:pt x="3459416" y="3298063"/>
                  </a:lnTo>
                  <a:lnTo>
                    <a:pt x="3460432" y="3298444"/>
                  </a:lnTo>
                  <a:lnTo>
                    <a:pt x="5788850" y="3558794"/>
                  </a:lnTo>
                  <a:lnTo>
                    <a:pt x="5790374" y="3546094"/>
                  </a:lnTo>
                  <a:close/>
                </a:path>
                <a:path w="5801360" h="3707129">
                  <a:moveTo>
                    <a:pt x="5800915" y="3693960"/>
                  </a:moveTo>
                  <a:lnTo>
                    <a:pt x="2070328" y="3286506"/>
                  </a:lnTo>
                  <a:lnTo>
                    <a:pt x="2055241" y="3284867"/>
                  </a:lnTo>
                  <a:lnTo>
                    <a:pt x="2054987" y="3284601"/>
                  </a:lnTo>
                  <a:lnTo>
                    <a:pt x="789279" y="1967865"/>
                  </a:lnTo>
                  <a:lnTo>
                    <a:pt x="788339" y="1966887"/>
                  </a:lnTo>
                  <a:lnTo>
                    <a:pt x="787933" y="1965833"/>
                  </a:lnTo>
                  <a:lnTo>
                    <a:pt x="41338" y="68554"/>
                  </a:lnTo>
                  <a:lnTo>
                    <a:pt x="70916" y="56896"/>
                  </a:lnTo>
                  <a:lnTo>
                    <a:pt x="70764" y="56769"/>
                  </a:lnTo>
                  <a:lnTo>
                    <a:pt x="7556" y="0"/>
                  </a:lnTo>
                  <a:lnTo>
                    <a:pt x="0" y="84836"/>
                  </a:lnTo>
                  <a:lnTo>
                    <a:pt x="29514" y="73215"/>
                  </a:lnTo>
                  <a:lnTo>
                    <a:pt x="776922" y="1972564"/>
                  </a:lnTo>
                  <a:lnTo>
                    <a:pt x="2047684" y="3295396"/>
                  </a:lnTo>
                  <a:lnTo>
                    <a:pt x="5799645" y="3706584"/>
                  </a:lnTo>
                  <a:lnTo>
                    <a:pt x="5800915" y="3693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1600200"/>
            <a:ext cx="10591800" cy="3145413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77825" marR="873125" indent="-365760">
              <a:lnSpc>
                <a:spcPct val="150000"/>
              </a:lnSpc>
              <a:spcBef>
                <a:spcPts val="73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Спиральная</a:t>
            </a:r>
            <a:r>
              <a:rPr sz="2700" i="1" spc="-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sz="2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(рис.</a:t>
            </a:r>
            <a:r>
              <a:rPr sz="2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sz="2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27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каждом</a:t>
            </a:r>
            <a:r>
              <a:rPr sz="27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витке спирали:</a:t>
            </a:r>
            <a:endParaRPr sz="2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lnSpc>
                <a:spcPct val="150000"/>
              </a:lnSpc>
              <a:spcBef>
                <a:spcPts val="2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выполняется</a:t>
            </a:r>
            <a:r>
              <a:rPr sz="2700" spc="-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</a:t>
            </a:r>
            <a:r>
              <a:rPr sz="27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очередной</a:t>
            </a:r>
            <a:r>
              <a:rPr sz="27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версии</a:t>
            </a:r>
            <a:r>
              <a:rPr sz="27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</a:t>
            </a:r>
            <a:r>
              <a:rPr lang="en-US"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уточняются</a:t>
            </a:r>
            <a:r>
              <a:rPr sz="27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  <a:r>
              <a:rPr sz="2700" spc="-9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lang="en-US"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определяется</a:t>
            </a:r>
            <a:r>
              <a:rPr sz="2700" spc="-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</a:t>
            </a:r>
            <a:r>
              <a:rPr sz="27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</a:t>
            </a:r>
            <a:r>
              <a:rPr lang="en-US"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планируются</a:t>
            </a:r>
            <a:r>
              <a:rPr sz="2700" spc="-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sz="2700" spc="-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следующего</a:t>
            </a:r>
            <a:r>
              <a:rPr sz="27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витка</a:t>
            </a:r>
            <a:r>
              <a:rPr lang="en-US"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14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4444" y="5877864"/>
            <a:ext cx="62833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5760">
              <a:spcBef>
                <a:spcPts val="100"/>
              </a:spcBef>
              <a:buFont typeface="Arial"/>
              <a:buChar char="•"/>
              <a:tabLst>
                <a:tab pos="377825" algn="l"/>
                <a:tab pos="378460" algn="l"/>
                <a:tab pos="1586865" algn="l"/>
              </a:tabLst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Спиральная</a:t>
            </a:r>
            <a:r>
              <a:rPr sz="3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sz="3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ЖЦ</a:t>
            </a:r>
            <a:r>
              <a:rPr sz="3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15</a:t>
            </a:fld>
            <a:endParaRPr spc="-25" dirty="0"/>
          </a:p>
        </p:txBody>
      </p:sp>
      <p:grpSp>
        <p:nvGrpSpPr>
          <p:cNvPr id="4" name="object 4"/>
          <p:cNvGrpSpPr/>
          <p:nvPr/>
        </p:nvGrpSpPr>
        <p:grpSpPr>
          <a:xfrm>
            <a:off x="2795575" y="685800"/>
            <a:ext cx="7065009" cy="4879975"/>
            <a:chOff x="701040" y="1094232"/>
            <a:chExt cx="7065009" cy="48799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" y="1122591"/>
              <a:ext cx="5755640" cy="4851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5001" y="3512058"/>
              <a:ext cx="4320540" cy="0"/>
            </a:xfrm>
            <a:custGeom>
              <a:avLst/>
              <a:gdLst/>
              <a:ahLst/>
              <a:cxnLst/>
              <a:rect l="l" t="t" r="r" b="b"/>
              <a:pathLst>
                <a:path w="4320540">
                  <a:moveTo>
                    <a:pt x="0" y="0"/>
                  </a:moveTo>
                  <a:lnTo>
                    <a:pt x="432054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6008" y="1280160"/>
              <a:ext cx="5131435" cy="4528185"/>
            </a:xfrm>
            <a:custGeom>
              <a:avLst/>
              <a:gdLst/>
              <a:ahLst/>
              <a:cxnLst/>
              <a:rect l="l" t="t" r="r" b="b"/>
              <a:pathLst>
                <a:path w="5131435" h="4528185">
                  <a:moveTo>
                    <a:pt x="0" y="4527804"/>
                  </a:moveTo>
                  <a:lnTo>
                    <a:pt x="513130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3920" y="1267968"/>
              <a:ext cx="5201920" cy="4589145"/>
            </a:xfrm>
            <a:custGeom>
              <a:avLst/>
              <a:gdLst/>
              <a:ahLst/>
              <a:cxnLst/>
              <a:rect l="l" t="t" r="r" b="b"/>
              <a:pathLst>
                <a:path w="5201920" h="4589145">
                  <a:moveTo>
                    <a:pt x="5201412" y="4588764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85845" y="3040379"/>
              <a:ext cx="3647440" cy="2901950"/>
            </a:xfrm>
            <a:custGeom>
              <a:avLst/>
              <a:gdLst/>
              <a:ahLst/>
              <a:cxnLst/>
              <a:rect l="l" t="t" r="r" b="b"/>
              <a:pathLst>
                <a:path w="3647440" h="2901950">
                  <a:moveTo>
                    <a:pt x="3640582" y="551434"/>
                  </a:moveTo>
                  <a:lnTo>
                    <a:pt x="3634168" y="538861"/>
                  </a:lnTo>
                  <a:lnTo>
                    <a:pt x="3601847" y="475488"/>
                  </a:lnTo>
                  <a:lnTo>
                    <a:pt x="3564382" y="551942"/>
                  </a:lnTo>
                  <a:lnTo>
                    <a:pt x="3595840" y="551738"/>
                  </a:lnTo>
                  <a:lnTo>
                    <a:pt x="3595370" y="591058"/>
                  </a:lnTo>
                  <a:lnTo>
                    <a:pt x="3591814" y="651510"/>
                  </a:lnTo>
                  <a:lnTo>
                    <a:pt x="3586099" y="711581"/>
                  </a:lnTo>
                  <a:lnTo>
                    <a:pt x="3577971" y="771144"/>
                  </a:lnTo>
                  <a:lnTo>
                    <a:pt x="3567684" y="830326"/>
                  </a:lnTo>
                  <a:lnTo>
                    <a:pt x="3555238" y="889000"/>
                  </a:lnTo>
                  <a:lnTo>
                    <a:pt x="3540506" y="947293"/>
                  </a:lnTo>
                  <a:lnTo>
                    <a:pt x="3523742" y="1005078"/>
                  </a:lnTo>
                  <a:lnTo>
                    <a:pt x="3504565" y="1062355"/>
                  </a:lnTo>
                  <a:lnTo>
                    <a:pt x="3483610" y="1118997"/>
                  </a:lnTo>
                  <a:lnTo>
                    <a:pt x="3460369" y="1175385"/>
                  </a:lnTo>
                  <a:lnTo>
                    <a:pt x="3435096" y="1231011"/>
                  </a:lnTo>
                  <a:lnTo>
                    <a:pt x="3408045" y="1286002"/>
                  </a:lnTo>
                  <a:lnTo>
                    <a:pt x="3378708" y="1340485"/>
                  </a:lnTo>
                  <a:lnTo>
                    <a:pt x="3347593" y="1394333"/>
                  </a:lnTo>
                  <a:lnTo>
                    <a:pt x="3314446" y="1447546"/>
                  </a:lnTo>
                  <a:lnTo>
                    <a:pt x="3279521" y="1500124"/>
                  </a:lnTo>
                  <a:lnTo>
                    <a:pt x="3242564" y="1551940"/>
                  </a:lnTo>
                  <a:lnTo>
                    <a:pt x="3203829" y="1603248"/>
                  </a:lnTo>
                  <a:lnTo>
                    <a:pt x="3163189" y="1653667"/>
                  </a:lnTo>
                  <a:lnTo>
                    <a:pt x="3120898" y="1703451"/>
                  </a:lnTo>
                  <a:lnTo>
                    <a:pt x="3076702" y="1752473"/>
                  </a:lnTo>
                  <a:lnTo>
                    <a:pt x="3030728" y="1800733"/>
                  </a:lnTo>
                  <a:lnTo>
                    <a:pt x="2983230" y="1848231"/>
                  </a:lnTo>
                  <a:lnTo>
                    <a:pt x="2933827" y="1894967"/>
                  </a:lnTo>
                  <a:lnTo>
                    <a:pt x="2882900" y="1940814"/>
                  </a:lnTo>
                  <a:lnTo>
                    <a:pt x="2830322" y="1985772"/>
                  </a:lnTo>
                  <a:lnTo>
                    <a:pt x="2776347" y="2029841"/>
                  </a:lnTo>
                  <a:lnTo>
                    <a:pt x="2720467" y="2073148"/>
                  </a:lnTo>
                  <a:lnTo>
                    <a:pt x="2663317" y="2115566"/>
                  </a:lnTo>
                  <a:lnTo>
                    <a:pt x="2544191" y="2197608"/>
                  </a:lnTo>
                  <a:lnTo>
                    <a:pt x="2419350" y="2275713"/>
                  </a:lnTo>
                  <a:lnTo>
                    <a:pt x="2288794" y="2349881"/>
                  </a:lnTo>
                  <a:lnTo>
                    <a:pt x="2152904" y="2419985"/>
                  </a:lnTo>
                  <a:lnTo>
                    <a:pt x="2011934" y="2485898"/>
                  </a:lnTo>
                  <a:lnTo>
                    <a:pt x="1866011" y="2547239"/>
                  </a:lnTo>
                  <a:lnTo>
                    <a:pt x="1715389" y="2604122"/>
                  </a:lnTo>
                  <a:lnTo>
                    <a:pt x="1560195" y="2656344"/>
                  </a:lnTo>
                  <a:lnTo>
                    <a:pt x="1400810" y="2703614"/>
                  </a:lnTo>
                  <a:lnTo>
                    <a:pt x="1237361" y="2745854"/>
                  </a:lnTo>
                  <a:lnTo>
                    <a:pt x="1070229" y="2783065"/>
                  </a:lnTo>
                  <a:lnTo>
                    <a:pt x="899414" y="2814840"/>
                  </a:lnTo>
                  <a:lnTo>
                    <a:pt x="725424" y="2841282"/>
                  </a:lnTo>
                  <a:lnTo>
                    <a:pt x="548132" y="2862034"/>
                  </a:lnTo>
                  <a:lnTo>
                    <a:pt x="368046" y="2877070"/>
                  </a:lnTo>
                  <a:lnTo>
                    <a:pt x="185293" y="2886202"/>
                  </a:lnTo>
                  <a:lnTo>
                    <a:pt x="92964" y="2888488"/>
                  </a:lnTo>
                  <a:lnTo>
                    <a:pt x="0" y="2889250"/>
                  </a:lnTo>
                  <a:lnTo>
                    <a:pt x="127" y="2901950"/>
                  </a:lnTo>
                  <a:lnTo>
                    <a:pt x="93091" y="2901188"/>
                  </a:lnTo>
                  <a:lnTo>
                    <a:pt x="185547" y="2898902"/>
                  </a:lnTo>
                  <a:lnTo>
                    <a:pt x="368681" y="2889745"/>
                  </a:lnTo>
                  <a:lnTo>
                    <a:pt x="549148" y="2874683"/>
                  </a:lnTo>
                  <a:lnTo>
                    <a:pt x="726821" y="2853906"/>
                  </a:lnTo>
                  <a:lnTo>
                    <a:pt x="901446" y="2827388"/>
                  </a:lnTo>
                  <a:lnTo>
                    <a:pt x="1072515" y="2795549"/>
                  </a:lnTo>
                  <a:lnTo>
                    <a:pt x="1240155" y="2758262"/>
                  </a:lnTo>
                  <a:lnTo>
                    <a:pt x="1403985" y="2715920"/>
                  </a:lnTo>
                  <a:lnTo>
                    <a:pt x="1563878" y="2668511"/>
                  </a:lnTo>
                  <a:lnTo>
                    <a:pt x="1719453" y="2616149"/>
                  </a:lnTo>
                  <a:lnTo>
                    <a:pt x="1870456" y="2559113"/>
                  </a:lnTo>
                  <a:lnTo>
                    <a:pt x="2016887" y="2497582"/>
                  </a:lnTo>
                  <a:lnTo>
                    <a:pt x="2158365" y="2431542"/>
                  </a:lnTo>
                  <a:lnTo>
                    <a:pt x="2294636" y="2361184"/>
                  </a:lnTo>
                  <a:lnTo>
                    <a:pt x="2425700" y="2286762"/>
                  </a:lnTo>
                  <a:lnTo>
                    <a:pt x="2550922" y="2208276"/>
                  </a:lnTo>
                  <a:lnTo>
                    <a:pt x="2670556" y="2125980"/>
                  </a:lnTo>
                  <a:lnTo>
                    <a:pt x="2728087" y="2083308"/>
                  </a:lnTo>
                  <a:lnTo>
                    <a:pt x="2784094" y="2040001"/>
                  </a:lnTo>
                  <a:lnTo>
                    <a:pt x="2838450" y="1995678"/>
                  </a:lnTo>
                  <a:lnTo>
                    <a:pt x="2891155" y="1950339"/>
                  </a:lnTo>
                  <a:lnTo>
                    <a:pt x="2942336" y="1904365"/>
                  </a:lnTo>
                  <a:lnTo>
                    <a:pt x="2991853" y="1857502"/>
                  </a:lnTo>
                  <a:lnTo>
                    <a:pt x="3039745" y="1809750"/>
                  </a:lnTo>
                  <a:lnTo>
                    <a:pt x="3085846" y="1761236"/>
                  </a:lnTo>
                  <a:lnTo>
                    <a:pt x="3130296" y="1711960"/>
                  </a:lnTo>
                  <a:lnTo>
                    <a:pt x="3172841" y="1661922"/>
                  </a:lnTo>
                  <a:lnTo>
                    <a:pt x="3213608" y="1611249"/>
                  </a:lnTo>
                  <a:lnTo>
                    <a:pt x="3252597" y="1559687"/>
                  </a:lnTo>
                  <a:lnTo>
                    <a:pt x="3289808" y="1507490"/>
                  </a:lnTo>
                  <a:lnTo>
                    <a:pt x="3325114" y="1454531"/>
                  </a:lnTo>
                  <a:lnTo>
                    <a:pt x="3358261" y="1401064"/>
                  </a:lnTo>
                  <a:lnTo>
                    <a:pt x="3389757" y="1346835"/>
                  </a:lnTo>
                  <a:lnTo>
                    <a:pt x="3419221" y="1291971"/>
                  </a:lnTo>
                  <a:lnTo>
                    <a:pt x="3446526" y="1236599"/>
                  </a:lnTo>
                  <a:lnTo>
                    <a:pt x="3471926" y="1180592"/>
                  </a:lnTo>
                  <a:lnTo>
                    <a:pt x="3495294" y="1123950"/>
                  </a:lnTo>
                  <a:lnTo>
                    <a:pt x="3516503" y="1066800"/>
                  </a:lnTo>
                  <a:lnTo>
                    <a:pt x="3535680" y="1009142"/>
                  </a:lnTo>
                  <a:lnTo>
                    <a:pt x="3552698" y="950849"/>
                  </a:lnTo>
                  <a:lnTo>
                    <a:pt x="3567430" y="892175"/>
                  </a:lnTo>
                  <a:lnTo>
                    <a:pt x="3580130" y="832993"/>
                  </a:lnTo>
                  <a:lnTo>
                    <a:pt x="3590544" y="773303"/>
                  </a:lnTo>
                  <a:lnTo>
                    <a:pt x="3598672" y="713232"/>
                  </a:lnTo>
                  <a:lnTo>
                    <a:pt x="3604514" y="652653"/>
                  </a:lnTo>
                  <a:lnTo>
                    <a:pt x="3608070" y="591820"/>
                  </a:lnTo>
                  <a:lnTo>
                    <a:pt x="3608552" y="551649"/>
                  </a:lnTo>
                  <a:lnTo>
                    <a:pt x="3640582" y="551434"/>
                  </a:lnTo>
                  <a:close/>
                </a:path>
                <a:path w="3647440" h="2901950">
                  <a:moveTo>
                    <a:pt x="3647059" y="76200"/>
                  </a:moveTo>
                  <a:lnTo>
                    <a:pt x="3640709" y="63500"/>
                  </a:lnTo>
                  <a:lnTo>
                    <a:pt x="3608959" y="0"/>
                  </a:lnTo>
                  <a:lnTo>
                    <a:pt x="3570859" y="76200"/>
                  </a:lnTo>
                  <a:lnTo>
                    <a:pt x="3602609" y="76200"/>
                  </a:lnTo>
                  <a:lnTo>
                    <a:pt x="3602609" y="452628"/>
                  </a:lnTo>
                  <a:lnTo>
                    <a:pt x="3615309" y="452628"/>
                  </a:lnTo>
                  <a:lnTo>
                    <a:pt x="3615309" y="76200"/>
                  </a:lnTo>
                  <a:lnTo>
                    <a:pt x="3647059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5866" y="2519045"/>
              <a:ext cx="189611" cy="18351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3893" y="2124329"/>
              <a:ext cx="207136" cy="18364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4904" y="1681988"/>
              <a:ext cx="213741" cy="21780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01040" y="1094231"/>
              <a:ext cx="3002280" cy="2552700"/>
            </a:xfrm>
            <a:custGeom>
              <a:avLst/>
              <a:gdLst/>
              <a:ahLst/>
              <a:cxnLst/>
              <a:rect l="l" t="t" r="r" b="b"/>
              <a:pathLst>
                <a:path w="3002279" h="2552700">
                  <a:moveTo>
                    <a:pt x="76200" y="2446020"/>
                  </a:moveTo>
                  <a:lnTo>
                    <a:pt x="44450" y="2446020"/>
                  </a:lnTo>
                  <a:lnTo>
                    <a:pt x="44450" y="2252472"/>
                  </a:lnTo>
                  <a:lnTo>
                    <a:pt x="31750" y="2252472"/>
                  </a:lnTo>
                  <a:lnTo>
                    <a:pt x="31750" y="2446020"/>
                  </a:lnTo>
                  <a:lnTo>
                    <a:pt x="0" y="2446020"/>
                  </a:lnTo>
                  <a:lnTo>
                    <a:pt x="38100" y="2522220"/>
                  </a:lnTo>
                  <a:lnTo>
                    <a:pt x="69850" y="2458720"/>
                  </a:lnTo>
                  <a:lnTo>
                    <a:pt x="76200" y="2446020"/>
                  </a:lnTo>
                  <a:close/>
                </a:path>
                <a:path w="3002279" h="2552700">
                  <a:moveTo>
                    <a:pt x="690372" y="2476512"/>
                  </a:moveTo>
                  <a:lnTo>
                    <a:pt x="658622" y="2476512"/>
                  </a:lnTo>
                  <a:lnTo>
                    <a:pt x="658622" y="2282952"/>
                  </a:lnTo>
                  <a:lnTo>
                    <a:pt x="645922" y="2282952"/>
                  </a:lnTo>
                  <a:lnTo>
                    <a:pt x="645922" y="2476512"/>
                  </a:lnTo>
                  <a:lnTo>
                    <a:pt x="614172" y="2476512"/>
                  </a:lnTo>
                  <a:lnTo>
                    <a:pt x="652272" y="2552700"/>
                  </a:lnTo>
                  <a:lnTo>
                    <a:pt x="684022" y="2489212"/>
                  </a:lnTo>
                  <a:lnTo>
                    <a:pt x="690372" y="2476512"/>
                  </a:lnTo>
                  <a:close/>
                </a:path>
                <a:path w="3002279" h="2552700">
                  <a:moveTo>
                    <a:pt x="1402080" y="2476512"/>
                  </a:moveTo>
                  <a:lnTo>
                    <a:pt x="1370330" y="2476512"/>
                  </a:lnTo>
                  <a:lnTo>
                    <a:pt x="1370330" y="2282952"/>
                  </a:lnTo>
                  <a:lnTo>
                    <a:pt x="1357630" y="2282952"/>
                  </a:lnTo>
                  <a:lnTo>
                    <a:pt x="1357630" y="2476512"/>
                  </a:lnTo>
                  <a:lnTo>
                    <a:pt x="1325880" y="2476512"/>
                  </a:lnTo>
                  <a:lnTo>
                    <a:pt x="1363980" y="2552700"/>
                  </a:lnTo>
                  <a:lnTo>
                    <a:pt x="1395730" y="2489212"/>
                  </a:lnTo>
                  <a:lnTo>
                    <a:pt x="1402080" y="2476512"/>
                  </a:lnTo>
                  <a:close/>
                </a:path>
                <a:path w="3002279" h="2552700">
                  <a:moveTo>
                    <a:pt x="2941320" y="31750"/>
                  </a:moveTo>
                  <a:lnTo>
                    <a:pt x="2711196" y="31750"/>
                  </a:lnTo>
                  <a:lnTo>
                    <a:pt x="2711196" y="0"/>
                  </a:lnTo>
                  <a:lnTo>
                    <a:pt x="2634996" y="38100"/>
                  </a:lnTo>
                  <a:lnTo>
                    <a:pt x="2711196" y="76200"/>
                  </a:lnTo>
                  <a:lnTo>
                    <a:pt x="2711196" y="44450"/>
                  </a:lnTo>
                  <a:lnTo>
                    <a:pt x="2941320" y="44450"/>
                  </a:lnTo>
                  <a:lnTo>
                    <a:pt x="2941320" y="31750"/>
                  </a:lnTo>
                  <a:close/>
                </a:path>
                <a:path w="3002279" h="2552700">
                  <a:moveTo>
                    <a:pt x="3002280" y="1100074"/>
                  </a:moveTo>
                  <a:lnTo>
                    <a:pt x="2773680" y="1100074"/>
                  </a:lnTo>
                  <a:lnTo>
                    <a:pt x="2773680" y="1068324"/>
                  </a:lnTo>
                  <a:lnTo>
                    <a:pt x="2697480" y="1106424"/>
                  </a:lnTo>
                  <a:lnTo>
                    <a:pt x="2773680" y="1144524"/>
                  </a:lnTo>
                  <a:lnTo>
                    <a:pt x="2773680" y="1112774"/>
                  </a:lnTo>
                  <a:lnTo>
                    <a:pt x="3002280" y="1112774"/>
                  </a:lnTo>
                  <a:lnTo>
                    <a:pt x="3002280" y="11000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73143" y="839679"/>
            <a:ext cx="408812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135">
              <a:spcBef>
                <a:spcPts val="2205"/>
              </a:spcBef>
            </a:pPr>
            <a:r>
              <a:rPr sz="2000" spc="-10" dirty="0" err="1">
                <a:latin typeface="Calibri"/>
                <a:cs typeface="Calibri"/>
              </a:rPr>
              <a:t>Проектирование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74692" y="4997602"/>
            <a:ext cx="1509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Тестирование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9145" y="2237232"/>
            <a:ext cx="1821180" cy="33791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845" rIns="0" bIns="0" rtlCol="0">
            <a:spAutoFit/>
          </a:bodyPr>
          <a:lstStyle/>
          <a:p>
            <a:pPr marL="275590">
              <a:spcBef>
                <a:spcPts val="235"/>
              </a:spcBef>
            </a:pPr>
            <a:r>
              <a:rPr sz="2000" spc="-10" dirty="0">
                <a:latin typeface="Calibri"/>
                <a:cs typeface="Calibri"/>
              </a:rPr>
              <a:t>Реализация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34530" y="3788663"/>
            <a:ext cx="1483360" cy="33791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844" rIns="0" bIns="0" rtlCol="0">
            <a:spAutoFit/>
          </a:bodyPr>
          <a:lstStyle/>
          <a:p>
            <a:pPr marL="266700">
              <a:spcBef>
                <a:spcPts val="234"/>
              </a:spcBef>
            </a:pPr>
            <a:r>
              <a:rPr sz="2000" dirty="0">
                <a:latin typeface="Calibri"/>
                <a:cs typeface="Calibri"/>
              </a:rPr>
              <a:t>Версия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06030" y="4177282"/>
            <a:ext cx="1361440" cy="33598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7939" rIns="0" bIns="0" rtlCol="0">
            <a:spAutoFit/>
          </a:bodyPr>
          <a:lstStyle/>
          <a:p>
            <a:pPr marL="205740">
              <a:spcBef>
                <a:spcPts val="219"/>
              </a:spcBef>
            </a:pPr>
            <a:r>
              <a:rPr sz="2000" dirty="0">
                <a:latin typeface="Calibri"/>
                <a:cs typeface="Calibri"/>
              </a:rPr>
              <a:t>Версия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53145" y="4590288"/>
            <a:ext cx="1537970" cy="33791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845" rIns="0" bIns="0" rtlCol="0">
            <a:spAutoFit/>
          </a:bodyPr>
          <a:lstStyle/>
          <a:p>
            <a:pPr marL="294005">
              <a:spcBef>
                <a:spcPts val="235"/>
              </a:spcBef>
            </a:pPr>
            <a:r>
              <a:rPr sz="2000" dirty="0">
                <a:latin typeface="Calibri"/>
                <a:cs typeface="Calibri"/>
              </a:rPr>
              <a:t>Версия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77530" y="2148839"/>
            <a:ext cx="3032760" cy="33855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0480" rIns="0" bIns="0" rtlCol="0">
            <a:spAutoFit/>
          </a:bodyPr>
          <a:lstStyle/>
          <a:p>
            <a:pPr marL="237490">
              <a:spcBef>
                <a:spcPts val="240"/>
              </a:spcBef>
            </a:pPr>
            <a:r>
              <a:rPr sz="2000" dirty="0">
                <a:latin typeface="Calibri"/>
                <a:cs typeface="Calibri"/>
              </a:rPr>
              <a:t>Разработка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требований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30313" y="3331463"/>
            <a:ext cx="4556760" cy="33855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0480" rIns="0" bIns="0" rtlCol="0">
            <a:spAutoFit/>
          </a:bodyPr>
          <a:lstStyle/>
          <a:p>
            <a:pPr marL="260350">
              <a:spcBef>
                <a:spcPts val="240"/>
              </a:spcBef>
            </a:pPr>
            <a:r>
              <a:rPr sz="2000" dirty="0">
                <a:latin typeface="Calibri"/>
                <a:cs typeface="Calibri"/>
              </a:rPr>
              <a:t>Ввод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действие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прототипов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системы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838200"/>
            <a:ext cx="9892747" cy="498117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77825" marR="866140" indent="-365760">
              <a:lnSpc>
                <a:spcPct val="150000"/>
              </a:lnSpc>
              <a:spcBef>
                <a:spcPts val="46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Спиральная</a:t>
            </a:r>
            <a:r>
              <a:rPr sz="27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sz="2700" spc="-8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ЖЦ</a:t>
            </a:r>
            <a:r>
              <a:rPr sz="2700" spc="-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была</a:t>
            </a:r>
            <a:r>
              <a:rPr sz="27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предложена</a:t>
            </a:r>
            <a:r>
              <a:rPr sz="27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преодоления</a:t>
            </a:r>
            <a:r>
              <a:rPr sz="27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перечисленных</a:t>
            </a:r>
            <a:r>
              <a:rPr sz="27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проблем.</a:t>
            </a:r>
            <a:endParaRPr sz="2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508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27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этапах</a:t>
            </a:r>
            <a:r>
              <a:rPr sz="27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</a:t>
            </a:r>
            <a:r>
              <a:rPr sz="27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7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проектирования</a:t>
            </a:r>
            <a:r>
              <a:rPr sz="27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реализуемость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технических</a:t>
            </a:r>
            <a:r>
              <a:rPr sz="27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решений</a:t>
            </a:r>
            <a:r>
              <a:rPr sz="27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7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степень</a:t>
            </a:r>
            <a:r>
              <a:rPr sz="27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удовлетворения</a:t>
            </a:r>
            <a:endParaRPr sz="2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>
              <a:lnSpc>
                <a:spcPct val="150000"/>
              </a:lnSpc>
            </a:pP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потребностей</a:t>
            </a:r>
            <a:r>
              <a:rPr sz="2700" spc="-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заказчика</a:t>
            </a:r>
            <a:r>
              <a:rPr sz="2700" spc="-9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проверяется</a:t>
            </a:r>
            <a:r>
              <a:rPr sz="2700" spc="-1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путем</a:t>
            </a:r>
            <a:endParaRPr sz="2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>
              <a:lnSpc>
                <a:spcPct val="150000"/>
              </a:lnSpc>
            </a:pP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</a:t>
            </a:r>
            <a:r>
              <a:rPr sz="27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прототипов.</a:t>
            </a:r>
            <a:endParaRPr sz="2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225425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Каждый</a:t>
            </a:r>
            <a:r>
              <a:rPr sz="27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виток</a:t>
            </a:r>
            <a:r>
              <a:rPr sz="27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спирали</a:t>
            </a:r>
            <a:r>
              <a:rPr sz="2700" spc="-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соответствует</a:t>
            </a:r>
            <a:r>
              <a:rPr sz="2700" spc="-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созданию работоспособного</a:t>
            </a:r>
            <a:r>
              <a:rPr sz="27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фрагмента</a:t>
            </a:r>
            <a:r>
              <a:rPr sz="27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sz="27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версии</a:t>
            </a:r>
            <a:r>
              <a:rPr sz="27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</a:t>
            </a:r>
            <a:endParaRPr sz="2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16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2320" y="1065949"/>
            <a:ext cx="8087359" cy="405155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425"/>
              </a:spcBef>
            </a:pP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27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каждом</a:t>
            </a:r>
            <a:r>
              <a:rPr sz="2700" spc="-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витке</a:t>
            </a:r>
            <a:r>
              <a:rPr sz="27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спирали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700" spc="-1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765810" indent="-365760">
              <a:lnSpc>
                <a:spcPct val="150000"/>
              </a:lnSpc>
              <a:spcBef>
                <a:spcPts val="69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уточняются</a:t>
            </a:r>
            <a:r>
              <a:rPr sz="27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требования,</a:t>
            </a:r>
            <a:r>
              <a:rPr sz="2700" spc="-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  <a:r>
              <a:rPr sz="2700" spc="-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7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lang="en-US"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lnSpc>
                <a:spcPct val="150000"/>
              </a:lnSpc>
              <a:spcBef>
                <a:spcPts val="28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определяется</a:t>
            </a:r>
            <a:r>
              <a:rPr sz="2700" spc="-11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</a:t>
            </a:r>
            <a:r>
              <a:rPr sz="2700" spc="-8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  <a:r>
              <a:rPr lang="en-US"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lnSpc>
                <a:spcPct val="150000"/>
              </a:lnSpc>
              <a:spcBef>
                <a:spcPts val="32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планируются</a:t>
            </a:r>
            <a:r>
              <a:rPr sz="2700" spc="-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sz="27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следующего</a:t>
            </a:r>
            <a:r>
              <a:rPr sz="27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витка</a:t>
            </a:r>
            <a:r>
              <a:rPr sz="27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спирали</a:t>
            </a:r>
            <a:r>
              <a:rPr lang="en-US"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40"/>
              </a:spcBef>
              <a:buFont typeface="Arial"/>
              <a:buChar char="•"/>
            </a:pPr>
            <a:endParaRPr sz="3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17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457200"/>
            <a:ext cx="10439400" cy="55703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93980">
              <a:lnSpc>
                <a:spcPct val="150000"/>
              </a:lnSpc>
              <a:tabLst>
                <a:tab pos="377825" algn="l"/>
                <a:tab pos="378460" algn="l"/>
              </a:tabLst>
            </a:pPr>
            <a:r>
              <a:rPr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Итеративная</a:t>
            </a:r>
            <a:r>
              <a:rPr sz="3000" spc="-9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sz="30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объективно</a:t>
            </a:r>
            <a:r>
              <a:rPr sz="30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отражает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существующий</a:t>
            </a:r>
            <a:r>
              <a:rPr sz="30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спиральный</a:t>
            </a:r>
            <a:r>
              <a:rPr sz="30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</a:t>
            </a:r>
            <a:r>
              <a:rPr sz="30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</a:t>
            </a:r>
            <a:r>
              <a:rPr lang="ru-RU"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сложных</a:t>
            </a:r>
            <a:r>
              <a:rPr sz="30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r>
              <a:rPr lang="ru-RU"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5080" indent="-365760">
              <a:lnSpc>
                <a:spcPct val="150000"/>
              </a:lnSpc>
              <a:spcBef>
                <a:spcPts val="72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</a:t>
            </a:r>
            <a:r>
              <a:rPr sz="30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переходить</a:t>
            </a:r>
            <a:r>
              <a:rPr sz="30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30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следующий</a:t>
            </a:r>
            <a:r>
              <a:rPr sz="30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этап,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sz="30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дожидаясь</a:t>
            </a:r>
            <a:r>
              <a:rPr sz="30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полного</a:t>
            </a:r>
            <a:r>
              <a:rPr sz="30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завершения</a:t>
            </a:r>
            <a:r>
              <a:rPr sz="30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sz="30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текущем</a:t>
            </a:r>
            <a:r>
              <a:rPr sz="3000" spc="-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этапе</a:t>
            </a:r>
            <a:r>
              <a:rPr lang="en-US"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Кроме</a:t>
            </a:r>
            <a:r>
              <a:rPr sz="30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того,</a:t>
            </a:r>
            <a:r>
              <a:rPr sz="30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решается</a:t>
            </a:r>
            <a:r>
              <a:rPr sz="30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</a:t>
            </a:r>
            <a:r>
              <a:rPr sz="3000" i="1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  <a:r>
              <a:rPr sz="3000" i="1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30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sz="30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</a:t>
            </a:r>
            <a:r>
              <a:rPr sz="30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быстрее</a:t>
            </a:r>
            <a:r>
              <a:rPr sz="30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показать</a:t>
            </a:r>
            <a:r>
              <a:rPr sz="30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пользователям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sz="3000" spc="-11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работоспособный</a:t>
            </a:r>
            <a:r>
              <a:rPr sz="30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</a:t>
            </a:r>
            <a:r>
              <a:rPr lang="en-US"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317500">
              <a:lnSpc>
                <a:spcPct val="150000"/>
              </a:lnSpc>
              <a:spcBef>
                <a:spcPts val="30"/>
              </a:spcBef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</a:t>
            </a:r>
            <a:r>
              <a:rPr sz="3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самым</a:t>
            </a:r>
            <a:r>
              <a:rPr sz="3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активизируя</a:t>
            </a:r>
            <a:r>
              <a:rPr sz="3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</a:t>
            </a:r>
            <a:r>
              <a:rPr sz="3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уточнения</a:t>
            </a:r>
            <a:r>
              <a:rPr sz="3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дополнения</a:t>
            </a:r>
            <a:r>
              <a:rPr sz="3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требований.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18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357279"/>
            <a:ext cx="10820400" cy="414344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77825" marR="337820" indent="-365760">
              <a:lnSpc>
                <a:spcPct val="150000"/>
              </a:lnSpc>
              <a:spcBef>
                <a:spcPts val="67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</a:t>
            </a:r>
            <a:r>
              <a:rPr sz="2500" spc="-10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  <a:r>
              <a:rPr sz="2500" i="1" spc="-7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спирального</a:t>
            </a:r>
            <a:r>
              <a:rPr sz="2500" spc="-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цикла</a:t>
            </a:r>
            <a:r>
              <a:rPr sz="2500" spc="-8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25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</a:t>
            </a:r>
            <a:r>
              <a:rPr sz="25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момента</a:t>
            </a:r>
            <a:r>
              <a:rPr sz="2500" spc="-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перехода</a:t>
            </a:r>
            <a:r>
              <a:rPr sz="25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25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следующий</a:t>
            </a:r>
            <a:r>
              <a:rPr sz="25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этап.</a:t>
            </a:r>
            <a:endParaRPr sz="2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sz="2500" spc="-9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</a:t>
            </a:r>
            <a:r>
              <a:rPr sz="25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этой</a:t>
            </a:r>
            <a:r>
              <a:rPr sz="2500" spc="-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</a:t>
            </a:r>
            <a:r>
              <a:rPr sz="25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5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вводятся</a:t>
            </a:r>
            <a:r>
              <a:rPr sz="2500" spc="-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временные</a:t>
            </a:r>
            <a:r>
              <a:rPr sz="25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</a:t>
            </a:r>
            <a:r>
              <a:rPr sz="25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25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каждый</a:t>
            </a:r>
            <a:r>
              <a:rPr sz="25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sz="25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этапов жизненного</a:t>
            </a:r>
            <a:r>
              <a:rPr sz="25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цикла,</a:t>
            </a:r>
            <a:r>
              <a:rPr sz="25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5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</a:t>
            </a:r>
            <a:r>
              <a:rPr sz="25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осуществляется</a:t>
            </a:r>
            <a:r>
              <a:rPr sz="25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5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соответствии</a:t>
            </a:r>
            <a:r>
              <a:rPr sz="2500" spc="-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25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планом</a:t>
            </a:r>
            <a:r>
              <a:rPr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даже</a:t>
            </a:r>
            <a:r>
              <a:rPr sz="25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sz="25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sz="25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вся</a:t>
            </a:r>
            <a:r>
              <a:rPr lang="ru-RU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запланированная</a:t>
            </a:r>
            <a:r>
              <a:rPr sz="25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  <a:r>
              <a:rPr sz="25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закончена</a:t>
            </a:r>
            <a:r>
              <a:rPr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79375" indent="-365760">
              <a:lnSpc>
                <a:spcPct val="150000"/>
              </a:lnSpc>
              <a:spcBef>
                <a:spcPts val="58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</a:t>
            </a:r>
            <a:r>
              <a:rPr sz="2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производится</a:t>
            </a:r>
            <a:r>
              <a:rPr sz="2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25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основе</a:t>
            </a:r>
            <a:r>
              <a:rPr sz="2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статистических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данных,</a:t>
            </a:r>
            <a:r>
              <a:rPr sz="2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полученных</a:t>
            </a:r>
            <a:r>
              <a:rPr sz="25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5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предыдущих</a:t>
            </a:r>
            <a:r>
              <a:rPr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проектах</a:t>
            </a:r>
            <a:r>
              <a:rPr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5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личного</a:t>
            </a:r>
            <a:r>
              <a:rPr sz="25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опыта</a:t>
            </a:r>
            <a:r>
              <a:rPr sz="25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разработчиков.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19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8065" y="1743914"/>
            <a:ext cx="8071484" cy="438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  <a:tab pos="3241040" algn="l"/>
              </a:tabLst>
            </a:pP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система</a:t>
            </a:r>
            <a:r>
              <a:rPr sz="27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(ИС)</a:t>
            </a:r>
            <a:r>
              <a:rPr sz="27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252729">
              <a:lnSpc>
                <a:spcPts val="2920"/>
              </a:lnSpc>
              <a:spcBef>
                <a:spcPts val="204"/>
              </a:spcBef>
            </a:pP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</a:t>
            </a:r>
            <a:r>
              <a:rPr sz="27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</a:t>
            </a:r>
            <a:r>
              <a:rPr sz="27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автоматизированных</a:t>
            </a:r>
            <a:r>
              <a:rPr sz="27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lang="en-US"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"/>
              </a:spcBef>
            </a:pP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200660" indent="-457200">
              <a:lnSpc>
                <a:spcPts val="292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r>
              <a:rPr sz="27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</a:t>
            </a:r>
            <a:r>
              <a:rPr sz="27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r>
              <a:rPr sz="2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(ИС)</a:t>
            </a:r>
            <a:r>
              <a:rPr sz="2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</a:t>
            </a:r>
            <a:r>
              <a:rPr sz="2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</a:t>
            </a:r>
            <a:r>
              <a:rPr sz="2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сопровождения</a:t>
            </a:r>
            <a:r>
              <a:rPr sz="27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r>
              <a:rPr sz="2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ts val="2870"/>
              </a:lnSpc>
            </a:pP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жизненного</a:t>
            </a:r>
            <a:r>
              <a:rPr sz="27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цикла</a:t>
            </a:r>
            <a:r>
              <a:rPr sz="2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(ЖЦ)</a:t>
            </a:r>
            <a:r>
              <a:rPr sz="2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информационной</a:t>
            </a:r>
            <a:r>
              <a:rPr sz="2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5"/>
              </a:spcBef>
            </a:pPr>
            <a:endParaRPr sz="3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ts val="308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Жизненный</a:t>
            </a:r>
            <a:r>
              <a:rPr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</a:t>
            </a:r>
            <a:r>
              <a:rPr sz="2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 –</a:t>
            </a:r>
            <a:r>
              <a:rPr sz="2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некоторая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139700">
              <a:lnSpc>
                <a:spcPts val="2920"/>
              </a:lnSpc>
              <a:spcBef>
                <a:spcPts val="204"/>
              </a:spcBef>
            </a:pP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</a:t>
            </a:r>
            <a:r>
              <a:rPr sz="27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стадий</a:t>
            </a:r>
            <a:r>
              <a:rPr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выполняемых</a:t>
            </a:r>
            <a:r>
              <a:rPr sz="2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них</a:t>
            </a:r>
            <a:r>
              <a:rPr sz="27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</a:t>
            </a:r>
            <a:r>
              <a:rPr lang="en-US"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9800" y="6465214"/>
            <a:ext cx="1663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0100" y="533400"/>
            <a:ext cx="10591800" cy="52206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77825" marR="71755" indent="-365760">
              <a:lnSpc>
                <a:spcPct val="150000"/>
              </a:lnSpc>
              <a:spcBef>
                <a:spcPts val="67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Каждая</a:t>
            </a:r>
            <a:r>
              <a:rPr sz="25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sz="2500" spc="-8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стадий</a:t>
            </a:r>
            <a:r>
              <a:rPr sz="25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</a:t>
            </a:r>
            <a:r>
              <a:rPr sz="25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sz="2500" spc="-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предусматривает выполнение</a:t>
            </a:r>
            <a:r>
              <a:rPr sz="2500" spc="-9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определенного</a:t>
            </a:r>
            <a:r>
              <a:rPr sz="2500" spc="-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объема</a:t>
            </a:r>
            <a:r>
              <a:rPr sz="2500" spc="-11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</a:t>
            </a:r>
            <a:r>
              <a:rPr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</a:t>
            </a:r>
            <a:r>
              <a:rPr sz="25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представляются</a:t>
            </a:r>
            <a:r>
              <a:rPr sz="25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5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виде</a:t>
            </a:r>
            <a:r>
              <a:rPr sz="25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</a:t>
            </a:r>
            <a:r>
              <a:rPr sz="25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ЖЦ.</a:t>
            </a:r>
            <a:endParaRPr sz="2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325755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</a:t>
            </a:r>
            <a:r>
              <a:rPr sz="2500" i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совокупность</a:t>
            </a:r>
            <a:r>
              <a:rPr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взаимосвязанных</a:t>
            </a:r>
            <a:r>
              <a:rPr sz="2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действий, преобразующих</a:t>
            </a:r>
            <a:r>
              <a:rPr sz="2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</a:t>
            </a:r>
            <a:r>
              <a:rPr sz="2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  <a:r>
              <a:rPr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5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выходные.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5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  <a:r>
              <a:rPr sz="2500" i="1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каждого</a:t>
            </a:r>
            <a:r>
              <a:rPr sz="2500" spc="-8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</a:t>
            </a:r>
            <a:r>
              <a:rPr sz="2500" spc="-8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</a:t>
            </a:r>
            <a:r>
              <a:rPr sz="2500" spc="-9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500" spc="-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себя</a:t>
            </a:r>
            <a:r>
              <a:rPr sz="25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</a:t>
            </a:r>
            <a:endParaRPr sz="2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6100" lvl="1" indent="-168275">
              <a:lnSpc>
                <a:spcPct val="150000"/>
              </a:lnSpc>
              <a:buChar char="-"/>
              <a:tabLst>
                <a:tab pos="546100" algn="l"/>
              </a:tabLst>
            </a:pPr>
            <a:r>
              <a:rPr lang="ru-RU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ешаемых</a:t>
            </a:r>
            <a:r>
              <a:rPr sz="2500" spc="-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  <a:r>
              <a:rPr lang="en-US"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6100" lvl="1" indent="-168275">
              <a:lnSpc>
                <a:spcPct val="150000"/>
              </a:lnSpc>
              <a:buChar char="-"/>
              <a:tabLst>
                <a:tab pos="546100" algn="l"/>
              </a:tabLst>
            </a:pPr>
            <a:r>
              <a:rPr lang="ru-RU"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5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сходных</a:t>
            </a:r>
            <a:r>
              <a:rPr sz="2500" spc="-1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6100" lvl="1" indent="-168275">
              <a:lnSpc>
                <a:spcPct val="150000"/>
              </a:lnSpc>
              <a:buChar char="-"/>
              <a:tabLst>
                <a:tab pos="546100" algn="l"/>
              </a:tabLst>
            </a:pPr>
            <a:r>
              <a:rPr lang="ru-RU"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sz="25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езультатов</a:t>
            </a:r>
            <a:r>
              <a:rPr lang="en-US"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20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5667" y="773144"/>
            <a:ext cx="7860665" cy="53117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7825" marR="508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32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практике</a:t>
            </a:r>
            <a:r>
              <a:rPr sz="32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наибольшее</a:t>
            </a:r>
            <a:r>
              <a:rPr sz="32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распространение </a:t>
            </a:r>
            <a:r>
              <a:rPr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получили</a:t>
            </a:r>
            <a:r>
              <a:rPr sz="32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две</a:t>
            </a:r>
            <a:r>
              <a:rPr sz="32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</a:t>
            </a:r>
            <a:r>
              <a:rPr sz="32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</a:t>
            </a:r>
            <a:endParaRPr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4150360" algn="r">
              <a:lnSpc>
                <a:spcPct val="150000"/>
              </a:lnSpc>
            </a:pPr>
            <a:r>
              <a:rPr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жизненного</a:t>
            </a:r>
            <a:r>
              <a:rPr sz="3200" spc="-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цикла:</a:t>
            </a:r>
            <a:endParaRPr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125" marR="4104004" indent="-365125" algn="r">
              <a:lnSpc>
                <a:spcPct val="150000"/>
              </a:lnSpc>
              <a:spcBef>
                <a:spcPts val="770"/>
              </a:spcBef>
              <a:buFont typeface="Arial"/>
              <a:buChar char="•"/>
              <a:tabLst>
                <a:tab pos="365125" algn="l"/>
                <a:tab pos="37846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каскадная</a:t>
            </a:r>
            <a:r>
              <a:rPr sz="32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>
              <a:lnSpc>
                <a:spcPct val="15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(характерна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периода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1970-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1985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гг.);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lnSpc>
                <a:spcPct val="150000"/>
              </a:lnSpc>
              <a:spcBef>
                <a:spcPts val="77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спиральная</a:t>
            </a:r>
            <a:r>
              <a:rPr sz="3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</a:t>
            </a:r>
            <a:endParaRPr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>
              <a:lnSpc>
                <a:spcPct val="150000"/>
              </a:lnSpc>
              <a:spcBef>
                <a:spcPts val="5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(характерна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периода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1986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г.).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21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9329530" y="6328356"/>
            <a:ext cx="1706217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>
                <a:solidFill>
                  <a:srgbClr val="0070C0"/>
                </a:solidFill>
              </a:rPr>
              <a:pPr marL="38100">
                <a:lnSpc>
                  <a:spcPts val="1240"/>
                </a:lnSpc>
              </a:pPr>
              <a:t>22</a:t>
            </a:fld>
            <a:endParaRPr spc="-25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0610" y="1118439"/>
            <a:ext cx="8669935" cy="4824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77825" marR="5080" indent="-365760">
              <a:lnSpc>
                <a:spcPts val="2880"/>
              </a:lnSpc>
              <a:spcBef>
                <a:spcPts val="795"/>
              </a:spcBef>
              <a:tabLst>
                <a:tab pos="545465" algn="l"/>
              </a:tabLst>
            </a:pPr>
            <a:r>
              <a:rPr lang="ru-RU" sz="30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ранних проектах</a:t>
            </a:r>
            <a:r>
              <a:rPr lang="ru-RU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достаточно</a:t>
            </a:r>
            <a:r>
              <a:rPr lang="ru-RU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простых </a:t>
            </a:r>
            <a:r>
              <a:rPr lang="ru-RU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0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ИС:</a:t>
            </a:r>
            <a:endParaRPr lang="ru-RU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9799" y="3620771"/>
            <a:ext cx="7876896" cy="2342564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77825" marR="5080" indent="-365760" algn="just">
              <a:lnSpc>
                <a:spcPct val="80000"/>
              </a:lnSpc>
              <a:spcBef>
                <a:spcPts val="820"/>
              </a:spcBef>
              <a:buFont typeface="Arial"/>
              <a:buChar char="•"/>
              <a:tabLst>
                <a:tab pos="378460" algn="l"/>
              </a:tabLst>
            </a:pP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sz="2800" spc="6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  <a:r>
              <a:rPr sz="2800" spc="6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такого</a:t>
            </a:r>
            <a:r>
              <a:rPr sz="2800" spc="6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типа</a:t>
            </a:r>
            <a:r>
              <a:rPr sz="2800" spc="6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приложений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эффективным</a:t>
            </a:r>
            <a:r>
              <a:rPr sz="28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оказался</a:t>
            </a:r>
            <a:r>
              <a:rPr sz="28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каскадный</a:t>
            </a:r>
            <a:r>
              <a:rPr sz="28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</a:t>
            </a:r>
            <a:r>
              <a:rPr lang="en-US"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"/>
              </a:spcBef>
              <a:buFont typeface="Arial"/>
              <a:buChar char="•"/>
            </a:pPr>
            <a:endParaRPr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5715" indent="-365760" algn="just">
              <a:lnSpc>
                <a:spcPct val="80000"/>
              </a:lnSpc>
              <a:buFont typeface="Arial"/>
              <a:buChar char="•"/>
              <a:tabLst>
                <a:tab pos="378460" algn="l"/>
              </a:tabLst>
            </a:pP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Каждый</a:t>
            </a:r>
            <a:r>
              <a:rPr sz="2800" spc="29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</a:t>
            </a:r>
            <a:r>
              <a:rPr sz="2800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завершался</a:t>
            </a:r>
            <a:r>
              <a:rPr sz="2800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</a:t>
            </a:r>
            <a:r>
              <a:rPr sz="2800" spc="29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полного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</a:t>
            </a:r>
            <a:r>
              <a:rPr sz="2800" spc="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800" spc="7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документального</a:t>
            </a:r>
            <a:r>
              <a:rPr sz="2800" spc="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оформления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всех</a:t>
            </a:r>
            <a:r>
              <a:rPr sz="2800" spc="-10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предусмотренных</a:t>
            </a:r>
            <a:r>
              <a:rPr sz="2800" spc="-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</a:t>
            </a:r>
            <a:r>
              <a:rPr lang="en-US"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C5B43-0FDC-4312-9BEB-172CC3B84865}"/>
              </a:ext>
            </a:extLst>
          </p:cNvPr>
          <p:cNvSpPr txBox="1"/>
          <p:nvPr/>
        </p:nvSpPr>
        <p:spPr>
          <a:xfrm>
            <a:off x="2157552" y="2235776"/>
            <a:ext cx="78768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каждое приложение представляло собой единый, функционально </a:t>
            </a:r>
            <a:r>
              <a:rPr lang="ru-RU" sz="28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 независимый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блок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601078"/>
            <a:ext cx="10210800" cy="5655844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77825" marR="5080" indent="-365760">
              <a:lnSpc>
                <a:spcPct val="150000"/>
              </a:lnSpc>
              <a:spcBef>
                <a:spcPts val="750"/>
              </a:spcBef>
              <a:buFont typeface="Arial"/>
              <a:buChar char="•"/>
              <a:tabLst>
                <a:tab pos="378460" algn="l"/>
              </a:tabLst>
            </a:pP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sz="2400" spc="1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  <a:r>
              <a:rPr sz="2400" spc="19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sz="2400" spc="1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</a:t>
            </a:r>
            <a:r>
              <a:rPr sz="2400" spc="1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меняются</a:t>
            </a:r>
            <a:r>
              <a:rPr sz="2400" spc="1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400" spc="18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ходе</a:t>
            </a:r>
            <a:r>
              <a:rPr sz="2400" spc="1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проекта,</a:t>
            </a:r>
            <a:r>
              <a:rPr sz="2400" spc="3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sz="2400" spc="3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</a:t>
            </a:r>
            <a:r>
              <a:rPr sz="2400" spc="3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документов</a:t>
            </a:r>
            <a:r>
              <a:rPr sz="2400" spc="3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оказывается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невысоким</a:t>
            </a:r>
            <a:r>
              <a:rPr sz="2400" spc="4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(требования</a:t>
            </a:r>
            <a:r>
              <a:rPr sz="24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неполны</a:t>
            </a:r>
            <a:r>
              <a:rPr sz="24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и/или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противоречивы),</a:t>
            </a:r>
            <a:r>
              <a:rPr sz="2400" spc="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sz="2400" spc="49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400" spc="4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действительности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</a:t>
            </a:r>
            <a:r>
              <a:rPr sz="2400" spc="2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каскадной</a:t>
            </a:r>
            <a:r>
              <a:rPr sz="2400" spc="2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</a:t>
            </a:r>
            <a:r>
              <a:rPr sz="2400" spc="2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</a:t>
            </a:r>
            <a:r>
              <a:rPr sz="2400" spc="2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лишь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иллюзию</a:t>
            </a:r>
            <a:r>
              <a:rPr sz="2400" spc="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определенности</a:t>
            </a:r>
            <a:r>
              <a:rPr sz="2400" spc="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400" spc="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2400" spc="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деле</a:t>
            </a:r>
            <a:r>
              <a:rPr sz="2400" spc="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увеличивает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риски,</a:t>
            </a:r>
            <a:r>
              <a:rPr sz="2400" spc="3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уменьшая</a:t>
            </a:r>
            <a:r>
              <a:rPr sz="2400" spc="3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лишь</a:t>
            </a:r>
            <a:r>
              <a:rPr sz="2400" spc="3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ответственность</a:t>
            </a:r>
            <a:r>
              <a:rPr sz="2400" spc="3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участников </a:t>
            </a:r>
            <a:r>
              <a:rPr sz="24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6985" indent="-365760">
              <a:lnSpc>
                <a:spcPct val="150000"/>
              </a:lnSpc>
              <a:spcBef>
                <a:spcPts val="645"/>
              </a:spcBef>
              <a:buFont typeface="Arial"/>
              <a:buChar char="•"/>
              <a:tabLst>
                <a:tab pos="378460" algn="l"/>
              </a:tabLst>
            </a:pPr>
            <a:r>
              <a:rPr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sz="2400" spc="6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формальном</a:t>
            </a:r>
            <a:r>
              <a:rPr sz="2400" spc="6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подходе</a:t>
            </a:r>
            <a:r>
              <a:rPr sz="2400" spc="6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</a:t>
            </a:r>
            <a:r>
              <a:rPr sz="2400" spc="6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реализует</a:t>
            </a:r>
            <a:r>
              <a:rPr sz="2400" spc="6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только</a:t>
            </a:r>
            <a:r>
              <a:rPr sz="2400" spc="6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</a:t>
            </a:r>
            <a:r>
              <a:rPr sz="2400" spc="6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требования,</a:t>
            </a:r>
            <a:r>
              <a:rPr sz="2400" spc="6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содержатся</a:t>
            </a:r>
            <a:r>
              <a:rPr sz="2400" spc="5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400" spc="5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спецификации,</a:t>
            </a:r>
            <a:r>
              <a:rPr sz="2400" spc="5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опирается</a:t>
            </a:r>
            <a:r>
              <a:rPr sz="2400" spc="5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документ,</a:t>
            </a:r>
            <a:r>
              <a:rPr sz="2400" spc="4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sz="2400" spc="4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sz="2400" spc="45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2400" spc="4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реальные</a:t>
            </a:r>
            <a:r>
              <a:rPr sz="2400" spc="45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потребности пользователя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23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329530" y="6328356"/>
            <a:ext cx="1706217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>
                <a:solidFill>
                  <a:srgbClr val="0070C0"/>
                </a:solidFill>
              </a:rPr>
              <a:pPr marL="38100">
                <a:lnSpc>
                  <a:spcPts val="1240"/>
                </a:lnSpc>
              </a:pPr>
              <a:t>24</a:t>
            </a:fld>
            <a:endParaRPr spc="-25" dirty="0">
              <a:solidFill>
                <a:srgbClr val="0070C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8800" y="1219933"/>
            <a:ext cx="8087995" cy="493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5025" indent="-457200">
              <a:lnSpc>
                <a:spcPts val="324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7531100" algn="l"/>
              </a:tabLst>
            </a:pPr>
            <a:r>
              <a:rPr lang="ru-RU"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целый ряд </a:t>
            </a:r>
            <a:r>
              <a:rPr lang="ru-RU" sz="3000" i="1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стандартов, </a:t>
            </a:r>
            <a:r>
              <a:rPr lang="ru-RU"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регламентирующих целый ЖЦ программного обеспечения </a:t>
            </a:r>
            <a:r>
              <a:rPr lang="ru-RU" sz="30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ИС,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sz="30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30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некоторых</a:t>
            </a:r>
            <a:r>
              <a:rPr sz="30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случаях</a:t>
            </a:r>
            <a:r>
              <a:rPr sz="30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30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процессы</a:t>
            </a:r>
            <a:r>
              <a:rPr sz="30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000" spc="-1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>
              <a:lnSpc>
                <a:spcPts val="3240"/>
              </a:lnSpc>
            </a:pPr>
            <a:endParaRPr lang="ru-RU" sz="3000" spc="-1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5025" indent="-457200">
              <a:lnSpc>
                <a:spcPts val="3240"/>
              </a:lnSpc>
              <a:buFont typeface="Arial" panose="020B0604020202020204" pitchFamily="34" charset="0"/>
              <a:buChar char="•"/>
            </a:pPr>
            <a:r>
              <a:rPr lang="ru-RU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</a:t>
            </a:r>
            <a:r>
              <a:rPr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ачительный</a:t>
            </a:r>
            <a:r>
              <a:rPr sz="30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вклад</a:t>
            </a:r>
            <a:r>
              <a:rPr sz="30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30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теорию</a:t>
            </a:r>
            <a:r>
              <a:rPr sz="30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проектирования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3000" spc="2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  <a:r>
              <a:rPr sz="3000" spc="2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</a:t>
            </a:r>
            <a:r>
              <a:rPr sz="3000" spc="2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r>
              <a:rPr sz="3000" spc="2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внесла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</a:t>
            </a:r>
            <a:r>
              <a:rPr sz="3000" spc="20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IBM,</a:t>
            </a:r>
            <a:r>
              <a:rPr sz="3000" spc="19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предложив</a:t>
            </a:r>
            <a:r>
              <a:rPr sz="3000" spc="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еще</a:t>
            </a:r>
            <a:r>
              <a:rPr sz="3000" spc="19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3000" spc="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середине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1970-х</a:t>
            </a:r>
            <a:r>
              <a:rPr sz="3000" spc="2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годов</a:t>
            </a:r>
            <a:r>
              <a:rPr sz="3000" spc="28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методологию</a:t>
            </a:r>
            <a:r>
              <a:rPr sz="3000" spc="2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BSP</a:t>
            </a:r>
            <a:r>
              <a:rPr sz="3000" spc="2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(Business System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0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000" i="1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 </a:t>
            </a:r>
            <a:r>
              <a:rPr sz="3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организационного</a:t>
            </a:r>
            <a:r>
              <a:rPr sz="3000" i="1" spc="-10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i="1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планирования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1066800"/>
            <a:ext cx="9296400" cy="46596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 indent="-365760"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известные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spcBef>
                <a:spcPts val="39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34.601-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en-US"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spcBef>
                <a:spcPts val="38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ISO/IEC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12207:1995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5080" indent="-365760">
              <a:lnSpc>
                <a:spcPts val="3460"/>
              </a:lnSpc>
              <a:spcBef>
                <a:spcPts val="819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(CDM)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разработке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прикладных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r>
              <a:rPr sz="3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(методика</a:t>
            </a:r>
            <a:r>
              <a:rPr sz="3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Oracle)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spcBef>
                <a:spcPts val="32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(RUP)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spcBef>
                <a:spcPts val="38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(MSF)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spcBef>
                <a:spcPts val="38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(XP)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25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065" y="1872023"/>
            <a:ext cx="744855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5760">
              <a:spcBef>
                <a:spcPts val="10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ГОСТ</a:t>
            </a:r>
            <a:r>
              <a:rPr sz="3000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34.601-90</a:t>
            </a:r>
            <a:r>
              <a:rPr sz="3000" spc="-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5080">
              <a:spcBef>
                <a:spcPts val="5"/>
              </a:spcBef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распространяется</a:t>
            </a:r>
            <a:r>
              <a:rPr sz="3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3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автоматизированные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sz="3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3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устанавливает</a:t>
            </a:r>
            <a:r>
              <a:rPr sz="3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стадии</a:t>
            </a:r>
            <a:r>
              <a:rPr sz="3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</a:t>
            </a:r>
            <a:r>
              <a:rPr sz="3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их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создания.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363826" y="3611627"/>
            <a:ext cx="7528559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</a:t>
            </a:r>
            <a:r>
              <a:rPr sz="3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того,</a:t>
            </a:r>
            <a:r>
              <a:rPr sz="3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3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стандарте</a:t>
            </a:r>
            <a:r>
              <a:rPr sz="3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содержится</a:t>
            </a:r>
            <a:r>
              <a:rPr sz="3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содержания</a:t>
            </a:r>
            <a:r>
              <a:rPr sz="3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</a:t>
            </a:r>
            <a:r>
              <a:rPr sz="3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3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каждом</a:t>
            </a:r>
            <a:r>
              <a:rPr sz="3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этапе.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965835"/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Стадии</a:t>
            </a:r>
            <a:r>
              <a:rPr sz="3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3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</a:t>
            </a:r>
            <a:r>
              <a:rPr sz="3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работы,</a:t>
            </a:r>
            <a:r>
              <a:rPr sz="3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закрепленные</a:t>
            </a:r>
            <a:r>
              <a:rPr sz="3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стандарте,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51460"/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3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большей</a:t>
            </a:r>
            <a:r>
              <a:rPr sz="3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степени</a:t>
            </a:r>
            <a:r>
              <a:rPr sz="3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соответствуют</a:t>
            </a:r>
            <a:r>
              <a:rPr sz="3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каскадной модели</a:t>
            </a:r>
            <a:r>
              <a:rPr sz="3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жизненного</a:t>
            </a:r>
            <a:r>
              <a:rPr sz="3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цикла.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066" y="1831573"/>
            <a:ext cx="6900545" cy="8998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8460" indent="-365760">
              <a:spcBef>
                <a:spcPts val="10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ISO/IEC</a:t>
            </a:r>
            <a:r>
              <a:rPr sz="3200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12207:1995</a:t>
            </a:r>
            <a:r>
              <a:rPr sz="32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/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процессы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организацию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27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98065" y="2756407"/>
            <a:ext cx="8070850" cy="305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7825" marR="24130">
              <a:spcBef>
                <a:spcPts val="105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жизненного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цикла.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Распространяется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заказного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/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"/>
              </a:spcBef>
            </a:pPr>
            <a:endParaRPr sz="3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5080" indent="-365760">
              <a:spcBef>
                <a:spcPts val="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описания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фаз,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стадий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этапов.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160259"/>
            <a:ext cx="9892746" cy="62456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4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соответствии</a:t>
            </a:r>
            <a:r>
              <a:rPr sz="24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24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базовым</a:t>
            </a:r>
            <a:r>
              <a:rPr sz="24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международным</a:t>
            </a:r>
            <a:r>
              <a:rPr lang="ru-RU"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стандартом</a:t>
            </a:r>
            <a:r>
              <a:rPr sz="24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ISO/IEC</a:t>
            </a:r>
            <a:r>
              <a:rPr sz="24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12207</a:t>
            </a:r>
            <a:r>
              <a:rPr sz="24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sz="24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процессы</a:t>
            </a:r>
            <a:r>
              <a:rPr sz="24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ЖЦ</a:t>
            </a:r>
            <a:r>
              <a:rPr lang="ru-RU" sz="24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</a:t>
            </a:r>
            <a:r>
              <a:rPr sz="24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</a:t>
            </a:r>
            <a:r>
              <a:rPr sz="24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</a:t>
            </a:r>
            <a:r>
              <a:rPr sz="24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делятся</a:t>
            </a:r>
            <a:r>
              <a:rPr sz="24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24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три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группы: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marR="807085" indent="-365760">
              <a:lnSpc>
                <a:spcPct val="150000"/>
              </a:lnSpc>
              <a:spcBef>
                <a:spcPts val="65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</a:t>
            </a:r>
            <a:r>
              <a:rPr sz="2400" b="1" i="1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процессы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-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приобретение;</a:t>
            </a:r>
            <a:r>
              <a:rPr sz="24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поставка;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разработка;</a:t>
            </a:r>
            <a:r>
              <a:rPr sz="24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эксплуатация;</a:t>
            </a:r>
            <a:r>
              <a:rPr sz="24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сопровождение</a:t>
            </a:r>
            <a:r>
              <a:rPr lang="en-US"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lnSpc>
                <a:spcPct val="150000"/>
              </a:lnSpc>
              <a:spcBef>
                <a:spcPts val="3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Вспомогательные</a:t>
            </a:r>
            <a:r>
              <a:rPr sz="2400" b="1" i="1" spc="-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процессы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spc="-7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lnSpc>
                <a:spcPct val="150000"/>
              </a:lnSpc>
              <a:spcBef>
                <a:spcPts val="3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4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документирование</a:t>
            </a:r>
            <a:r>
              <a:rPr lang="en-US"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marR="5080">
              <a:lnSpc>
                <a:spcPct val="150000"/>
              </a:lnSpc>
              <a:spcBef>
                <a:spcPts val="325"/>
              </a:spcBef>
            </a:pP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</a:t>
            </a:r>
            <a:r>
              <a:rPr sz="24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конфигурацией;</a:t>
            </a:r>
            <a:r>
              <a:rPr sz="24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spc="-35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marR="5080">
              <a:lnSpc>
                <a:spcPct val="150000"/>
              </a:lnSpc>
              <a:spcBef>
                <a:spcPts val="325"/>
              </a:spcBef>
            </a:pPr>
            <a:r>
              <a:rPr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</a:t>
            </a:r>
            <a:r>
              <a:rPr sz="24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качества;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разрешение</a:t>
            </a:r>
            <a:r>
              <a:rPr sz="2400" spc="-1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проблем;</a:t>
            </a:r>
            <a:r>
              <a:rPr sz="2400" spc="-10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аудит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24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аттестация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>
              <a:lnSpc>
                <a:spcPct val="150000"/>
              </a:lnSpc>
            </a:pP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совместная</a:t>
            </a:r>
            <a:r>
              <a:rPr sz="24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оценка;</a:t>
            </a:r>
            <a:r>
              <a:rPr sz="24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верификация</a:t>
            </a:r>
            <a:r>
              <a:rPr lang="en-US"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marR="1626235" indent="-365760">
              <a:lnSpc>
                <a:spcPct val="150000"/>
              </a:lnSpc>
              <a:spcBef>
                <a:spcPts val="62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Организационные</a:t>
            </a:r>
            <a:r>
              <a:rPr sz="2400" b="1" i="1" spc="-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процессы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инфраструктуры;</a:t>
            </a:r>
            <a:r>
              <a:rPr sz="24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управление;</a:t>
            </a:r>
            <a:r>
              <a:rPr sz="24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обучение; </a:t>
            </a:r>
            <a:r>
              <a:rPr sz="24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усовершенствование</a:t>
            </a:r>
            <a:r>
              <a:rPr lang="en-US"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28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8700" y="845344"/>
            <a:ext cx="10134600" cy="44846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(XP)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119380">
              <a:lnSpc>
                <a:spcPct val="150000"/>
              </a:lnSpc>
              <a:spcBef>
                <a:spcPts val="195"/>
              </a:spcBef>
              <a:tabLst>
                <a:tab pos="3169285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экстремальное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программирование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(самая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новая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среди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рассматриваемых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методологий)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сформировалось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1996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году.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основе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методологии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командная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эффективная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коммуникация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между</a:t>
            </a:r>
            <a:r>
              <a:rPr lang="ru-RU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заказчиком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исполнителем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течение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разработке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ИС,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ведется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использованием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дорабатываемых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прототипов.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29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1143000"/>
            <a:ext cx="9829799" cy="431207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spcBef>
                <a:spcPts val="425"/>
              </a:spcBef>
            </a:pPr>
            <a:r>
              <a:rPr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sz="2700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каждого</a:t>
            </a:r>
            <a:r>
              <a:rPr sz="2700" spc="-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этапа</a:t>
            </a:r>
            <a:r>
              <a:rPr sz="2700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ЖЦ</a:t>
            </a:r>
            <a:r>
              <a:rPr sz="2700" spc="-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определяются: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spcBef>
                <a:spcPts val="33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</a:t>
            </a:r>
            <a:r>
              <a:rPr sz="2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последовательность</a:t>
            </a:r>
            <a:r>
              <a:rPr sz="2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выполняемых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</a:t>
            </a:r>
            <a:r>
              <a:rPr lang="en-US"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spcBef>
                <a:spcPts val="32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получаемые</a:t>
            </a:r>
            <a:r>
              <a:rPr sz="27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r>
              <a:rPr lang="en-US"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marR="5080" indent="-365760">
              <a:lnSpc>
                <a:spcPts val="2920"/>
              </a:lnSpc>
              <a:spcBef>
                <a:spcPts val="69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sz="2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средства,</a:t>
            </a:r>
            <a:r>
              <a:rPr sz="27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необходимые</a:t>
            </a:r>
            <a:r>
              <a:rPr sz="27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sz="2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</a:t>
            </a:r>
            <a:r>
              <a:rPr lang="en-US"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spcBef>
                <a:spcPts val="28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роли</a:t>
            </a:r>
            <a:r>
              <a:rPr sz="2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ответственность</a:t>
            </a:r>
            <a:r>
              <a:rPr sz="2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участников</a:t>
            </a:r>
            <a:r>
              <a:rPr sz="2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7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т.д</a:t>
            </a:r>
            <a:r>
              <a:rPr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0"/>
              </a:spcBef>
              <a:buFont typeface="Arial"/>
              <a:buChar char="•"/>
            </a:pPr>
            <a:endParaRPr sz="3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marR="638810" indent="-365760">
              <a:lnSpc>
                <a:spcPts val="292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Такое</a:t>
            </a:r>
            <a:r>
              <a:rPr sz="2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формальное</a:t>
            </a:r>
            <a:r>
              <a:rPr sz="27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  <a:r>
              <a:rPr sz="27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ЖЦ</a:t>
            </a:r>
            <a:r>
              <a:rPr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</a:t>
            </a:r>
            <a:r>
              <a:rPr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спланировать</a:t>
            </a:r>
            <a:r>
              <a:rPr sz="2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организовать</a:t>
            </a:r>
            <a:r>
              <a:rPr sz="2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>
              <a:lnSpc>
                <a:spcPts val="2705"/>
              </a:lnSpc>
            </a:pP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коллективной</a:t>
            </a:r>
            <a:r>
              <a:rPr sz="27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>
              <a:lnSpc>
                <a:spcPts val="3080"/>
              </a:lnSpc>
            </a:pP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</a:t>
            </a:r>
            <a:r>
              <a:rPr sz="2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</a:t>
            </a:r>
            <a:r>
              <a:rPr sz="27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этим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процессом.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9800" y="6465214"/>
            <a:ext cx="1663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4710" y="990600"/>
            <a:ext cx="7942580" cy="4662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7825" marR="5080" indent="-365760">
              <a:lnSpc>
                <a:spcPts val="346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Жизненный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представить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ряд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событий,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происходящих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системой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процессе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ее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использования.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0"/>
              </a:spcBef>
              <a:buFont typeface="Arial"/>
              <a:buChar char="•"/>
            </a:pPr>
            <a:endParaRPr sz="4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1199515" indent="-365760">
              <a:lnSpc>
                <a:spcPts val="346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sz="32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жизненного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цикла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отражает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</a:t>
            </a: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состояния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системы,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>
              <a:lnSpc>
                <a:spcPts val="321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начиная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момента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возникновения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>
              <a:lnSpc>
                <a:spcPts val="3454"/>
              </a:lnSpc>
            </a:pP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необходимости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данной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24130">
              <a:lnSpc>
                <a:spcPts val="3460"/>
              </a:lnSpc>
              <a:spcBef>
                <a:spcPts val="240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заканчивая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моментом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ее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полного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выхода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употребления.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4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8515" y="1317588"/>
            <a:ext cx="8014970" cy="42228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 indent="-365760">
              <a:lnSpc>
                <a:spcPts val="365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sz="2800" i="1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жизненного</a:t>
            </a:r>
            <a:r>
              <a:rPr sz="2800" spc="-7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цикла</a:t>
            </a:r>
            <a:r>
              <a:rPr sz="2800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55244">
              <a:lnSpc>
                <a:spcPts val="3460"/>
              </a:lnSpc>
              <a:spcBef>
                <a:spcPts val="244"/>
              </a:spcBef>
            </a:pP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структура,</a:t>
            </a:r>
            <a:r>
              <a:rPr sz="2800" spc="-10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содержащая</a:t>
            </a:r>
            <a:r>
              <a:rPr sz="2800" spc="-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процессы,</a:t>
            </a:r>
            <a:r>
              <a:rPr sz="2800" spc="-1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8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задачи,</a:t>
            </a:r>
            <a:r>
              <a:rPr sz="2800" spc="-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</a:t>
            </a:r>
            <a:r>
              <a:rPr sz="28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осуществляются</a:t>
            </a:r>
            <a:r>
              <a:rPr sz="28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8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ходе</a:t>
            </a:r>
            <a:endParaRPr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spcBef>
                <a:spcPts val="32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lang="ru-RU"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sz="28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азработки</a:t>
            </a:r>
            <a:r>
              <a:rPr lang="en-US"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spcBef>
                <a:spcPts val="38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lang="ru-RU"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sz="28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ункционирования</a:t>
            </a:r>
            <a:r>
              <a:rPr lang="en-US"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287655" indent="-365760">
              <a:lnSpc>
                <a:spcPts val="3460"/>
              </a:lnSpc>
              <a:spcBef>
                <a:spcPts val="82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опровождения</a:t>
            </a:r>
            <a:r>
              <a:rPr sz="2800" spc="-1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</a:t>
            </a:r>
            <a:r>
              <a:rPr sz="28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</a:t>
            </a:r>
            <a:r>
              <a:rPr sz="28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течение</a:t>
            </a:r>
            <a:r>
              <a:rPr sz="28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всей</a:t>
            </a:r>
            <a:r>
              <a:rPr sz="28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жизни</a:t>
            </a:r>
            <a:r>
              <a:rPr sz="28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sz="28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определения</a:t>
            </a:r>
            <a:r>
              <a:rPr sz="28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требований</a:t>
            </a:r>
            <a:r>
              <a:rPr sz="28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sz="28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завершения</a:t>
            </a:r>
            <a:endParaRPr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>
              <a:lnSpc>
                <a:spcPts val="3650"/>
              </a:lnSpc>
            </a:pPr>
            <a:r>
              <a:rPr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ее</a:t>
            </a:r>
            <a:r>
              <a:rPr sz="28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</a:t>
            </a:r>
            <a:r>
              <a:rPr lang="en-US"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9329530" y="6329446"/>
            <a:ext cx="170621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100" spc="-25" dirty="0"/>
              <a:pPr marL="38100">
                <a:lnSpc>
                  <a:spcPts val="1240"/>
                </a:lnSpc>
              </a:pPr>
              <a:t>5</a:t>
            </a:fld>
            <a:endParaRPr sz="1100" spc="-25" dirty="0"/>
          </a:p>
        </p:txBody>
      </p:sp>
    </p:spTree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1137423"/>
            <a:ext cx="7830184" cy="14023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7825" marR="5080" indent="-365760">
              <a:lnSpc>
                <a:spcPct val="150000"/>
              </a:lnSpc>
              <a:spcBef>
                <a:spcPts val="105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настоящее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известны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используются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жизненного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цикла: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09264" y="3390073"/>
            <a:ext cx="6802120" cy="226949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78460" indent="-365760">
              <a:spcBef>
                <a:spcPts val="87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каскадная</a:t>
            </a:r>
            <a:r>
              <a:rPr sz="3200" spc="-10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модель;</a:t>
            </a:r>
            <a:endParaRPr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5080" indent="-365760">
              <a:spcBef>
                <a:spcPts val="77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поэтапная</a:t>
            </a:r>
            <a:r>
              <a:rPr sz="3200" spc="-8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sz="3200" spc="-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32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промежуточным контролем;</a:t>
            </a:r>
            <a:endParaRPr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spcBef>
                <a:spcPts val="76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спиральная</a:t>
            </a:r>
            <a:r>
              <a:rPr sz="32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lang="en-US" sz="3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1702" y="914386"/>
            <a:ext cx="7579359" cy="28918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Каскадная</a:t>
            </a:r>
            <a:r>
              <a:rPr sz="32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(рис.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5080">
              <a:lnSpc>
                <a:spcPct val="15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предусматривает</a:t>
            </a:r>
            <a:r>
              <a:rPr sz="3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последовательное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</a:t>
            </a: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всех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этапов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строго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фиксированном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порядке.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98066" y="4316933"/>
            <a:ext cx="7846059" cy="1737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  <a:tabLst>
                <a:tab pos="377825" algn="l"/>
                <a:tab pos="378460" algn="l"/>
              </a:tabLst>
            </a:pP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2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следующий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означает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5080">
              <a:spcBef>
                <a:spcPts val="5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полное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завершение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предыдущем этапе.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2292" y="5877864"/>
            <a:ext cx="563930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221105" algn="l"/>
              </a:tabLst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Каскадная</a:t>
            </a:r>
            <a:r>
              <a:rPr sz="3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sz="3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ЖЦ</a:t>
            </a:r>
            <a:r>
              <a:rPr sz="3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9309" y="344918"/>
            <a:ext cx="6141381" cy="787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3415">
              <a:spcBef>
                <a:spcPts val="95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ЖИЗНЕННЫЙ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</a:t>
            </a:r>
          </a:p>
          <a:p>
            <a:pPr marL="34925">
              <a:spcBef>
                <a:spcPts val="5"/>
              </a:spcBef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597153" y="1412747"/>
            <a:ext cx="2715895" cy="632866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715010" marR="708025" indent="31750">
              <a:spcBef>
                <a:spcPts val="135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требований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6555" y="2478024"/>
            <a:ext cx="2125980" cy="337271"/>
          </a:xfrm>
          <a:prstGeom prst="rect">
            <a:avLst/>
          </a:prstGeom>
          <a:solidFill>
            <a:srgbClr val="D6E3BC"/>
          </a:solidFill>
          <a:ln w="9144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53035">
              <a:spcBef>
                <a:spcPts val="229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5147" y="3378709"/>
            <a:ext cx="1865630" cy="337913"/>
          </a:xfrm>
          <a:prstGeom prst="rect">
            <a:avLst/>
          </a:prstGeom>
          <a:solidFill>
            <a:srgbClr val="D6E3BC"/>
          </a:solidFill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298450">
              <a:spcBef>
                <a:spcPts val="235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45223" y="4247389"/>
            <a:ext cx="1948180" cy="337271"/>
          </a:xfrm>
          <a:prstGeom prst="rect">
            <a:avLst/>
          </a:prstGeom>
          <a:solidFill>
            <a:srgbClr val="D6E3BC"/>
          </a:solidFill>
          <a:ln w="9144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232410">
              <a:spcBef>
                <a:spcPts val="229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6992" y="5163312"/>
            <a:ext cx="2479675" cy="339195"/>
          </a:xfrm>
          <a:prstGeom prst="rect">
            <a:avLst/>
          </a:prstGeom>
          <a:solidFill>
            <a:srgbClr val="D6E3BC"/>
          </a:solidFill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60045">
              <a:spcBef>
                <a:spcPts val="24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действие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09873" y="1703832"/>
            <a:ext cx="513715" cy="774700"/>
            <a:chOff x="2785872" y="1703832"/>
            <a:chExt cx="513715" cy="774700"/>
          </a:xfrm>
        </p:grpSpPr>
        <p:sp>
          <p:nvSpPr>
            <p:cNvPr id="10" name="object 10"/>
            <p:cNvSpPr/>
            <p:nvPr/>
          </p:nvSpPr>
          <p:spPr>
            <a:xfrm>
              <a:off x="2785872" y="1708404"/>
              <a:ext cx="460375" cy="0"/>
            </a:xfrm>
            <a:custGeom>
              <a:avLst/>
              <a:gdLst/>
              <a:ahLst/>
              <a:cxnLst/>
              <a:rect l="l" t="t" r="r" b="b"/>
              <a:pathLst>
                <a:path w="460375">
                  <a:moveTo>
                    <a:pt x="0" y="0"/>
                  </a:moveTo>
                  <a:lnTo>
                    <a:pt x="460247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23259" y="1708404"/>
              <a:ext cx="76200" cy="769620"/>
            </a:xfrm>
            <a:custGeom>
              <a:avLst/>
              <a:gdLst/>
              <a:ahLst/>
              <a:cxnLst/>
              <a:rect l="l" t="t" r="r" b="b"/>
              <a:pathLst>
                <a:path w="76200" h="769619">
                  <a:moveTo>
                    <a:pt x="31750" y="693420"/>
                  </a:moveTo>
                  <a:lnTo>
                    <a:pt x="0" y="693420"/>
                  </a:lnTo>
                  <a:lnTo>
                    <a:pt x="38100" y="769620"/>
                  </a:lnTo>
                  <a:lnTo>
                    <a:pt x="69850" y="706120"/>
                  </a:lnTo>
                  <a:lnTo>
                    <a:pt x="31750" y="706120"/>
                  </a:lnTo>
                  <a:lnTo>
                    <a:pt x="31750" y="693420"/>
                  </a:lnTo>
                  <a:close/>
                </a:path>
                <a:path w="76200" h="769619">
                  <a:moveTo>
                    <a:pt x="44450" y="0"/>
                  </a:moveTo>
                  <a:lnTo>
                    <a:pt x="31750" y="0"/>
                  </a:lnTo>
                  <a:lnTo>
                    <a:pt x="31750" y="706120"/>
                  </a:lnTo>
                  <a:lnTo>
                    <a:pt x="44450" y="706120"/>
                  </a:lnTo>
                  <a:lnTo>
                    <a:pt x="44450" y="0"/>
                  </a:lnTo>
                  <a:close/>
                </a:path>
                <a:path w="76200" h="769619">
                  <a:moveTo>
                    <a:pt x="76200" y="693420"/>
                  </a:moveTo>
                  <a:lnTo>
                    <a:pt x="44450" y="693420"/>
                  </a:lnTo>
                  <a:lnTo>
                    <a:pt x="44450" y="706120"/>
                  </a:lnTo>
                  <a:lnTo>
                    <a:pt x="69850" y="706120"/>
                  </a:lnTo>
                  <a:lnTo>
                    <a:pt x="76200" y="6934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809489" y="2801111"/>
            <a:ext cx="536575" cy="561340"/>
            <a:chOff x="4285488" y="2801111"/>
            <a:chExt cx="536575" cy="561340"/>
          </a:xfrm>
        </p:grpSpPr>
        <p:sp>
          <p:nvSpPr>
            <p:cNvPr id="13" name="object 13"/>
            <p:cNvSpPr/>
            <p:nvPr/>
          </p:nvSpPr>
          <p:spPr>
            <a:xfrm>
              <a:off x="4285488" y="2805683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0" y="0"/>
                  </a:moveTo>
                  <a:lnTo>
                    <a:pt x="4953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45736" y="2805683"/>
              <a:ext cx="76200" cy="556260"/>
            </a:xfrm>
            <a:custGeom>
              <a:avLst/>
              <a:gdLst/>
              <a:ahLst/>
              <a:cxnLst/>
              <a:rect l="l" t="t" r="r" b="b"/>
              <a:pathLst>
                <a:path w="76200" h="556260">
                  <a:moveTo>
                    <a:pt x="31750" y="480060"/>
                  </a:moveTo>
                  <a:lnTo>
                    <a:pt x="0" y="480060"/>
                  </a:lnTo>
                  <a:lnTo>
                    <a:pt x="38100" y="556260"/>
                  </a:lnTo>
                  <a:lnTo>
                    <a:pt x="69850" y="492760"/>
                  </a:lnTo>
                  <a:lnTo>
                    <a:pt x="31750" y="492760"/>
                  </a:lnTo>
                  <a:lnTo>
                    <a:pt x="31750" y="480060"/>
                  </a:lnTo>
                  <a:close/>
                </a:path>
                <a:path w="76200" h="556260">
                  <a:moveTo>
                    <a:pt x="44450" y="0"/>
                  </a:moveTo>
                  <a:lnTo>
                    <a:pt x="31750" y="0"/>
                  </a:lnTo>
                  <a:lnTo>
                    <a:pt x="31750" y="492760"/>
                  </a:lnTo>
                  <a:lnTo>
                    <a:pt x="44450" y="492760"/>
                  </a:lnTo>
                  <a:lnTo>
                    <a:pt x="44450" y="0"/>
                  </a:lnTo>
                  <a:close/>
                </a:path>
                <a:path w="76200" h="556260">
                  <a:moveTo>
                    <a:pt x="76200" y="480060"/>
                  </a:moveTo>
                  <a:lnTo>
                    <a:pt x="44450" y="480060"/>
                  </a:lnTo>
                  <a:lnTo>
                    <a:pt x="44450" y="492760"/>
                  </a:lnTo>
                  <a:lnTo>
                    <a:pt x="69850" y="492760"/>
                  </a:lnTo>
                  <a:lnTo>
                    <a:pt x="76200" y="480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702040" y="4568953"/>
            <a:ext cx="533400" cy="611505"/>
            <a:chOff x="7178040" y="4568952"/>
            <a:chExt cx="533400" cy="611505"/>
          </a:xfrm>
        </p:grpSpPr>
        <p:sp>
          <p:nvSpPr>
            <p:cNvPr id="16" name="object 16"/>
            <p:cNvSpPr/>
            <p:nvPr/>
          </p:nvSpPr>
          <p:spPr>
            <a:xfrm>
              <a:off x="7178040" y="4575048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0" y="0"/>
                  </a:moveTo>
                  <a:lnTo>
                    <a:pt x="4953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35240" y="4568952"/>
              <a:ext cx="76200" cy="611505"/>
            </a:xfrm>
            <a:custGeom>
              <a:avLst/>
              <a:gdLst/>
              <a:ahLst/>
              <a:cxnLst/>
              <a:rect l="l" t="t" r="r" b="b"/>
              <a:pathLst>
                <a:path w="76200" h="611504">
                  <a:moveTo>
                    <a:pt x="31750" y="534924"/>
                  </a:moveTo>
                  <a:lnTo>
                    <a:pt x="0" y="534924"/>
                  </a:lnTo>
                  <a:lnTo>
                    <a:pt x="38100" y="611124"/>
                  </a:lnTo>
                  <a:lnTo>
                    <a:pt x="69850" y="547624"/>
                  </a:lnTo>
                  <a:lnTo>
                    <a:pt x="31750" y="547624"/>
                  </a:lnTo>
                  <a:lnTo>
                    <a:pt x="31750" y="534924"/>
                  </a:lnTo>
                  <a:close/>
                </a:path>
                <a:path w="76200" h="611504">
                  <a:moveTo>
                    <a:pt x="44450" y="0"/>
                  </a:moveTo>
                  <a:lnTo>
                    <a:pt x="31750" y="0"/>
                  </a:lnTo>
                  <a:lnTo>
                    <a:pt x="31750" y="547624"/>
                  </a:lnTo>
                  <a:lnTo>
                    <a:pt x="44450" y="547624"/>
                  </a:lnTo>
                  <a:lnTo>
                    <a:pt x="44450" y="0"/>
                  </a:lnTo>
                  <a:close/>
                </a:path>
                <a:path w="76200" h="611504">
                  <a:moveTo>
                    <a:pt x="76200" y="534924"/>
                  </a:moveTo>
                  <a:lnTo>
                    <a:pt x="44450" y="534924"/>
                  </a:lnTo>
                  <a:lnTo>
                    <a:pt x="44450" y="547624"/>
                  </a:lnTo>
                  <a:lnTo>
                    <a:pt x="69850" y="547624"/>
                  </a:lnTo>
                  <a:lnTo>
                    <a:pt x="76200" y="534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237476" y="3668267"/>
            <a:ext cx="501650" cy="579120"/>
            <a:chOff x="5713476" y="3668267"/>
            <a:chExt cx="501650" cy="579120"/>
          </a:xfrm>
        </p:grpSpPr>
        <p:sp>
          <p:nvSpPr>
            <p:cNvPr id="19" name="object 19"/>
            <p:cNvSpPr/>
            <p:nvPr/>
          </p:nvSpPr>
          <p:spPr>
            <a:xfrm>
              <a:off x="5713476" y="3672839"/>
              <a:ext cx="464820" cy="0"/>
            </a:xfrm>
            <a:custGeom>
              <a:avLst/>
              <a:gdLst/>
              <a:ahLst/>
              <a:cxnLst/>
              <a:rect l="l" t="t" r="r" b="b"/>
              <a:pathLst>
                <a:path w="464820">
                  <a:moveTo>
                    <a:pt x="0" y="0"/>
                  </a:moveTo>
                  <a:lnTo>
                    <a:pt x="46482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38672" y="3689603"/>
              <a:ext cx="76200" cy="558165"/>
            </a:xfrm>
            <a:custGeom>
              <a:avLst/>
              <a:gdLst/>
              <a:ahLst/>
              <a:cxnLst/>
              <a:rect l="l" t="t" r="r" b="b"/>
              <a:pathLst>
                <a:path w="76200" h="558164">
                  <a:moveTo>
                    <a:pt x="31750" y="481584"/>
                  </a:moveTo>
                  <a:lnTo>
                    <a:pt x="0" y="481584"/>
                  </a:lnTo>
                  <a:lnTo>
                    <a:pt x="38100" y="557784"/>
                  </a:lnTo>
                  <a:lnTo>
                    <a:pt x="69850" y="494284"/>
                  </a:lnTo>
                  <a:lnTo>
                    <a:pt x="31750" y="494284"/>
                  </a:lnTo>
                  <a:lnTo>
                    <a:pt x="31750" y="481584"/>
                  </a:lnTo>
                  <a:close/>
                </a:path>
                <a:path w="76200" h="558164">
                  <a:moveTo>
                    <a:pt x="44450" y="0"/>
                  </a:moveTo>
                  <a:lnTo>
                    <a:pt x="31750" y="0"/>
                  </a:lnTo>
                  <a:lnTo>
                    <a:pt x="31750" y="494284"/>
                  </a:lnTo>
                  <a:lnTo>
                    <a:pt x="44450" y="494284"/>
                  </a:lnTo>
                  <a:lnTo>
                    <a:pt x="44450" y="0"/>
                  </a:lnTo>
                  <a:close/>
                </a:path>
                <a:path w="76200" h="558164">
                  <a:moveTo>
                    <a:pt x="76200" y="481584"/>
                  </a:moveTo>
                  <a:lnTo>
                    <a:pt x="44450" y="481584"/>
                  </a:lnTo>
                  <a:lnTo>
                    <a:pt x="44450" y="494284"/>
                  </a:lnTo>
                  <a:lnTo>
                    <a:pt x="69850" y="494284"/>
                  </a:lnTo>
                  <a:lnTo>
                    <a:pt x="76200" y="4815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1218" y="1421639"/>
            <a:ext cx="8015605" cy="377058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78460" marR="1166495" indent="-365760">
              <a:lnSpc>
                <a:spcPct val="150000"/>
              </a:lnSpc>
              <a:spcBef>
                <a:spcPts val="74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Каскадная</a:t>
            </a:r>
            <a:r>
              <a:rPr sz="2700" spc="-9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sz="2700" spc="-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предполагает</a:t>
            </a:r>
            <a:r>
              <a:rPr sz="2700" spc="-9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разработку </a:t>
            </a:r>
            <a:r>
              <a:rPr sz="2700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законченных</a:t>
            </a:r>
            <a:r>
              <a:rPr sz="2700" spc="-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продуктов</a:t>
            </a:r>
            <a:r>
              <a:rPr sz="2700" spc="-8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2700" spc="-9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каждом</a:t>
            </a:r>
            <a:r>
              <a:rPr sz="2700" spc="-8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этапе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технического</a:t>
            </a:r>
            <a:r>
              <a:rPr sz="2700" spc="-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задания</a:t>
            </a:r>
            <a:r>
              <a:rPr lang="en-US"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технического</a:t>
            </a:r>
            <a:r>
              <a:rPr sz="2700" spc="-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lang="en-US"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</a:t>
            </a:r>
            <a:r>
              <a:rPr sz="27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</a:t>
            </a:r>
            <a:r>
              <a:rPr lang="en-US"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пользовательской</a:t>
            </a:r>
            <a:r>
              <a:rPr sz="2700" spc="-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документации</a:t>
            </a:r>
            <a:r>
              <a:rPr lang="en-US"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9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1394</Words>
  <Application>Microsoft Office PowerPoint</Application>
  <PresentationFormat>Широкоэкранный</PresentationFormat>
  <Paragraphs>198</Paragraphs>
  <Slides>29</Slides>
  <Notes>4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Times New Roman</vt:lpstr>
      <vt:lpstr>Calibri Light</vt:lpstr>
      <vt:lpstr>Arial</vt:lpstr>
      <vt:lpstr>Calibri</vt:lpstr>
      <vt:lpstr>Тема Office</vt:lpstr>
      <vt:lpstr>Лекция №2 Модели ЖЦ ИС</vt:lpstr>
      <vt:lpstr>Презентация PowerPoint</vt:lpstr>
      <vt:lpstr>Презентация PowerPoint</vt:lpstr>
      <vt:lpstr>Презентация PowerPoint</vt:lpstr>
      <vt:lpstr>Презентация PowerPoint</vt:lpstr>
      <vt:lpstr>В настоящее время известны и используются три модели жизненного цикла:</vt:lpstr>
      <vt:lpstr>Каскадная модель (рис. 1) – предусматривает последовательное выполнение всех этапов проекта в строго фиксированном порядке.</vt:lpstr>
      <vt:lpstr>8. ЖИЗНЕННЫЙ ЦИКЛ ИНФОРМАЦИОННЫХ СИСТЕМ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ГОСТ 34.601-90 – распространяется на автоматизированные системы и устанавливает стадии и этапы их создания.</vt:lpstr>
      <vt:lpstr>ISO/IEC 12207:1995 – стандарт на процессы и организацию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6. ЖИЗНЕННЫЙ ЦИКЛ ИНФОРМАЦИОННЫХ СИСТЕМ</dc:title>
  <dc:creator>econ-105</dc:creator>
  <cp:lastModifiedBy>Admin</cp:lastModifiedBy>
  <cp:revision>11</cp:revision>
  <dcterms:created xsi:type="dcterms:W3CDTF">2022-09-12T21:09:00Z</dcterms:created>
  <dcterms:modified xsi:type="dcterms:W3CDTF">2023-06-02T08:35:35Z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2022-09-12T00:00:00Z</vt:filetime>
  </property>
</Properties>
</file>