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68" r:id="rId9"/>
    <p:sldId id="282" r:id="rId10"/>
    <p:sldId id="258" r:id="rId11"/>
    <p:sldId id="283" r:id="rId12"/>
    <p:sldId id="284" r:id="rId13"/>
    <p:sldId id="263" r:id="rId14"/>
    <p:sldId id="285" r:id="rId15"/>
    <p:sldId id="260" r:id="rId16"/>
    <p:sldId id="286" r:id="rId17"/>
    <p:sldId id="261" r:id="rId18"/>
    <p:sldId id="262" r:id="rId19"/>
    <p:sldId id="287" r:id="rId20"/>
    <p:sldId id="272" r:id="rId21"/>
    <p:sldId id="288" r:id="rId22"/>
    <p:sldId id="273" r:id="rId23"/>
    <p:sldId id="289" r:id="rId24"/>
    <p:sldId id="267" r:id="rId25"/>
    <p:sldId id="269" r:id="rId26"/>
    <p:sldId id="270" r:id="rId27"/>
    <p:sldId id="290" r:id="rId28"/>
    <p:sldId id="271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7" autoAdjust="0"/>
  </p:normalViewPr>
  <p:slideViewPr>
    <p:cSldViewPr>
      <p:cViewPr varScale="1">
        <p:scale>
          <a:sx n="53" d="100"/>
          <a:sy n="53" d="100"/>
        </p:scale>
        <p:origin x="13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6722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11-08T11:52:47.2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4222 10312 0,'30'0'94,"59"0"-79,-29 0-15,29 0 16,30 0-16,-60 0 15,30 0 1,30 0 0,60 0-1,29 0 1,-59 0-16,59 30 16,-60-30-1,1 0 1,0 0-1,-30 0 1,0 0 0,-1 0-1,1 0 1,0 0 15,-59 0-15,29 0-1,30 0 1,0 0 0,0 0-1,29 0 1,-29 0 0,90 0-1,-120 0 1,30 0-1,-60 0 1,209 0 0,-120 0-1,61 0 1,-1 0 15,-60 0-15,1 0-1,0 0 1,29 0 0,1 0-1,-1 0 1,-59 0 0,-30 0-1,-59 0 32,0 0-16,-1 0 16,1 0-31,0 0-1,-1 0 1,1 0 0,0 0-1,0 0 1,-1 0 0,1 0 62,59 0-78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6AE1-AB72-416A-B830-1F0F856F665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8EDB-D765-4519-9E40-4B47DC3BA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Архитектура не привязана к какой-то определённой технологии. Она может быть реализована с использованием широкого спектра технологий, включая такие технологии как веб-сервисы REST и </a:t>
            </a:r>
            <a:r>
              <a:rPr lang="en-US" dirty="0"/>
              <a:t>SOAP</a:t>
            </a:r>
            <a:r>
              <a:rPr lang="ru-RU" dirty="0"/>
              <a:t>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2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Интерфейс сервиса описан в </a:t>
            </a:r>
            <a:r>
              <a:rPr lang="en-US" dirty="0">
                <a:solidFill>
                  <a:srgbClr val="0070C0"/>
                </a:solidFill>
              </a:rPr>
              <a:t>Web Service Description Language (WSDL) 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Веб-сервис – единица модульности при создании СОА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широком смысле</a:t>
            </a:r>
            <a:r>
              <a:rPr lang="ru-RU" baseline="30000" dirty="0"/>
              <a:t> </a:t>
            </a:r>
            <a:r>
              <a:rPr lang="ru-RU" dirty="0"/>
              <a:t>компоненты в REST взаимодействуют наподобие взаимодействия клиентов и серверов во Всемирной паутине. </a:t>
            </a:r>
            <a:r>
              <a:rPr lang="en-US" dirty="0"/>
              <a:t>REST </a:t>
            </a:r>
            <a:r>
              <a:rPr lang="ru-RU" dirty="0"/>
              <a:t>является альтернативой </a:t>
            </a:r>
            <a:r>
              <a:rPr lang="en-US" dirty="0"/>
              <a:t>RPC.</a:t>
            </a:r>
            <a:r>
              <a:rPr lang="ru-RU" dirty="0"/>
              <a:t> </a:t>
            </a:r>
          </a:p>
          <a:p>
            <a:r>
              <a:rPr lang="ru-RU" dirty="0"/>
              <a:t>В сети Интернет вызов удалённой процедуры может представлять собой обычный HTTP-запрос (обычно «GET» или «POST»; такой запрос называют </a:t>
            </a:r>
            <a:r>
              <a:rPr lang="ru-RU" i="1" dirty="0"/>
              <a:t>«REST-запрос»</a:t>
            </a:r>
            <a:r>
              <a:rPr lang="ru-RU" dirty="0"/>
              <a:t>), а необходимые данные передаются в качестве параметров запроса.</a:t>
            </a:r>
          </a:p>
          <a:p>
            <a:r>
              <a:rPr lang="ru-RU" dirty="0"/>
              <a:t>Для веб-служб, построенных с учётом REST (то есть не нарушающих накладываемых им ограничений), применяют термин «</a:t>
            </a:r>
            <a:r>
              <a:rPr lang="ru-RU" b="1" dirty="0" err="1"/>
              <a:t>RESTful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Информация о состоянии сессии может быть передана сервером какому-либо другому сервису (например, в службу базы данных) для поддержания устойчивого состояния, например, на период установления аутентификации. Клиент инициирует отправку запросов, когда он готов (возникает необходимость) перейти в новое состояние.</a:t>
            </a:r>
          </a:p>
          <a:p>
            <a:r>
              <a:rPr lang="ru-RU" dirty="0"/>
              <a:t>Во время обработки клиентских запросов считается, что клиент находится в </a:t>
            </a:r>
            <a:r>
              <a:rPr lang="ru-RU" i="1" dirty="0"/>
              <a:t>переходном состоянии, </a:t>
            </a:r>
            <a:r>
              <a:rPr lang="ru-RU" dirty="0"/>
              <a:t>между обработками </a:t>
            </a:r>
            <a:r>
              <a:rPr lang="ru-RU" i="1" dirty="0"/>
              <a:t>– в состоянии покоя</a:t>
            </a:r>
            <a:r>
              <a:rPr lang="ru-RU" dirty="0"/>
              <a:t>. Каждое отдельное </a:t>
            </a:r>
            <a:r>
              <a:rPr lang="ru-RU" i="1" dirty="0"/>
              <a:t>состояние</a:t>
            </a:r>
            <a:r>
              <a:rPr lang="ru-RU" dirty="0"/>
              <a:t> приложения представлено связями, которые могут быть задействованы при следующем обращении клиента.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0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Отличия </a:t>
            </a:r>
            <a:r>
              <a:rPr lang="en-US" dirty="0"/>
              <a:t>REST </a:t>
            </a:r>
            <a:r>
              <a:rPr lang="ru-RU" dirty="0"/>
              <a:t>от </a:t>
            </a:r>
            <a:r>
              <a:rPr lang="en-US" dirty="0"/>
              <a:t>SOAP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REST поддерживает различные форматы: </a:t>
            </a:r>
            <a:r>
              <a:rPr lang="ru-RU" dirty="0" err="1"/>
              <a:t>text</a:t>
            </a:r>
            <a:r>
              <a:rPr lang="ru-RU" dirty="0"/>
              <a:t>, JSON, XML; SOAP — только XML,</a:t>
            </a:r>
          </a:p>
          <a:p>
            <a:r>
              <a:rPr lang="ru-RU" dirty="0"/>
              <a:t>REST работает только по HTTP(S), а SOAP может работать с различными протоколами,</a:t>
            </a:r>
          </a:p>
          <a:p>
            <a:r>
              <a:rPr lang="ru-RU" dirty="0"/>
              <a:t>REST может работать с ресурсами. Каждый URL это представление какого-либо ресурса. SOAP работает с операциями, которые реализуют какую-либо бизнес логику с помощью нескольких интерфейсов,</a:t>
            </a:r>
          </a:p>
          <a:p>
            <a:r>
              <a:rPr lang="ru-RU" dirty="0"/>
              <a:t>SOAP на основе чтения не может быть помещена в кэш, а REST в этом случае может быть </a:t>
            </a:r>
            <a:r>
              <a:rPr lang="ru-RU" dirty="0" err="1"/>
              <a:t>закэширован</a:t>
            </a:r>
            <a:r>
              <a:rPr lang="ru-RU" dirty="0"/>
              <a:t>,</a:t>
            </a:r>
          </a:p>
          <a:p>
            <a:r>
              <a:rPr lang="ru-RU" dirty="0"/>
              <a:t>SOAP поддерживает SSL и WS-</a:t>
            </a:r>
            <a:r>
              <a:rPr lang="ru-RU" dirty="0" err="1"/>
              <a:t>security</a:t>
            </a:r>
            <a:r>
              <a:rPr lang="ru-RU" dirty="0"/>
              <a:t>, в то время как REST — только SSL.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2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Выводы:</a:t>
            </a:r>
            <a:r>
              <a:rPr lang="ru-RU" dirty="0"/>
              <a:t> REST против SOAP можно перефразировать как «Простота против Стандарта». В случае REST (простота) у вас будет скорость, расширяемость и поддержка многих форматов. В случае с SOAP у вас будет больше возможностей по безопасности (WS-</a:t>
            </a:r>
            <a:r>
              <a:rPr lang="ru-RU" dirty="0" err="1"/>
              <a:t>security</a:t>
            </a:r>
            <a:r>
              <a:rPr lang="ru-RU" dirty="0"/>
              <a:t>) и транзакционная безопасность (ACID).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9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8E7E9-8D07-C387-377F-D2472D1C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5A77D7-A6E5-4CD3-8DF0-FA5E46B94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8E8A1-81B6-ECBB-FDD7-FE636474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BC193-1F95-57AD-D696-2B80267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9598BA-12B1-6CB2-09F9-9E50F0EA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340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D0C1C-A868-3364-899A-1BEAB3E1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96C931-0DC2-C828-C82F-C5DBAB2B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78EEF-D299-A467-CDF5-5F12DB60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DF401-75AE-C86F-C6AE-38E2C4D6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7147B5-47A3-D908-CC32-E68AC77B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6545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94D13E-65BB-FFB4-2BF1-3F731788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7FA2CF-3B65-68DE-FE59-B89CA79C1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A35BF-856A-04D5-C119-E2D45F52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18C08-EDA2-FF1F-7D56-9F7308B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93284-EA30-6F74-D8E0-B04768C1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541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359EB-2524-5EE4-45EE-6DEE4BD2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EEDB4-26CA-E6B8-6194-91BF85D9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7AFDFE-E4D6-C0FD-B27B-9BF9E21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A2B87-42AD-EE80-C9AA-419F52CE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CF30D-59E3-3243-227A-AD3CBA73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96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8948A-608B-BB8D-6637-402E2A73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0D3E97-3540-91A1-6CB2-DE291F2F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44069-BC58-511D-0E1E-8B046A20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B6C97C-DF03-7557-A2A9-47925C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B5C54-5697-173F-65A3-9D4AFECB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373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E7E28-7E18-7132-DBC1-359CAB40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C0B8E-F9DD-B53C-A13B-C7EF8FEAD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3678FA-0373-4035-CE60-B2072370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001DF-7170-E430-FB50-856ECE4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1E78CF-D885-F605-21A2-7E2B67C4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99138C-7D77-756E-49A5-33DAA09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480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8ACBC-9587-8A0C-F548-044ECF11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FE4D58-8686-C837-D356-0388FFED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B855AA-4D5B-BA97-F9B9-BB577F6F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A6F8D8-502D-79DA-281E-C513DF42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2D8109-03FF-6F5E-D60F-439FF8892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76A1D1-359A-6317-B890-1D3DCE1C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8B9A23-1F7C-6D32-E7CD-394C1250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DF674-F6BA-DE1C-E1E8-F7C0F726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09661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11606-C009-50B7-6E0B-686459D6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1836B4-A71B-C3A6-D19F-AB7CED8C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3217-2868-18F7-021B-94C3C1E6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B65862-B901-5A34-70A9-55445AC3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0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FE6BD-C0DF-CFCF-C5A8-8663785C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6B29E8-2D49-152E-A486-286BE83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D106FC-8187-7D5B-BD63-A5F81E3E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57144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E2DD7-F4BB-23B6-3404-17757CF2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E2C4F-1E63-63C9-9514-92B2EA67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BCBBC4-D657-65C5-A334-967187C6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DA901D-8DE2-43DD-4604-6212F0C1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0201A2-429E-6163-F6C6-E3BB5496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932E5-8F7C-FFC9-6EAB-70678FEF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176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040D0-9EFA-77B3-C2BE-A3BB543F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77A787-17D8-2393-5190-24CF1EFE7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F0E19B-6997-85BA-C1F3-6CC0D829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B33B3D-5C5B-6F73-6B15-E9A1CB1E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9A2F87-7D4C-19B3-27BE-15AAC1D4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041BB2-99CD-DA3F-268D-DCA0F8F0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562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37A0-F6C8-F68A-A894-0731DE0E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16C3B5-88D0-DC87-843E-4007700D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5FAF6-EB43-BBFD-0D9F-2C0528DF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D9B6-D0A2-45B8-A4E4-4AEBC2C6E16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D2C74-680E-C109-90B9-8E798402F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991DA-89AA-5C8C-074F-CE08ABC0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1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0%BC%D1%8B%D1%88%D1%8C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ru.wikipedia.org/wiki/%D0%A2%D0%B5%D0%BB%D0%B5%D0%B2%D0%B8%D0%B7%D0%BE%D1%80" TargetMode="External"/><Relationship Id="rId7" Type="http://schemas.openxmlformats.org/officeDocument/2006/relationships/hyperlink" Target="https://ru.wikipedia.org/wiki/%D0%9A%D0%BE%D0%BC%D0%BF%D1%8C%D1%8E%D1%82%D0%B5%D1%80%D0%BD%D0%B0%D1%8F_%D0%BA%D0%BB%D0%B0%D0%B2%D0%B8%D0%B0%D1%82%D1%83%D1%80%D0%B0" TargetMode="External"/><Relationship Id="rId12" Type="http://schemas.openxmlformats.org/officeDocument/2006/relationships/image" Target="../media/image2.jpeg"/><Relationship Id="rId2" Type="http://schemas.openxmlformats.org/officeDocument/2006/relationships/hyperlink" Target="https://ru.wikipedia.org/wiki/%D0%AD%D0%BB%D0%B5%D0%BA%D1%82%D1%80%D0%BE%D0%BD%D0%BD%D0%B0%D1%8F_%D1%82%D0%B5%D1%85%D0%BD%D0%B8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7%D0%B5%D0%BB%D0%BE%D0%B2%D0%B5%D0%BA%D0%BE-%D0%BC%D0%B0%D1%88%D0%B8%D0%BD%D0%BD%D1%8B%D0%B9_%D0%B8%D0%BD%D1%82%D0%B5%D1%80%D1%84%D0%B5%D0%B9%D1%81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ru.wikipedia.org/wiki/%D0%A7%D0%B0%D1%81%D1%8B" TargetMode="External"/><Relationship Id="rId10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4" Type="http://schemas.openxmlformats.org/officeDocument/2006/relationships/hyperlink" Target="https://ru.wikipedia.org/wiki/%D0%9C%D0%B0%D0%B3%D0%BD%D0%B8%D1%82%D0%BE%D0%BB%D0%B0" TargetMode="External"/><Relationship Id="rId9" Type="http://schemas.openxmlformats.org/officeDocument/2006/relationships/hyperlink" Target="https://ru.wikipedia.org/wiki/%D0%A3%D1%81%D1%82%D1%80%D0%BE%D0%B9%D1%81%D1%82%D0%B2%D0%BE_%D0%B2%D0%B2%D0%BE%D0%B4%D0%B0-%D0%B2%D1%8B%D0%B2%D0%BE%D0%B4%D0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060849"/>
            <a:ext cx="10363200" cy="21031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№7.1</a:t>
            </a:r>
            <a:b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 - ориентированные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2580030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явное отделение бизнес-логики прикладной системы от логики презентации информации;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понятиями в такой архитектуре являются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"информационная услуга“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"композитное приложение"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2979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бизнес-логики прикладной системы в виде некоторого количества программных модулей (сервисов), которые доступны извне (пользователям и другим модулям), чаще всего в режиме "запрос-ответ", через четко определенные формальные интерфейсы доступа;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понятиями в такой архитектуре являются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"информационная услуга“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"композитное приложение"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39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"потребитель услуги", который может быть прикладной системой или другим сервисом, имеет возможность вызвать сервис через интерфейсы, используя соответствующие коммуникационные механизмы.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Базовыми понятиями в такой архитектуре являются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"информационная услуга“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"композитное приложение"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06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SOA: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таковая, не привязана к какой-то определенной технологии;</a:t>
            </a:r>
          </a:p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организации системы от используемой вычислительной платформы (платформ);</a:t>
            </a:r>
          </a:p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организации системы от применяемых языков программирования;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283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SOA: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сервисов, независимых от конкретных приложений, с единообразными интерфейсами доступа к ним;</a:t>
            </a:r>
          </a:p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сервисов как слабосвязанных компонентов для построения систем.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6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услуга (сервис)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услуга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(сервис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атомарная(целиком либо не </a:t>
            </a:r>
            <a:r>
              <a:rPr lang="ru-RU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прикладная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пригодна для использования при разработке приложений, реализующих прикладную логику автоматизируемых процессов как в самой системе, так и для использования в приложениях других автоматизированных систем.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620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услуга (сервис)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обычно характеризуется следующими свойствами: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многократного применения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 может быть определена одним или несколькими технологически независимыми интерфейсами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выделенные услуги слабо связаны между собой, и каждая из них может быть вызвана посредством 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коммуникационных протоколов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обеспечивающих возможность взаимодействия услуг между собой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85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Композитное (составное) 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Композитное (составное) приложение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программное решение для конкретной прикладной проблемы, которое связывает прикладную логику процесса с источниками данных и информационных услуг, хранящихся на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разнородном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множестве базовых информационных систем.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композитные приложения ассоциированы с процессами деятельности и могут объединять различные этапы процессов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представляя их пользователю через единый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B13C576-7E8D-4CA6-AD8D-BCFC31520DB8}"/>
                  </a:ext>
                </a:extLst>
              </p14:cNvPr>
              <p14:cNvContentPartPr/>
              <p14:nvPr/>
            </p14:nvContentPartPr>
            <p14:xfrm>
              <a:off x="1519920" y="3712320"/>
              <a:ext cx="2205360" cy="111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B13C576-7E8D-4CA6-AD8D-BCFC31520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080" y="3648960"/>
                <a:ext cx="223668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4414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340769"/>
            <a:ext cx="1051316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корпоративных композитных приложений, основанных на системе корпоративных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интеграцию приложений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бизнес-процессов, с автоматизацией бизнес-процессов;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87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340769"/>
            <a:ext cx="1051316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различные транспортные протоколы и стандарты форматирования сообщений, средства обеспечения безопасности, надежной и своевременной доставки сообщений;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повысить скорость разработки прикладных приложений и снизить затраты на эти цели.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483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450" y="1988840"/>
            <a:ext cx="9901100" cy="4752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Архитектурой информационной системы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концепция, согласно которой взаимодействуют компоненты информационной системы.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4572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268760"/>
            <a:ext cx="10657184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– идентифицируемая веб-адресом программная система со стандартизированными интерфейсами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Веб-службы могут взаимодействовать между собой и со сторонними приложениями посредством сообщений, основанных на определенных протоколах. </a:t>
            </a:r>
          </a:p>
        </p:txBody>
      </p:sp>
    </p:spTree>
    <p:extLst>
      <p:ext uri="{BB962C8B-B14F-4D97-AF65-F5344CB8AC3E}">
        <p14:creationId xmlns:p14="http://schemas.microsoft.com/office/powerpoint/2010/main" val="23950570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7D9B-EBE4-46C3-A0DF-01ACBB1B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Веб-сервисов: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92203-AD47-43D1-85FB-9E0EF5E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совместимость;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машинной обработки описания.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Веб-сервисы взаимодействуют между собой через протокол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WSDL.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60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340768"/>
            <a:ext cx="10369152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протокол доступа к объектам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протокол обмена структурированными сообщениями в распределенной вычислительной среде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предназначался для удаленного вызова процедур 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сейчас используется так же для обмена произвольными сообщениями в формате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XML.</a:t>
            </a:r>
          </a:p>
        </p:txBody>
      </p:sp>
    </p:spTree>
    <p:extLst>
      <p:ext uri="{BB962C8B-B14F-4D97-AF65-F5344CB8AC3E}">
        <p14:creationId xmlns:p14="http://schemas.microsoft.com/office/powerpoint/2010/main" val="316429435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340768"/>
            <a:ext cx="10369152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с любым протоколом прикладного уровня: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SMTP, FTP, HTTP, HTTPS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применяется в бизнес-приложениях и на основе ранее существовавших систем.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 на написание методов и ОО-подход. </a:t>
            </a:r>
          </a:p>
        </p:txBody>
      </p:sp>
    </p:spTree>
    <p:extLst>
      <p:ext uri="{BB962C8B-B14F-4D97-AF65-F5344CB8AC3E}">
        <p14:creationId xmlns:p14="http://schemas.microsoft.com/office/powerpoint/2010/main" val="41544637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268761"/>
            <a:ext cx="10972800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«передача состояния представления») 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согласованный набор ограничений, учитываемых при проектировании распределённой гипермедиа-системы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определённых случаях (интернет-магазины, поисковые системы, прочие системы, основанные на данных) это приводит к повышению производительности и упрощению архитектуры. 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446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908720"/>
            <a:ext cx="10873208" cy="576064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514350" indent="-514350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период между запросами клиента никакая информация о 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хранится.</a:t>
            </a:r>
            <a:r>
              <a:rPr lang="ru-RU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Кэширование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 (кэш)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некоторой промежуточный буфер, в котором хранятся данные.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Клиенты, а также промежуточные узлы, могут выполнять кэширование ответов сервера. Ответы сервера, в свою очередь, должны иметь явное или неявное обозначение как кэшируемые или.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482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332656"/>
            <a:ext cx="11161240" cy="62646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Единообразие интерфейса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Унифицированные интерфейсы позволяют каждому из сервисов развиваться независимо.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унифицированным интерфейсам: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ресурсов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 используемый и относительно стабильный объект, который может распределяться внутри системы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ресурсы идентифицируются в запросах, например, с использованием URI в интернет-системах. 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Манипуляция ресурсами через представление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ресурса –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документ, отражающий текущее или требуемое состояние ресурса.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033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332656"/>
            <a:ext cx="11161240" cy="6264696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kumimoji="0" lang="ru-RU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Самоописываемые</a:t>
            </a: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» сообщения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сообщение содержит достаточно информации, чтобы понять, каким образом его обрабатывать.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Гипермедиа как средство изменения состояния приложения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изменяют состояние системы только через действия, которые динамически определены в гипермедиа на сервере (к примеру, гиперссылки в гипертексте). Исключая простые точки входа в приложение, клиент не может предположить, что доступна какая-то операция над каким-то ресурсом, если не получил информацию об этом в предыдущих запросах к серверу. 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949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260648"/>
            <a:ext cx="10729192" cy="62646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Слои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обычно не способен точно определить, взаимодействует он напрямую с сервером или же с промежуточным узлом, в связи с иерархической структурой сетей (подразумевая, что такая структура образует слои).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Код по требованию (необязательное ограничение)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может позволить расширить функциональность клиента за счёт загрузки кода с сервера в виде апплетов или сценариев.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Апплет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несамостоятельный компонент программного обеспечения, работающий в контексте другого, полновесного приложения, предназначенный для одной узкой задачи и не имеющий ценности в отрыве от базового приложения.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программа, имеющая дело с готовыми программными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170798737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интересов клиентов и выбор оптимального решения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E7BA9BF-0809-4DA1-A4CD-A42A1A56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67803"/>
              </p:ext>
            </p:extLst>
          </p:nvPr>
        </p:nvGraphicFramePr>
        <p:xfrm>
          <a:off x="724508" y="1340768"/>
          <a:ext cx="1074298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40">
                  <a:extLst>
                    <a:ext uri="{9D8B030D-6E8A-4147-A177-3AD203B41FA5}">
                      <a16:colId xmlns:a16="http://schemas.microsoft.com/office/drawing/2014/main" val="4035967148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61459050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14377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Поддерживаемые форматы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JSON,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по HTTP(S)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Различные протоколы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1175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ресурсами и операциями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с ресурсами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с операциями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623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кэширования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1143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протокола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 </a:t>
                      </a:r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WS-security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протокола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 </a:t>
                      </a:r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WS-security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протокола 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5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4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A107B8-49DB-438D-B209-0BCE1B5C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Интерфе́йс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(от англ. </a:t>
            </a:r>
            <a:r>
              <a:rPr lang="ru-RU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общая граница между двумя функциональными объектами, требования к которой определяются стандартом и совокупностью средств, методов и правил взаимодействия (управления, контроля и т.д.) между элементами системы.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9409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62197"/>
              </p:ext>
            </p:extLst>
          </p:nvPr>
        </p:nvGraphicFramePr>
        <p:xfrm>
          <a:off x="911425" y="1052513"/>
          <a:ext cx="10585176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Спецификация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JAX-WS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JAX-RS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Инкапсулирует бизнес-логику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ресурсам/данным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Методология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Объектно-ориентированная (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сервисно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Ресурсно-ориентированная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платформы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от транспорта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Нет, только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Стандартизирован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WSL-Security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Транзакции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AtomicTransaction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Надежная доставка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ReliableMessaging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со стороны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1531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519927"/>
              </p:ext>
            </p:extLst>
          </p:nvPr>
        </p:nvGraphicFramePr>
        <p:xfrm>
          <a:off x="1199457" y="692696"/>
          <a:ext cx="986509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для метода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HTTP, SMTP,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JMS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Большой, служебные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Небольшой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XML,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JSON,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любой тип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сервисов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WSDL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Формального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Инструменты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разработки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Можно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без них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4861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B2B0-A041-463A-B9D2-CF5E1680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80" y="1628800"/>
            <a:ext cx="112470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 электронного аппарата (телевизора, автомагнитолы, часов и т. п.), такие как дисплей, набор кнопок и переключателей для настройки, плюс правила управления ими, относятся к человеко-машинному интерфейсу;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клавиатура, мышь и пр. устройства ввода — элементы интерфейса «человек—компьютер».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90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B2B0-A041-463A-B9D2-CF5E1680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634192" y="1209676"/>
            <a:ext cx="10972800" cy="45259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Электронная техника"/>
              </a:rPr>
              <a:t>электронного аппарата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Телевизор"/>
              </a:rPr>
              <a:t>телевизора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Магнитола"/>
              </a:rPr>
              <a:t>автомагнитолы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Часы"/>
              </a:rPr>
              <a:t>часов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т. п.), такие как дисплей, набор кнопок и переключателей для настройки, плюс правила управления ими, относятся к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Человеко-машинный интерфейс"/>
              </a:rPr>
              <a:t>человеко-машинному интерфейсу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Компьютерная клавиатура"/>
              </a:rPr>
              <a:t>клавиатура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Компьютерная мышь"/>
              </a:rPr>
              <a:t>мышь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пр.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Устройство ввода-вывода"/>
              </a:rPr>
              <a:t>устройства ввода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элементы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Интерфейс пользователя"/>
              </a:rPr>
              <a:t>интерфейса «человек—компьютер»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4530C-71ED-4ADE-8CD8-FC828D4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1957527"/>
            <a:ext cx="5231904" cy="29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D35EBB-DB98-47BE-B41F-E9793BA1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750504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48BAC9-6BA7-4551-A327-6554BE90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760" y="1619250"/>
            <a:ext cx="61531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4530C-71ED-4ADE-8CD8-FC828D4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2" y="7452447"/>
            <a:ext cx="5231904" cy="29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D35EBB-DB98-47BE-B41F-E9793BA1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06" y="7245424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D3E35A-0871-4031-871B-39C788F9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3" y="1433240"/>
            <a:ext cx="8095533" cy="47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4C01C5-354E-4626-9C2B-30B5D021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9256" r="9310" b="8688"/>
          <a:stretch/>
        </p:blipFill>
        <p:spPr bwMode="auto">
          <a:xfrm>
            <a:off x="14592943" y="1844824"/>
            <a:ext cx="5472609" cy="4104456"/>
          </a:xfrm>
          <a:prstGeom prst="roundRect">
            <a:avLst>
              <a:gd name="adj" fmla="val 5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D3E35A-0871-4031-871B-39C788F9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7461448"/>
            <a:ext cx="8095533" cy="47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4C01C5-354E-4626-9C2B-30B5D021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9256" r="9310" b="8688"/>
          <a:stretch/>
        </p:blipFill>
        <p:spPr bwMode="auto">
          <a:xfrm>
            <a:off x="2654933" y="674694"/>
            <a:ext cx="7344817" cy="5508612"/>
          </a:xfrm>
          <a:prstGeom prst="roundRect">
            <a:avLst>
              <a:gd name="adj" fmla="val 5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5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910" y="274638"/>
            <a:ext cx="9078180" cy="778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04" y="1398786"/>
            <a:ext cx="1047199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информационная система (ИС) включает в себя три компонента: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данными;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Бизнес-логику; 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интерфейс. </a:t>
            </a:r>
          </a:p>
        </p:txBody>
      </p:sp>
    </p:spTree>
    <p:extLst>
      <p:ext uri="{BB962C8B-B14F-4D97-AF65-F5344CB8AC3E}">
        <p14:creationId xmlns:p14="http://schemas.microsoft.com/office/powerpoint/2010/main" val="28942569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910" y="274638"/>
            <a:ext cx="9078180" cy="778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04" y="1398786"/>
            <a:ext cx="1047199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хранятся в базах данных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управление ими осуществляется с помощью системы управления базами данных (СУБД).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Бизнес-логика определяет правила, по которым обрабатываются данные.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реализуется набором процедур, написанных на различных языках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32637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1755</Words>
  <Application>Microsoft Office PowerPoint</Application>
  <PresentationFormat>Широкоэкранный</PresentationFormat>
  <Paragraphs>194</Paragraphs>
  <Slides>31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Тема Office</vt:lpstr>
      <vt:lpstr>Лекция №7.1 Сервисно - ориентированные архитектуры</vt:lpstr>
      <vt:lpstr>Архитектура информационной системы</vt:lpstr>
      <vt:lpstr>Презентация PowerPoint</vt:lpstr>
      <vt:lpstr>Примеры:</vt:lpstr>
      <vt:lpstr>Примеры:</vt:lpstr>
      <vt:lpstr>Примеры:</vt:lpstr>
      <vt:lpstr>Презентация PowerPoint</vt:lpstr>
      <vt:lpstr>Элементы информационной системы</vt:lpstr>
      <vt:lpstr>Элементы информационной системы</vt:lpstr>
      <vt:lpstr>Сервисно-ориентированная архитектура SOA, service-oriented architecture) </vt:lpstr>
      <vt:lpstr>Сервисно-ориентированная архитектура SOA, service-oriented architecture) </vt:lpstr>
      <vt:lpstr>Сервисно-ориентированная архитектура SOA, service-oriented architecture) </vt:lpstr>
      <vt:lpstr>Принципы SOA:</vt:lpstr>
      <vt:lpstr>Принципы SOA:</vt:lpstr>
      <vt:lpstr>Информационная услуга (сервис)</vt:lpstr>
      <vt:lpstr>Информационная услуга (сервис)</vt:lpstr>
      <vt:lpstr>Композитное (составное) приложение</vt:lpstr>
      <vt:lpstr>SOA позволяет:</vt:lpstr>
      <vt:lpstr>SOA позволяет:</vt:lpstr>
      <vt:lpstr>Веб-сервис</vt:lpstr>
      <vt:lpstr>Характеристики Веб-сервисов:</vt:lpstr>
      <vt:lpstr>SOAP</vt:lpstr>
      <vt:lpstr>SOAP</vt:lpstr>
      <vt:lpstr>REST</vt:lpstr>
      <vt:lpstr>Требования к архитектуре REST</vt:lpstr>
      <vt:lpstr>Презентация PowerPoint</vt:lpstr>
      <vt:lpstr>Презентация PowerPoint</vt:lpstr>
      <vt:lpstr>Презентация PowerPoint</vt:lpstr>
      <vt:lpstr>Учет интересов клиентов и выбор оптимального решения</vt:lpstr>
      <vt:lpstr>SOAP и REST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Saturn</dc:creator>
  <cp:lastModifiedBy>Admin</cp:lastModifiedBy>
  <cp:revision>68</cp:revision>
  <dcterms:created xsi:type="dcterms:W3CDTF">2018-10-23T10:22:53Z</dcterms:created>
  <dcterms:modified xsi:type="dcterms:W3CDTF">2023-06-02T08:21:03Z</dcterms:modified>
</cp:coreProperties>
</file>