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5" r:id="rId6"/>
    <p:sldId id="264" r:id="rId7"/>
    <p:sldId id="261" r:id="rId8"/>
    <p:sldId id="262" r:id="rId9"/>
    <p:sldId id="266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94" autoAdjust="0"/>
  </p:normalViewPr>
  <p:slideViewPr>
    <p:cSldViewPr snapToGrid="0">
      <p:cViewPr varScale="1">
        <p:scale>
          <a:sx n="62" d="100"/>
          <a:sy n="62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6A6BA-F9DE-42E1-AFC3-4D275F9C9B4A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B94C0-73B9-4DCB-9FE0-DFBC0B4C8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54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598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9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211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168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2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9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61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267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08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912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46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128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B94C0-73B9-4DCB-9FE0-DFBC0B4C88E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6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AADA3-2DEF-C85E-D2C8-010671F14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DA4D7A-E64A-A063-F942-100828B01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BAF7BE-C43B-2DFC-76ED-EAEDEB78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DCDEB1-C6C2-3708-B208-CF299866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FB2642-6A2E-4961-718E-D1759C6E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1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020F-1E1E-CD17-652C-F641BA1D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819117-D8DC-B9FF-6B18-C24A1A175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C879C-456F-D32D-970A-33B64D82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4E5888-0BB5-A591-D25D-BFE21071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E256F0-6184-CE91-F085-9B0B91EF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5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3933D6-5C1A-183D-3B04-4DBE54CC9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5B3457-C1B4-33E8-B1AE-BA0AE9A8A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005A0D-19F7-5137-DFC0-1D883FC2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F3B93-AD67-1505-CA94-49F0D71C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CE59AC-8054-1D47-8CF6-0A01FCBE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46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7C55A-0AB7-4346-B55D-392CADA8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A00AAA-E865-EEFC-7F74-5801273D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E18EDD-941D-E022-F83F-754DFE4D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6242C-370D-4FBC-0E9C-A7D24555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B6DDF6-C14A-331A-F1C9-4760861E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3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0B8D0-9935-E5E3-520E-E55EC5BF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04652B-6EEB-9964-34BB-980FE7A7E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85548E-00F6-6127-5799-120C84F6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6061B9-90BA-624E-D121-B0036B49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D2F2E2-EAF3-4596-1D73-2BD3B160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59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9D546-B2F5-EE41-E515-CEAEE645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551BE-4949-7042-8381-3F9E1CFB8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484456-5E95-327F-CC90-FE037F73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1CE985-F06F-2A4E-FDFF-942B3153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9E6455-E78B-10A1-EF60-7B6C7E2C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5D1409-3AE5-6904-97FD-F7462D3B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91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D6048-5CE6-8542-863B-772F6061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051A5E-5638-CAA2-F86D-6A5F187EB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CF7BEF-F4B5-0C06-926F-224A69F06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D623D4-FFA4-A97B-D99D-2BE7F24DD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5B61D0-4E72-471E-E75A-E052E311A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C9C4CD5-F121-0894-23F0-3F4EF9F1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8A4682-EF05-CE39-7056-73A46D48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02AE13-795E-FC7C-BC34-B087C945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06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19F7B-EE19-342B-D30F-E5696F23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563866-A40A-8169-B28A-F321C395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793C47-9361-FAE3-E65F-B298EBB1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62E70B-C2DA-E0A4-3802-1A6C8CBC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00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4C6EE3-9637-7146-3CFD-4BB1A880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708A20-F6DD-27B6-9C6F-97ACE55A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682470-1191-3F82-70DD-EC5708AC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70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18382-0F67-480D-04D2-77E44354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D7559-3D03-EE14-0C06-0C976154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625E15-6B02-35AA-F486-AA0DF2974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EE2AE5-BA50-F218-ACCF-2EA2F332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2AE902-9C0E-360F-AC61-4641A620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6D898D-8179-2B66-7AAB-F3E84437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82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A579F-503A-A12C-BEB2-41FBCE46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2A37A2-36A6-218D-4CD6-FCD0A6261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1BEE22-1C04-38AA-4653-265E702AF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2AB51B-A72F-D127-F76F-ADE2B1FF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2E1F-4EA3-4963-8484-B1981A67C24B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AE8EFD-AB9C-751F-6603-22F3AF0D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9DDC16-9ABA-349B-5DEC-8C6DC53A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82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81409-5E50-B18E-21A2-1E1911A2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FAB924-8CE4-6038-28B3-6DB418D1C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8CAA15-74D1-F015-0341-EEDFA867F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2E1F-4EA3-4963-8484-B1981A67C24B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7CF09B-F583-1246-6855-E32F5F51D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5CCD89-B763-CDF7-DA1A-18E41AEAC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C157-1A16-45E1-A08B-488992145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5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73CCF3-7502-46F7-84AA-7468BCD03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584" y="2596575"/>
            <a:ext cx="10244831" cy="166484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ЕСПД и ЕСКД. 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Понятия и задачи документирования.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605823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1251212"/>
            <a:ext cx="11312394" cy="560678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endParaRPr lang="ru-RU" sz="2400" b="1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ru-RU" sz="24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МЕЖГОСУДАРСТВЕННЫЙ СТАНДАРТ</a:t>
            </a:r>
          </a:p>
          <a:p>
            <a:pPr marL="0" indent="0" algn="just" fontAlgn="base">
              <a:buNone/>
            </a:pPr>
            <a:r>
              <a:rPr lang="ru-RU" sz="24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ЕДИНАЯ СИСТЕМА КОНСТРУКТОРСКОЙ ДОКУМЕНТАЦИИ</a:t>
            </a:r>
          </a:p>
          <a:p>
            <a:pPr marL="0" indent="0" algn="just" fontAlgn="base">
              <a:buNone/>
            </a:pPr>
            <a:r>
              <a:rPr lang="ru-RU" sz="24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ВИДЫ И КОМПЛЕКТНОСТЬ КОНСТРУКТОРСКИХ ДОКУМЕНТОВ</a:t>
            </a:r>
          </a:p>
          <a:p>
            <a:pPr marL="0" indent="0" algn="just" fontAlgn="base">
              <a:buNone/>
            </a:pPr>
            <a:r>
              <a:rPr lang="ru-RU" sz="32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Приказом Федерального агентства по техническому регулированию и метрологии от 22 ноября 2013 г. N 1627-ст межгосударственный стандарт ГОСТ 2.102-2013 введен в действие в качестве национального стандарта Российской Федерации с 1 июня 2014 г.</a:t>
            </a:r>
          </a:p>
          <a:p>
            <a:pPr marL="0" indent="0" algn="just" fontAlgn="base">
              <a:buNone/>
            </a:pPr>
            <a:r>
              <a:rPr lang="ru-RU" sz="3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Настоящий стандарт устанавливает виды и комплектность конструкторских документов на изделия всех отраслей промышленности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BD50132-26D1-4F5D-EA9D-24A21B3C8E2A}"/>
              </a:ext>
            </a:extLst>
          </p:cNvPr>
          <p:cNvSpPr txBox="1">
            <a:spLocks/>
          </p:cNvSpPr>
          <p:nvPr/>
        </p:nvSpPr>
        <p:spPr>
          <a:xfrm>
            <a:off x="781999" y="275951"/>
            <a:ext cx="10386872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ЕСКД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43084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1251212"/>
            <a:ext cx="11312394" cy="560678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endParaRPr lang="ru-RU" sz="320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ru-RU" sz="32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настоящем стандарте приняты следующие сокращения:</a:t>
            </a:r>
          </a:p>
          <a:p>
            <a:pPr marL="0" indent="0" algn="just" fontAlgn="base">
              <a:buNone/>
            </a:pPr>
            <a:r>
              <a:rPr lang="ru-RU" sz="32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КД - конструкторский документ (документы, документация);</a:t>
            </a:r>
          </a:p>
          <a:p>
            <a:pPr marL="0" indent="0" algn="just" fontAlgn="base">
              <a:buNone/>
            </a:pPr>
            <a:r>
              <a:rPr lang="ru-RU" sz="32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ТЗ - техническое задание;</a:t>
            </a:r>
          </a:p>
          <a:p>
            <a:pPr marL="0" indent="0" algn="just" fontAlgn="base">
              <a:buNone/>
            </a:pPr>
            <a:r>
              <a:rPr lang="ru-RU" sz="32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 - технические условия;</a:t>
            </a:r>
          </a:p>
          <a:p>
            <a:pPr marL="0" indent="0" algn="just" fontAlgn="base">
              <a:buNone/>
            </a:pPr>
            <a:r>
              <a:rPr lang="ru-RU" sz="32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ЭП - электронная подпись.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4AB7383-1F94-62EB-36B5-6B797073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99" y="275951"/>
            <a:ext cx="10386872" cy="128089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ЕСКД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821911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78266-E70C-4E2C-804F-C5348037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854" y="0"/>
            <a:ext cx="10386872" cy="128089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Понятия и задачи документирования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93" y="1125867"/>
            <a:ext cx="11312394" cy="56067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Документирование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это создание документа с использованием различных методов, способов и средств фиксирования информации на материальном носителе.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документирования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это прием или совокупность приемов фиксирования информации на материальном носителе с помощью знаковых систем (характер кодов языков, знаковые системы и т.д.).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Способ документирования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это действие или совокупность действий, применяемых при записи информации на материальном носителе (высекание, резьба, окрашивание, перфорирование, фотохимический, электромагнитный, оптический, механический, ручной и другие способы документирования).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Средство документирования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это предмет (орудие) или совокупность приспособлений (оборудование, инструменты), используемых для создания документа (ручные, механизированные и автоматизированные приспособления).</a:t>
            </a:r>
          </a:p>
        </p:txBody>
      </p:sp>
    </p:spTree>
    <p:extLst>
      <p:ext uri="{BB962C8B-B14F-4D97-AF65-F5344CB8AC3E}">
        <p14:creationId xmlns:p14="http://schemas.microsoft.com/office/powerpoint/2010/main" val="38488488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1251212"/>
            <a:ext cx="11312394" cy="56067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Кодирование информации 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это специально выработанная система приемов (правил) фиксирования информации.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это набор знаков, упорядоченных в соответствии с определенными правилами того или иного языка, для передачи информации.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Знак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это метка, предмет, которым обозначается что-нибудь (буква, цифра, отверстие). Знак вместе с его значением называют символом.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 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это сложная система символов, каждый из которых имеет определенное значение. Языковые символы, будучи общепринятыми и соответственно общепонятными в пределах данного сообщества, в процессе речи комбинируются друг с другом, порождая разнообразные по своему содержанию сообщения.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Методами документирования 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определяется специфика знаковой системы записи информации на носителе. Способы, средства и инструменты создания документа в своей совокупности являются основой видового многообразия документов.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2E87ED3-482D-D54E-6990-8CBC63A75C02}"/>
              </a:ext>
            </a:extLst>
          </p:cNvPr>
          <p:cNvSpPr txBox="1">
            <a:spLocks/>
          </p:cNvSpPr>
          <p:nvPr/>
        </p:nvSpPr>
        <p:spPr>
          <a:xfrm>
            <a:off x="1161854" y="0"/>
            <a:ext cx="10386872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Понятия и задачи документирования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110875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64" y="1558652"/>
            <a:ext cx="10315852" cy="489159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МЕЖГОСУДАРСТВЕННЫЙ СТАНДАРТ</a:t>
            </a: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ЕДИНАЯ СИСТЕМА ПРОГРАММНОЙ ДОКУМЕНТАЦИИ</a:t>
            </a: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ПРОГРАММ И ПРОГРАММНЫХ ДОКУМЕНТОВ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Постановлением Государственного комитета стандартов Совета Министров СССР от 20 мая 1977 г. N 1268 дата введения установлена 01.01.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Настоящий стандарт устанавливает виды программ и программных документов для вычислительных машин, комплексов и систем независимо от их назначения и области применения.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полностью соответствует СТ СЭВ 1626-79.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332F354-53DC-D5D1-8859-EE588C4B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99" y="275951"/>
            <a:ext cx="10386872" cy="128089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ЕСПД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5943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78266-E70C-4E2C-804F-C5348037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99" y="275951"/>
            <a:ext cx="10386872" cy="128089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ЕСПД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8" y="1232741"/>
            <a:ext cx="11554692" cy="2680482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ВИДЫ ПРОГРАММ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1.1.Программу (по </a:t>
            </a:r>
            <a:r>
              <a:rPr lang="ru-RU" sz="28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ГОСТ 19781-90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допускается идентифицировать и применять самостоятельно и (или) в составе других программ.</a:t>
            </a:r>
            <a:b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1.2.Программы подразделяют на виды, приведенные в табл.1.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1.3.Документация, разработанная на программу, может использоваться для реализации и передачи программы на носителях данных, а также для изготовления программного изделия.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1626194-3AE9-40F4-A0D0-C30BFD2FB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41731"/>
              </p:ext>
            </p:extLst>
          </p:nvPr>
        </p:nvGraphicFramePr>
        <p:xfrm>
          <a:off x="535708" y="3913223"/>
          <a:ext cx="11554692" cy="29447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5347">
                  <a:extLst>
                    <a:ext uri="{9D8B030D-6E8A-4147-A177-3AD203B41FA5}">
                      <a16:colId xmlns:a16="http://schemas.microsoft.com/office/drawing/2014/main" val="266839963"/>
                    </a:ext>
                  </a:extLst>
                </a:gridCol>
                <a:gridCol w="9079345">
                  <a:extLst>
                    <a:ext uri="{9D8B030D-6E8A-4147-A177-3AD203B41FA5}">
                      <a16:colId xmlns:a16="http://schemas.microsoft.com/office/drawing/2014/main" val="3849268754"/>
                    </a:ext>
                  </a:extLst>
                </a:gridCol>
              </a:tblGrid>
              <a:tr h="43353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Виды программ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84744"/>
                  </a:ext>
                </a:extLst>
              </a:tr>
              <a:tr h="952695">
                <a:tc>
                  <a:txBody>
                    <a:bodyPr/>
                    <a:lstStyle/>
                    <a:p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Компонент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Программа, рассматриваемая как единое целое, выполняющая законченную функцию и применяемая самостоятельно или в составе комплекса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94472"/>
                  </a:ext>
                </a:extLst>
              </a:tr>
              <a:tr h="1298857">
                <a:tc>
                  <a:txBody>
                    <a:bodyPr/>
                    <a:lstStyle/>
                    <a:p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Комплекс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Программа, состоящая из двух или более компонентов и (или) комплексов, выполняющих взаимосвязанные функции, и применяемая самостоятельно или в составе другого комплекса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625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71944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1251212"/>
            <a:ext cx="11312394" cy="5606787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ru-RU" sz="30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30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ПРОГРАММНЫХ ДОКУМЕНТОВ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2.1.К программным относят документы, содержащие сведения, необходимые для разработки, изготовления, сопровождения и эксплуатации программ.</a:t>
            </a:r>
            <a:b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2.2.Виды программных документов и их содержание приведены в табл.2.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2.3.Виды эксплуатационных документов и их содержание приведены в табл.3.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2.4. В зависимости от способа выполнения и характера применения программные документы подразделяются на подлинник, дубликат и копию (</a:t>
            </a:r>
            <a:r>
              <a:rPr lang="ru-RU" sz="3000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ГОСТ 2.102-68</a:t>
            </a:r>
            <a: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предназначенные для разработки, сопровождения и эксплуатации программы.</a:t>
            </a:r>
            <a:b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2.5. Виды программных документов, разрабатываемых на разных стадиях, и их коды приведены в табл.4.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BBA05A-96D3-34DB-4D5B-77A88DD3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99" y="275951"/>
            <a:ext cx="10386872" cy="128089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ЕСПД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32673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1251212"/>
            <a:ext cx="11312394" cy="560678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ru-RU" sz="30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30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ПРОГРАММНЫХ ДОКУМЕНТОВ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2.6. Допускается объединять отдельные виды эксплуатационных документов (за исключением ведомости эксплуатационных документов и формуляра). Необходимость объединения этих документов указывается в техническом задании. Объединенному документу присваивают наименование и обозначение одного из объединяемых документов.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объединенных документах должны быть приведены сведения, которые необходимо включать в каждый объединяемый документ.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F963A11-F16C-BC02-4A96-6ED79FD535B7}"/>
              </a:ext>
            </a:extLst>
          </p:cNvPr>
          <p:cNvSpPr txBox="1">
            <a:spLocks/>
          </p:cNvSpPr>
          <p:nvPr/>
        </p:nvSpPr>
        <p:spPr>
          <a:xfrm>
            <a:off x="781999" y="275951"/>
            <a:ext cx="10386872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ЕСПД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829755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CC4076-02D9-4D8B-A5B0-EB8314C1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1251212"/>
            <a:ext cx="11312394" cy="560678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ru-RU" sz="30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30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ПРОГРАММНЫХ ДОКУМЕНТОВ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2.7. На этапе разработки и утверждения технического задания определяют необходимость составления технических условий, содержащих требования к изготовлению, контролю и приемке программы.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условия разрабатывают на стадии "Рабочий проект".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2.8. Необходимость составления технического задания на компоненты, не предназначенные для самостоятельного применения, и комплексы, входящие в другие комплексы, определяется по согласованию с заказчиком.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F52EB1-64AB-C0D5-D7AC-9398E7BEED16}"/>
              </a:ext>
            </a:extLst>
          </p:cNvPr>
          <p:cNvSpPr txBox="1">
            <a:spLocks/>
          </p:cNvSpPr>
          <p:nvPr/>
        </p:nvSpPr>
        <p:spPr>
          <a:xfrm>
            <a:off x="781999" y="275951"/>
            <a:ext cx="10386872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 комплектность документов на ИС согласно ЕСПД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9420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F9F47790-5072-4D44-8BE9-0B0841FFD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6638"/>
              </p:ext>
            </p:extLst>
          </p:nvPr>
        </p:nvGraphicFramePr>
        <p:xfrm>
          <a:off x="0" y="0"/>
          <a:ext cx="12192000" cy="68580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5018">
                  <a:extLst>
                    <a:ext uri="{9D8B030D-6E8A-4147-A177-3AD203B41FA5}">
                      <a16:colId xmlns:a16="http://schemas.microsoft.com/office/drawing/2014/main" val="1485993829"/>
                    </a:ext>
                  </a:extLst>
                </a:gridCol>
                <a:gridCol w="8986982">
                  <a:extLst>
                    <a:ext uri="{9D8B030D-6E8A-4147-A177-3AD203B41FA5}">
                      <a16:colId xmlns:a16="http://schemas.microsoft.com/office/drawing/2014/main" val="2809222771"/>
                    </a:ext>
                  </a:extLst>
                </a:gridCol>
              </a:tblGrid>
              <a:tr h="758426">
                <a:tc>
                  <a:txBody>
                    <a:bodyPr/>
                    <a:lstStyle/>
                    <a:p>
                      <a:r>
                        <a:rPr lang="ru-RU" sz="2000" b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 программного документа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 программного документа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610091"/>
                  </a:ext>
                </a:extLst>
              </a:tr>
              <a:tr h="445250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Спецификация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 программы и документации на нее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649570"/>
                  </a:ext>
                </a:extLst>
              </a:tr>
              <a:tr h="795089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Ведомость держателей подлинников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Перечень предприятий, на которых хранят подлинники программных документов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019259"/>
                  </a:ext>
                </a:extLst>
              </a:tr>
              <a:tr h="445250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 программы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Запись программы с необходимыми комментариями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482181"/>
                  </a:ext>
                </a:extLst>
              </a:tr>
              <a:tr h="533954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программы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Сведения о логической структуре и функционировании программы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800657"/>
                  </a:ext>
                </a:extLst>
              </a:tr>
              <a:tr h="795089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Программа и методика испытаний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Требования, подлежащие проверке при испытании программы, а также порядок и методы их контроля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63887"/>
                  </a:ext>
                </a:extLst>
              </a:tr>
              <a:tr h="1144928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Техническое задание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 и область применения программы, технические, технико-экономические и специальные требования, предъявляемые к программе, необходимые стадии и сроки разработки, виды испытаний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134556"/>
                  </a:ext>
                </a:extLst>
              </a:tr>
              <a:tr h="1144928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Пояснительная записка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Схема алгоритма, общее описание алгоритма и (или) функционирования программы, а также обоснование принятых технических и технико-экономических решений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927103"/>
                  </a:ext>
                </a:extLst>
              </a:tr>
              <a:tr h="795089"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Эксплуатационные документы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Сведения для обеспечения функционирования и эксплуатации программы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81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949300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F9F47790-5072-4D44-8BE9-0B0841FFD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935351"/>
              </p:ext>
            </p:extLst>
          </p:nvPr>
        </p:nvGraphicFramePr>
        <p:xfrm>
          <a:off x="0" y="2674"/>
          <a:ext cx="12192000" cy="68764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7673">
                  <a:extLst>
                    <a:ext uri="{9D8B030D-6E8A-4147-A177-3AD203B41FA5}">
                      <a16:colId xmlns:a16="http://schemas.microsoft.com/office/drawing/2014/main" val="1485993829"/>
                    </a:ext>
                  </a:extLst>
                </a:gridCol>
                <a:gridCol w="8414327">
                  <a:extLst>
                    <a:ext uri="{9D8B030D-6E8A-4147-A177-3AD203B41FA5}">
                      <a16:colId xmlns:a16="http://schemas.microsoft.com/office/drawing/2014/main" val="2809222771"/>
                    </a:ext>
                  </a:extLst>
                </a:gridCol>
              </a:tblGrid>
              <a:tr h="750119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Вид эксплуатационного документа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Содержание эксплуатационного документа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610091"/>
                  </a:ext>
                </a:extLst>
              </a:tr>
              <a:tr h="750119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Ведомость эксплуатационных документов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Перечень эксплуатационных документов на программу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649570"/>
                  </a:ext>
                </a:extLst>
              </a:tr>
              <a:tr h="750119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Формуляр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Основные характеристики программы, комплектность и сведения об эксплуатации программы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019259"/>
                  </a:ext>
                </a:extLst>
              </a:tr>
              <a:tr h="1080171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Описание применения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Сведения о назначении программы, области применения, применяемых методах, классе решаемых задач, ограничениях для применения, минимальной конфигурации технических средств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482181"/>
                  </a:ext>
                </a:extLst>
              </a:tr>
              <a:tr h="750119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Руководство системного программиста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Сведения для проверки, обеспечения функционирования и настройки программы на условия конкретного применения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800657"/>
                  </a:ext>
                </a:extLst>
              </a:tr>
              <a:tr h="750119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Руководство программиста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Требования, подлежащие проверке при испытании программы, а также порядок и методы их контроля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63887"/>
                  </a:ext>
                </a:extLst>
              </a:tr>
              <a:tr h="750119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Руководство оператора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Сведения для обеспечения процедуры общения оператора с вычислительной системой в процессе выполнения программы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134556"/>
                  </a:ext>
                </a:extLst>
              </a:tr>
              <a:tr h="420067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Описание языка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Описание синтаксиса и семантики языка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927103"/>
                  </a:ext>
                </a:extLst>
              </a:tr>
              <a:tr h="780485"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Руководство по техническому обслуживанию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Сведения для применения тестовых и диагностических программ при обслуживании технических средств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81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48410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A69301-1689-465E-8CC6-B1DE41877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33" t="25533" r="31525" b="17055"/>
          <a:stretch/>
        </p:blipFill>
        <p:spPr>
          <a:xfrm>
            <a:off x="197135" y="1469661"/>
            <a:ext cx="6338917" cy="521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026A49-1C8C-44DD-AD31-3F2418ECE2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64" t="58855" r="28105" b="20000"/>
          <a:stretch/>
        </p:blipFill>
        <p:spPr>
          <a:xfrm>
            <a:off x="5742245" y="171529"/>
            <a:ext cx="6338917" cy="17918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3883713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1080</Words>
  <Application>Microsoft Office PowerPoint</Application>
  <PresentationFormat>Широкоэкранный</PresentationFormat>
  <Paragraphs>107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Перечень и комплектность документов на ИС согласно ЕСПД </vt:lpstr>
      <vt:lpstr>Перечень и комплектность документов на ИС согласно ЕСПД </vt:lpstr>
      <vt:lpstr>Перечень и комплектность документов на ИС согласно ЕСПД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Перечень и комплектность документов на ИС согласно ЕСКД </vt:lpstr>
      <vt:lpstr>Понятия и задачи документирования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документации информационных систем</dc:title>
  <dc:creator>PHENOM</dc:creator>
  <cp:lastModifiedBy>Admin</cp:lastModifiedBy>
  <cp:revision>38</cp:revision>
  <dcterms:created xsi:type="dcterms:W3CDTF">2021-09-08T12:52:09Z</dcterms:created>
  <dcterms:modified xsi:type="dcterms:W3CDTF">2023-05-03T16:19:52Z</dcterms:modified>
</cp:coreProperties>
</file>