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77" r:id="rId4"/>
    <p:sldId id="278" r:id="rId5"/>
    <p:sldId id="279" r:id="rId6"/>
    <p:sldId id="280" r:id="rId7"/>
    <p:sldId id="281" r:id="rId8"/>
    <p:sldId id="268" r:id="rId9"/>
    <p:sldId id="282" r:id="rId10"/>
    <p:sldId id="258" r:id="rId11"/>
    <p:sldId id="283" r:id="rId12"/>
    <p:sldId id="284" r:id="rId13"/>
    <p:sldId id="263" r:id="rId14"/>
    <p:sldId id="285" r:id="rId15"/>
    <p:sldId id="260" r:id="rId16"/>
    <p:sldId id="286" r:id="rId17"/>
    <p:sldId id="261" r:id="rId18"/>
    <p:sldId id="262" r:id="rId19"/>
    <p:sldId id="287" r:id="rId20"/>
    <p:sldId id="272" r:id="rId21"/>
    <p:sldId id="288" r:id="rId22"/>
    <p:sldId id="273" r:id="rId23"/>
    <p:sldId id="289" r:id="rId24"/>
    <p:sldId id="267" r:id="rId25"/>
    <p:sldId id="269" r:id="rId26"/>
    <p:sldId id="270" r:id="rId27"/>
    <p:sldId id="290" r:id="rId28"/>
    <p:sldId id="271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47" autoAdjust="0"/>
  </p:normalViewPr>
  <p:slideViewPr>
    <p:cSldViewPr>
      <p:cViewPr varScale="1">
        <p:scale>
          <a:sx n="55" d="100"/>
          <a:sy n="55" d="100"/>
        </p:scale>
        <p:origin x="47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6722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11-08T11:52:47.2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4222 10312 0,'30'0'94,"59"0"-79,-29 0-15,29 0 16,30 0-16,-60 0 15,30 0 1,30 0 0,60 0-1,29 0 1,-59 0-16,59 30 16,-60-30-1,1 0 1,0 0-1,-30 0 1,0 0 0,-1 0-1,1 0 1,0 0 15,-59 0-15,29 0-1,30 0 1,0 0 0,0 0-1,29 0 1,-29 0 0,90 0-1,-120 0 1,30 0-1,-60 0 1,209 0 0,-120 0-1,61 0 1,-1 0 15,-60 0-15,1 0-1,0 0 1,29 0 0,1 0-1,-1 0 1,-59 0 0,-30 0-1,-59 0 32,0 0-16,-1 0 16,1 0-31,0 0-1,-1 0 1,1 0 0,0 0-1,0 0 1,-1 0 0,1 0 62,59 0-78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6AE1-AB72-416A-B830-1F0F856F6653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8EDB-D765-4519-9E40-4B47DC3BA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90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Архитектура не привязана к какой-то определённой технологии. Она может быть реализована с использованием широкого спектра технологий, включая такие технологии как веб-сервисы REST и </a:t>
            </a:r>
            <a:r>
              <a:rPr lang="en-US" dirty="0"/>
              <a:t>SOAP</a:t>
            </a:r>
            <a:r>
              <a:rPr lang="ru-RU" dirty="0"/>
              <a:t>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2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Интерфейс сервиса описан в </a:t>
            </a:r>
            <a:r>
              <a:rPr lang="en-US" dirty="0">
                <a:solidFill>
                  <a:srgbClr val="0070C0"/>
                </a:solidFill>
              </a:rPr>
              <a:t>Web Service Description Language (WSDL) 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Веб-сервис – единица модульности при создании СОА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широком смысле</a:t>
            </a:r>
            <a:r>
              <a:rPr lang="ru-RU" baseline="30000" dirty="0"/>
              <a:t> </a:t>
            </a:r>
            <a:r>
              <a:rPr lang="ru-RU" dirty="0"/>
              <a:t>компоненты в REST взаимодействуют наподобие взаимодействия клиентов и серверов во Всемирной паутине. </a:t>
            </a:r>
            <a:r>
              <a:rPr lang="en-US" dirty="0"/>
              <a:t>REST </a:t>
            </a:r>
            <a:r>
              <a:rPr lang="ru-RU" dirty="0"/>
              <a:t>является альтернативой </a:t>
            </a:r>
            <a:r>
              <a:rPr lang="en-US" dirty="0"/>
              <a:t>RPC.</a:t>
            </a:r>
            <a:r>
              <a:rPr lang="ru-RU" dirty="0"/>
              <a:t> </a:t>
            </a:r>
          </a:p>
          <a:p>
            <a:r>
              <a:rPr lang="ru-RU" dirty="0"/>
              <a:t>В сети Интернет вызов удалённой процедуры может представлять собой обычный HTTP-запрос (обычно «GET» или «POST»; такой запрос называют </a:t>
            </a:r>
            <a:r>
              <a:rPr lang="ru-RU" i="1" dirty="0"/>
              <a:t>«REST-запрос»</a:t>
            </a:r>
            <a:r>
              <a:rPr lang="ru-RU" dirty="0"/>
              <a:t>), а необходимые данные передаются в качестве параметров запроса.</a:t>
            </a:r>
          </a:p>
          <a:p>
            <a:r>
              <a:rPr lang="ru-RU" dirty="0"/>
              <a:t>Для веб-служб, построенных с учётом REST (то есть не нарушающих накладываемых им ограничений), применяют термин «</a:t>
            </a:r>
            <a:r>
              <a:rPr lang="ru-RU" b="1" dirty="0" err="1"/>
              <a:t>RESTful</a:t>
            </a:r>
            <a:r>
              <a:rPr lang="ru-RU" dirty="0"/>
              <a:t>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6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Информация о состоянии сессии может быть передана сервером какому-либо другому сервису (например, в службу базы данных) для поддержания устойчивого состояния, например, на период установления аутентификации. Клиент инициирует отправку запросов, когда он готов (возникает необходимость) перейти в новое состояние.</a:t>
            </a:r>
          </a:p>
          <a:p>
            <a:r>
              <a:rPr lang="ru-RU" dirty="0"/>
              <a:t>Во время обработки клиентских запросов считается, что клиент находится в </a:t>
            </a:r>
            <a:r>
              <a:rPr lang="ru-RU" i="1" dirty="0"/>
              <a:t>переходном состоянии, </a:t>
            </a:r>
            <a:r>
              <a:rPr lang="ru-RU" dirty="0"/>
              <a:t>между обработками </a:t>
            </a:r>
            <a:r>
              <a:rPr lang="ru-RU" i="1" dirty="0"/>
              <a:t>– в состоянии покоя</a:t>
            </a:r>
            <a:r>
              <a:rPr lang="ru-RU" dirty="0"/>
              <a:t>. Каждое отдельное </a:t>
            </a:r>
            <a:r>
              <a:rPr lang="ru-RU" i="1" dirty="0"/>
              <a:t>состояние</a:t>
            </a:r>
            <a:r>
              <a:rPr lang="ru-RU" dirty="0"/>
              <a:t> приложения представлено связями, которые могут быть задействованы при следующем обращении клиента.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0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Отличия </a:t>
            </a:r>
            <a:r>
              <a:rPr lang="en-US" dirty="0"/>
              <a:t>REST </a:t>
            </a:r>
            <a:r>
              <a:rPr lang="ru-RU" dirty="0"/>
              <a:t>от </a:t>
            </a:r>
            <a:r>
              <a:rPr lang="en-US" dirty="0"/>
              <a:t>SOAP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REST поддерживает различные форматы: </a:t>
            </a:r>
            <a:r>
              <a:rPr lang="ru-RU" dirty="0" err="1"/>
              <a:t>text</a:t>
            </a:r>
            <a:r>
              <a:rPr lang="ru-RU" dirty="0"/>
              <a:t>, JSON, XML; SOAP — только XML,</a:t>
            </a:r>
          </a:p>
          <a:p>
            <a:r>
              <a:rPr lang="ru-RU" dirty="0"/>
              <a:t>REST работает только по HTTP(S), а SOAP может работать с различными протоколами,</a:t>
            </a:r>
          </a:p>
          <a:p>
            <a:r>
              <a:rPr lang="ru-RU" dirty="0"/>
              <a:t>REST может работать с ресурсами. Каждый URL это представление какого-либо ресурса. SOAP работает с операциями, которые реализуют какую-либо бизнес логику с помощью нескольких интерфейсов,</a:t>
            </a:r>
          </a:p>
          <a:p>
            <a:r>
              <a:rPr lang="ru-RU" dirty="0"/>
              <a:t>SOAP на основе чтения не может быть помещена в кэш, а REST в этом случае может быть </a:t>
            </a:r>
            <a:r>
              <a:rPr lang="ru-RU" dirty="0" err="1"/>
              <a:t>закэширован</a:t>
            </a:r>
            <a:r>
              <a:rPr lang="ru-RU" dirty="0"/>
              <a:t>,</a:t>
            </a:r>
          </a:p>
          <a:p>
            <a:r>
              <a:rPr lang="ru-RU" dirty="0"/>
              <a:t>SOAP поддерживает SSL и WS-</a:t>
            </a:r>
            <a:r>
              <a:rPr lang="ru-RU" dirty="0" err="1"/>
              <a:t>security</a:t>
            </a:r>
            <a:r>
              <a:rPr lang="ru-RU" dirty="0"/>
              <a:t>, в то время как REST — только SSL.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2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Выводы:</a:t>
            </a:r>
            <a:r>
              <a:rPr lang="ru-RU" dirty="0"/>
              <a:t> REST против SOAP можно перефразировать как «Простота против Стандарта». В случае REST (простота) у вас будет скорость, расширяемость и поддержка многих форматов. В случае с SOAP у вас будет больше возможностей по безопасности (WS-</a:t>
            </a:r>
            <a:r>
              <a:rPr lang="ru-RU" dirty="0" err="1"/>
              <a:t>security</a:t>
            </a:r>
            <a:r>
              <a:rPr lang="ru-RU" dirty="0"/>
              <a:t>) и транзакционная безопасность (ACID).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9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623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792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880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238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603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1704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343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451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719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3062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9005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D9B6-D0A2-45B8-A4E4-4AEBC2C6E1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%D0%BD%D0%B0%D1%8F_%D0%BC%D1%8B%D1%88%D1%8C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ru.wikipedia.org/wiki/%D0%A2%D0%B5%D0%BB%D0%B5%D0%B2%D0%B8%D0%B7%D0%BE%D1%80" TargetMode="External"/><Relationship Id="rId7" Type="http://schemas.openxmlformats.org/officeDocument/2006/relationships/hyperlink" Target="https://ru.wikipedia.org/wiki/%D0%9A%D0%BE%D0%BC%D0%BF%D1%8C%D1%8E%D1%82%D0%B5%D1%80%D0%BD%D0%B0%D1%8F_%D0%BA%D0%BB%D0%B0%D0%B2%D0%B8%D0%B0%D1%82%D1%83%D1%80%D0%B0" TargetMode="External"/><Relationship Id="rId12" Type="http://schemas.openxmlformats.org/officeDocument/2006/relationships/image" Target="../media/image2.jpeg"/><Relationship Id="rId2" Type="http://schemas.openxmlformats.org/officeDocument/2006/relationships/hyperlink" Target="https://ru.wikipedia.org/wiki/%D0%AD%D0%BB%D0%B5%D0%BA%D1%82%D1%80%D0%BE%D0%BD%D0%BD%D0%B0%D1%8F_%D1%82%D0%B5%D1%85%D0%BD%D0%B8%D0%BA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7%D0%B5%D0%BB%D0%BE%D0%B2%D0%B5%D0%BA%D0%BE-%D0%BC%D0%B0%D1%88%D0%B8%D0%BD%D0%BD%D1%8B%D0%B9_%D0%B8%D0%BD%D1%82%D0%B5%D1%80%D1%84%D0%B5%D0%B9%D1%81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ru.wikipedia.org/wiki/%D0%A7%D0%B0%D1%81%D1%8B" TargetMode="External"/><Relationship Id="rId10" Type="http://schemas.openxmlformats.org/officeDocument/2006/relationships/hyperlink" Target="https://ru.wikipedia.org/wiki/%D0%98%D0%BD%D1%82%D0%B5%D1%80%D1%84%D0%B5%D0%B9%D1%81_%D0%BF%D0%BE%D0%BB%D1%8C%D0%B7%D0%BE%D0%B2%D0%B0%D1%82%D0%B5%D0%BB%D1%8F" TargetMode="External"/><Relationship Id="rId4" Type="http://schemas.openxmlformats.org/officeDocument/2006/relationships/hyperlink" Target="https://ru.wikipedia.org/wiki/%D0%9C%D0%B0%D0%B3%D0%BD%D0%B8%D1%82%D0%BE%D0%BB%D0%B0" TargetMode="External"/><Relationship Id="rId9" Type="http://schemas.openxmlformats.org/officeDocument/2006/relationships/hyperlink" Target="https://ru.wikipedia.org/wiki/%D0%A3%D1%81%D1%82%D1%80%D0%BE%D0%B9%D1%81%D1%82%D0%B2%D0%BE_%D0%B2%D0%B2%D0%BE%D0%B4%D0%B0-%D0%B2%D1%8B%D0%B2%D0%BE%D0%B4%D0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 - ориентированные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2580030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явное отделение бизнес-логики прикладной системы от логики презентации информации;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Базовыми понятиями в такой архитектуре являются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"информационная услуга“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"композитное приложение"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2979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бизнес-логики прикладной системы в виде некоторого количества программных модулей (сервисов), которые доступны извне (пользователям и другим модулям), чаще всего в режиме "запрос-ответ", через четко определенные формальные интерфейсы доступа;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Базовыми понятиями в такой архитектуре являются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"информационная услуга“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"композитное приложение"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39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"потребитель услуги", который может быть прикладной системой или другим сервисом, имеет возможность вызвать сервис через интерфейсы, используя соответствующие коммуникационные механизмы.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Базовыми понятиями в такой архитектуре являются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"информационная услуга“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"композитное приложение"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06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SOA: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таковая, не привязана к какой-то определенной технологии;</a:t>
            </a:r>
          </a:p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организации системы от используемой вычислительной платформы (платформ);</a:t>
            </a:r>
          </a:p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организации системы от применяемых языков программирования;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283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SOA: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сервисов, независимых от конкретных приложений, с единообразными интерфейсами доступа к ним;</a:t>
            </a:r>
          </a:p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сервисов как слабосвязанных компонентов для построения систем.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6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услуга (сервис)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услуга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(сервис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атомарная(целиком либо не </a:t>
            </a:r>
            <a:r>
              <a:rPr lang="ru-RU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прикладная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системы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пригодна для использования при разработке приложений, реализующих прикладную логику автоматизируемых процессов как в самой системе, так и для использования в приложениях других автоматизированных систем.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6203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услуга (сервис)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обычно характеризуется следующими свойствами: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многократного применения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 может быть определена одним или несколькими технологически независимыми интерфейсами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выделенные услуги слабо связаны между собой, и каждая из них может быть вызвана посредством 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коммуникационных протоколов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обеспечивающих возможность взаимодействия услуг между собой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4851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Композитное (составное) 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Композитное (составное) приложение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программное решение для конкретной прикладной проблемы, которое связывает прикладную логику процесса с источниками данных и информационных услуг, хранящихся на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разнородном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множестве базовых информационных систем. 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композитные приложения ассоциированы с процессами деятельности и могут объединять различные этапы процессов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представляя их пользователю через единый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B13C576-7E8D-4CA6-AD8D-BCFC31520DB8}"/>
                  </a:ext>
                </a:extLst>
              </p14:cNvPr>
              <p14:cNvContentPartPr/>
              <p14:nvPr/>
            </p14:nvContentPartPr>
            <p14:xfrm>
              <a:off x="1519920" y="3712320"/>
              <a:ext cx="2205360" cy="111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B13C576-7E8D-4CA6-AD8D-BCFC31520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080" y="3648960"/>
                <a:ext cx="223668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44145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340769"/>
            <a:ext cx="10513168" cy="4785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 корпоративных композитных приложений, основанных на системе корпоративных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-сервисов;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интеграцию приложений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бизнес-процессов, с автоматизацией бизнес-процессов;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870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340769"/>
            <a:ext cx="10513168" cy="4785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различные транспортные протоколы и стандарты форматирования сообщений, средства обеспечения безопасности, надежной и своевременной доставки сообщений;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 повысить скорость разработки прикладных приложений и снизить затраты на эти цели.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483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450" y="1988840"/>
            <a:ext cx="9901100" cy="4752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Архитектурой информационной системы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концепция, согласно которой взаимодействуют компоненты информационной системы.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4572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268760"/>
            <a:ext cx="10657184" cy="4857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 – идентифицируемая веб-адресом программная система со стандартизированными интерфейсами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Веб-службы могут взаимодействовать между собой и со сторонними приложениями посредством сообщений, основанных на определенных протоколах. </a:t>
            </a:r>
          </a:p>
        </p:txBody>
      </p:sp>
    </p:spTree>
    <p:extLst>
      <p:ext uri="{BB962C8B-B14F-4D97-AF65-F5344CB8AC3E}">
        <p14:creationId xmlns:p14="http://schemas.microsoft.com/office/powerpoint/2010/main" val="239505703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7D9B-EBE4-46C3-A0DF-01ACBB1B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Веб-сервисов: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92203-AD47-43D1-85FB-9E0EF5E1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совместимость;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расширяемость;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машинной обработки описания.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Веб-сервисы взаимодействуют между собой через протокол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WSDL.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60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340768"/>
            <a:ext cx="10369152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(Simple Object Access Protocol –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протокол доступа к объектам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протокол обмена структурированными сообщениями в распределенной вычислительной среде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 предназначался для удаленного вызова процедур 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сейчас используется так же для обмена произвольными сообщениями в формате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XML.</a:t>
            </a:r>
          </a:p>
        </p:txBody>
      </p:sp>
    </p:spTree>
    <p:extLst>
      <p:ext uri="{BB962C8B-B14F-4D97-AF65-F5344CB8AC3E}">
        <p14:creationId xmlns:p14="http://schemas.microsoft.com/office/powerpoint/2010/main" val="316429435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340768"/>
            <a:ext cx="10369152" cy="511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с любым протоколом прикладного уровня: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SMTP, FTP, HTTP, HTTPS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применяется в бизнес-приложениях и на основе ранее существовавших систем.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 на написание методов и ОО-подход. </a:t>
            </a:r>
          </a:p>
        </p:txBody>
      </p:sp>
    </p:spTree>
    <p:extLst>
      <p:ext uri="{BB962C8B-B14F-4D97-AF65-F5344CB8AC3E}">
        <p14:creationId xmlns:p14="http://schemas.microsoft.com/office/powerpoint/2010/main" val="41544637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1268761"/>
            <a:ext cx="10972800" cy="48574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«передача состояния представления») 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согласованный набор ограничений, учитываемых при проектировании распределённой гипермедиа-системы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определённых случаях (интернет-магазины, поисковые системы, прочие системы, основанные на данных) это приводит к повышению производительности и упрощению архитектуры. 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446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908720"/>
            <a:ext cx="10873208" cy="576064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60000"/>
              </a:lnSpc>
              <a:buAutoNum type="arabicPeriod"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клиент-сервер</a:t>
            </a:r>
          </a:p>
          <a:p>
            <a:pPr marL="514350" indent="-514350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состояния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период между запросами клиента никакая информация о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клиента на сервере не хранится.</a:t>
            </a:r>
            <a:r>
              <a:rPr lang="ru-RU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Кэширование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 (кэш) –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некоторой промежуточный буфер, в котором хранятся данные.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Клиенты, а также промежуточные узлы, могут выполнять кэширование ответов сервера. Ответы сервера, в свою очередь, должны иметь явное или неявное обозначение как кэшируемые или.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482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332656"/>
            <a:ext cx="11161240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Единообразие интерфейса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Унифицированные интерфейсы позволяют каждому из сервисов развиваться независимо.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унифицированным интерфейсам: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ресурсов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 –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многократно используемый и относительно стабильный объект, который может распределяться внутри системы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ресурсы идентифицируются в запросах, например, с использованием URI в интернет-системах. 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Манипуляция ресурсами через представление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ресурса –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документ, отражающий текущее или требуемое состояние ресурса.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033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332656"/>
            <a:ext cx="11161240" cy="6264696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kumimoji="0" lang="ru-RU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Самоописываемые</a:t>
            </a: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» сообщения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сообщение содержит достаточно информации, чтобы понять, каким образом его обрабатывать.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Гипермедиа как средство изменения состояния приложения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изменяют состояние системы только через действия, которые динамически определены в гипермедиа на сервере (к примеру, гиперссылки в гипертексте). Исключая простые точки входа в приложение, клиент не может предположить, что доступна какая-то операция над каким-то ресурсом, если не получил информацию об этом в предыдущих запросах к серверу. 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9499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260648"/>
            <a:ext cx="10729192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Слои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обычно не способен точно определить, взаимодействует он напрямую с сервером или же с промежуточным узлом, в связи с иерархической структурой сетей (подразумевая, что такая структура образует слои).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Код по требованию (необязательное ограничение)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может позволить расширить функциональность клиента за счёт загрузки кода с сервера в виде апплетов или сценариев.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Апплет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несамостоятельный компонент программного обеспечения, работающий в контексте другого, полновесного приложения, предназначенный для одной узкой задачи и не имеющий ценности в отрыве от базового приложения.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программа, имеющая дело с готовыми программными компонентами.</a:t>
            </a:r>
          </a:p>
        </p:txBody>
      </p:sp>
    </p:spTree>
    <p:extLst>
      <p:ext uri="{BB962C8B-B14F-4D97-AF65-F5344CB8AC3E}">
        <p14:creationId xmlns:p14="http://schemas.microsoft.com/office/powerpoint/2010/main" val="170798737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интересов клиентов и выбор оптимального решения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E7BA9BF-0809-4DA1-A4CD-A42A1A569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67803"/>
              </p:ext>
            </p:extLst>
          </p:nvPr>
        </p:nvGraphicFramePr>
        <p:xfrm>
          <a:off x="724508" y="1340768"/>
          <a:ext cx="1074298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40">
                  <a:extLst>
                    <a:ext uri="{9D8B030D-6E8A-4147-A177-3AD203B41FA5}">
                      <a16:colId xmlns:a16="http://schemas.microsoft.com/office/drawing/2014/main" val="4035967148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61459050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14377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SOAP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4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Поддерживаемые форматы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JSON,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по HTTP(S)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Различные протоколы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1175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ресурсами и операциями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 с ресурсами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 с операциями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6232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кэширования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1143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протокола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 </a:t>
                      </a:r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WS-security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протокола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 </a:t>
                      </a:r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WS-security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протокола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5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4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A107B8-49DB-438D-B209-0BCE1B5C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Интерфе́йс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(от англ. </a:t>
            </a:r>
            <a:r>
              <a:rPr lang="ru-RU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— общая граница между двумя функциональными объектами, требования к которой определяются стандартом и совокупностью средств, методов и правил взаимодействия (управления, контроля и т.д.) между элементами системы.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9409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262197"/>
              </p:ext>
            </p:extLst>
          </p:nvPr>
        </p:nvGraphicFramePr>
        <p:xfrm>
          <a:off x="911425" y="1052513"/>
          <a:ext cx="10585176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RESTful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Спецификация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JAX-WS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JAX-RS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Инкапсулирует бизнес-логику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 к ресурсам/данным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Методология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Объектно-ориентированная (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сервисно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Ресурсно-ориентированная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от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от платформы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от транспорта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Нет, только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Стандартизирован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SSL,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WSL-Security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Транзакции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AtomicTransaction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Надежная доставка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ReliableMessaging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со стороны приложения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1531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519927"/>
              </p:ext>
            </p:extLst>
          </p:nvPr>
        </p:nvGraphicFramePr>
        <p:xfrm>
          <a:off x="1199457" y="692696"/>
          <a:ext cx="986509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65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RESTful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Кэширование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для метода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HTTP, SMTP,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JMS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Большой, служебные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Небольшой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XML,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JSON,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любой тип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сервисов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WSDL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Формального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Инструменты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разработки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Можно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без них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4861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0B2B0-A041-463A-B9D2-CF5E1680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80" y="1628800"/>
            <a:ext cx="1124704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 электронного аппарата (телевизора, автомагнитолы, часов и т. п.), такие как дисплей, набор кнопок и переключателей для настройки, плюс правила управления ими, относятся к человеко-машинному интерфейсу;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клавиатура, мышь и пр. устройства ввода — элементы интерфейса «человек—компьютер».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903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0B2B0-A041-463A-B9D2-CF5E1680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634192" y="1209676"/>
            <a:ext cx="10972800" cy="45259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Электронная техника"/>
              </a:rPr>
              <a:t>электронного аппарата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Телевизор"/>
              </a:rPr>
              <a:t>телевизора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Магнитола"/>
              </a:rPr>
              <a:t>автомагнитолы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Часы"/>
              </a:rPr>
              <a:t>часов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т. п.), такие как дисплей, набор кнопок и переключателей для настройки, плюс правила управления ими, относятся к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Человеко-машинный интерфейс"/>
              </a:rPr>
              <a:t>человеко-машинному интерфейсу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Компьютерная клавиатура"/>
              </a:rPr>
              <a:t>клавиатура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Компьютерная мышь"/>
              </a:rPr>
              <a:t>мышь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пр.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Устройство ввода-вывода"/>
              </a:rPr>
              <a:t>устройства ввода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элементы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Интерфейс пользователя"/>
              </a:rPr>
              <a:t>интерфейса «человек—компьютер»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4530C-71ED-4ADE-8CD8-FC828D4B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1957527"/>
            <a:ext cx="5231904" cy="29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D35EBB-DB98-47BE-B41F-E9793BA1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750504"/>
            <a:ext cx="4475989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48BAC9-6BA7-4551-A327-6554BE90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760" y="1619250"/>
            <a:ext cx="61531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4530C-71ED-4ADE-8CD8-FC828D4B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2" y="7452447"/>
            <a:ext cx="5231904" cy="29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D35EBB-DB98-47BE-B41F-E9793BA1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06" y="7245424"/>
            <a:ext cx="4475989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D3E35A-0871-4031-871B-39C788F9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3" y="1433240"/>
            <a:ext cx="8095533" cy="47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4C01C5-354E-4626-9C2B-30B5D021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9256" r="9310" b="8688"/>
          <a:stretch/>
        </p:blipFill>
        <p:spPr bwMode="auto">
          <a:xfrm>
            <a:off x="14592943" y="1844824"/>
            <a:ext cx="5472609" cy="4104456"/>
          </a:xfrm>
          <a:prstGeom prst="roundRect">
            <a:avLst>
              <a:gd name="adj" fmla="val 5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2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D3E35A-0871-4031-871B-39C788F9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7461448"/>
            <a:ext cx="8095533" cy="47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4C01C5-354E-4626-9C2B-30B5D021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9256" r="9310" b="8688"/>
          <a:stretch/>
        </p:blipFill>
        <p:spPr bwMode="auto">
          <a:xfrm>
            <a:off x="2654933" y="674694"/>
            <a:ext cx="7344817" cy="5508612"/>
          </a:xfrm>
          <a:prstGeom prst="roundRect">
            <a:avLst>
              <a:gd name="adj" fmla="val 5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5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910" y="274638"/>
            <a:ext cx="9078180" cy="7780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004" y="1398786"/>
            <a:ext cx="1047199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 информационная система (ИС) включает в себя три компонента: 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данными; 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Бизнес-логику; 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интерфейс. </a:t>
            </a:r>
          </a:p>
        </p:txBody>
      </p:sp>
    </p:spTree>
    <p:extLst>
      <p:ext uri="{BB962C8B-B14F-4D97-AF65-F5344CB8AC3E}">
        <p14:creationId xmlns:p14="http://schemas.microsoft.com/office/powerpoint/2010/main" val="28942569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910" y="274638"/>
            <a:ext cx="9078180" cy="7780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004" y="1398786"/>
            <a:ext cx="1047199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хранятся в базах данных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управление ими осуществляется с помощью системы управления базами данных (СУБД).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Бизнес-логика определяет правила, по которым обрабатываются данные.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Она реализуется набором процедур, написанных на различных языках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32637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1751</Words>
  <Application>Microsoft Office PowerPoint</Application>
  <PresentationFormat>Широкоэкранный</PresentationFormat>
  <Paragraphs>194</Paragraphs>
  <Slides>31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Тема Office</vt:lpstr>
      <vt:lpstr>Сервисно - ориентированные архитектуры</vt:lpstr>
      <vt:lpstr>Архитектура информационной системы</vt:lpstr>
      <vt:lpstr>Презентация PowerPoint</vt:lpstr>
      <vt:lpstr>Примеры:</vt:lpstr>
      <vt:lpstr>Примеры:</vt:lpstr>
      <vt:lpstr>Примеры:</vt:lpstr>
      <vt:lpstr>Презентация PowerPoint</vt:lpstr>
      <vt:lpstr>Элементы информационной системы</vt:lpstr>
      <vt:lpstr>Элементы информационной системы</vt:lpstr>
      <vt:lpstr>Сервисно-ориентированная архитектура SOA, service-oriented architecture) </vt:lpstr>
      <vt:lpstr>Сервисно-ориентированная архитектура SOA, service-oriented architecture) </vt:lpstr>
      <vt:lpstr>Сервисно-ориентированная архитектура SOA, service-oriented architecture) </vt:lpstr>
      <vt:lpstr>Принципы SOA:</vt:lpstr>
      <vt:lpstr>Принципы SOA:</vt:lpstr>
      <vt:lpstr>Информационная услуга (сервис)</vt:lpstr>
      <vt:lpstr>Информационная услуга (сервис)</vt:lpstr>
      <vt:lpstr>Композитное (составное) приложение</vt:lpstr>
      <vt:lpstr>SOA позволяет:</vt:lpstr>
      <vt:lpstr>SOA позволяет:</vt:lpstr>
      <vt:lpstr>Веб-сервис</vt:lpstr>
      <vt:lpstr>Характеристики Веб-сервисов:</vt:lpstr>
      <vt:lpstr>SOAP</vt:lpstr>
      <vt:lpstr>SOAP</vt:lpstr>
      <vt:lpstr>REST</vt:lpstr>
      <vt:lpstr>Требования к архитектуре REST</vt:lpstr>
      <vt:lpstr>Презентация PowerPoint</vt:lpstr>
      <vt:lpstr>Презентация PowerPoint</vt:lpstr>
      <vt:lpstr>Презентация PowerPoint</vt:lpstr>
      <vt:lpstr>Учет интересов клиентов и выбор оптимального решения</vt:lpstr>
      <vt:lpstr>SOAP и REST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Saturn</dc:creator>
  <cp:lastModifiedBy>Admin</cp:lastModifiedBy>
  <cp:revision>67</cp:revision>
  <dcterms:created xsi:type="dcterms:W3CDTF">2018-10-23T10:22:53Z</dcterms:created>
  <dcterms:modified xsi:type="dcterms:W3CDTF">2023-05-03T16:19:55Z</dcterms:modified>
</cp:coreProperties>
</file>