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70" r:id="rId4"/>
    <p:sldId id="276" r:id="rId5"/>
    <p:sldId id="277" r:id="rId6"/>
    <p:sldId id="278" r:id="rId7"/>
    <p:sldId id="279" r:id="rId8"/>
    <p:sldId id="271" r:id="rId9"/>
    <p:sldId id="267" r:id="rId10"/>
    <p:sldId id="274" r:id="rId11"/>
    <p:sldId id="27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2F4590"/>
    <a:srgbClr val="DD4C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06" autoAdjust="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E8253C-C0AD-9CB6-F4EE-16FB0F9B9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BC8C850-1D80-6DAF-94B4-EF0318E39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A60191-59E5-9703-D6B4-4D936978C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90A8-A664-4ECA-A56B-4F9F17F3527D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DC48B4-3214-471E-68B2-43DFF945E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42CB31-7645-D651-A762-2EB3B7DFF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571C-65AB-40AC-B737-BF099EBB68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94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810B4D-47E7-274C-5583-A16C6E49A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80F79C6-D74C-FF4B-B4F8-742CD300C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13444C-0CB1-6419-1761-BEC3BB356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90A8-A664-4ECA-A56B-4F9F17F3527D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5D9275-16BE-4C64-C673-BC1E2FA3D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3A4E6C-8F33-30C1-3B26-37B8F1FD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571C-65AB-40AC-B737-BF099EBB68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341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3D15F3F-8097-8C24-2B45-FB97E7FF0B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7CF4B35-7B24-A177-8879-0B46432A3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54B46F-E9E0-3023-B506-51CFF9BF1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90A8-A664-4ECA-A56B-4F9F17F3527D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52D28F-87BF-A4C4-1569-DC4F52E91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1294F2-8859-0196-D1CE-A668F6CD6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571C-65AB-40AC-B737-BF099EBB68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1022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05185E-623C-31A4-4288-607414027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229F7F-6E2A-D9C9-D0A6-838BB7490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D99B31-2E92-5243-55E6-E91D584DD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90A8-A664-4ECA-A56B-4F9F17F3527D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5A8927-692E-6540-AE61-C1597B1A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F411AA-5145-5545-D247-9E8B153D4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571C-65AB-40AC-B737-BF099EBB68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844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943723-786A-5AAB-8054-1981AE6E7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4E0F315-05D7-42CF-1F1B-6D546DC3F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5CFA3E-75C3-9AB2-F06A-1221ED1EF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90A8-A664-4ECA-A56B-4F9F17F3527D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331911-128C-49EF-797B-54A4873A4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9C3BF4-4A6B-528F-6086-D87D6A8C8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571C-65AB-40AC-B737-BF099EBB68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440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4BEEFA-60AD-3265-5772-0D847952E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18100A-FC03-4053-6915-58C47A10F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C36165D-BFA8-8642-B4D7-83BE05FCF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0C6B13-E027-BF8C-164E-3E60DDC7D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90A8-A664-4ECA-A56B-4F9F17F3527D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2EBFCE3-7053-05AD-8F19-D5033928B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F8A73D-DF2E-FD7D-3B50-7AA33F4A7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571C-65AB-40AC-B737-BF099EBB68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12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3A12FE-132F-D1DE-E17D-C547ABE78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5C3714-A708-60B1-C57E-B139F2C09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3A3A394-D5CC-9645-222E-D2ADF85A2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D6218E7-2D87-2357-669E-B36ED6FF0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7634F7F-465E-B331-17F0-523B2BCB70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C1BCCAA-9F13-94A1-86BE-431FA2756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90A8-A664-4ECA-A56B-4F9F17F3527D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790E6E7-F0E3-0540-24C0-80861401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5C261B3-A2D6-6C93-5EF9-5AC8DFB0C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571C-65AB-40AC-B737-BF099EBB68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7705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BA30FE-1B3A-B932-D9DF-CC3070321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D351674-8DBA-60AE-9C56-349B90DD1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90A8-A664-4ECA-A56B-4F9F17F3527D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93CD5D5-5278-2968-AEE8-10ECF940C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FD95BE7-A9C3-9FF0-53DF-C0B15252C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571C-65AB-40AC-B737-BF099EBB68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8764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046BCC0-FCA5-E368-1B64-8875C9795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90A8-A664-4ECA-A56B-4F9F17F3527D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6A19FE8-649E-37D5-DCEA-14ABE529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DE01FBB-9B41-2882-7926-3B41EAA2E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571C-65AB-40AC-B737-BF099EBB68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7935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6BE267-F1DC-8614-11DF-EFBA6C776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325DCE-F315-7C29-8D6F-72159DD73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E3F659F-BEDD-9FEF-652E-BC2F58405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FC1964-EF39-60D3-F7DE-15A455708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90A8-A664-4ECA-A56B-4F9F17F3527D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E3E7F1-8649-AC90-0F09-32E60DB0E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5EB105A-4C34-28F9-EB99-B3091239B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571C-65AB-40AC-B737-BF099EBB68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239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AA10C9-81BF-FD8D-0458-22F371A50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E7D77B6-5C7E-8E50-563F-4CBEFC8009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26F5C0B-0570-167F-7BF2-E7FC133B0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D2110A-42AF-331A-DB0D-5DB6C38AF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90A8-A664-4ECA-A56B-4F9F17F3527D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AA41B5-D6D7-634E-6D90-42FDC81CC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5FE726E-EBB3-FEC5-6FAF-74BDFB5AB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571C-65AB-40AC-B737-BF099EBB68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0750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607CB2-DBFE-B88F-75C7-691F52D1A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788391-5762-9F40-FACD-288C144DC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13912A-6377-833D-E749-16AD3D2ED2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890A8-A664-4ECA-A56B-4F9F17F3527D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D39B01-3CC4-9799-8F49-B624C2AD6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751A31-B49D-88AE-7386-59AC565415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3571C-65AB-40AC-B737-BF099EBB68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7762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FC51CD0-4285-486C-1AEC-430F0F97FC03}"/>
              </a:ext>
            </a:extLst>
          </p:cNvPr>
          <p:cNvSpPr/>
          <p:nvPr/>
        </p:nvSpPr>
        <p:spPr>
          <a:xfrm>
            <a:off x="418866" y="355971"/>
            <a:ext cx="6794340" cy="40742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C9B6313A-A34F-BE8F-7E63-D781D077DA78}"/>
              </a:ext>
            </a:extLst>
          </p:cNvPr>
          <p:cNvSpPr/>
          <p:nvPr/>
        </p:nvSpPr>
        <p:spPr>
          <a:xfrm>
            <a:off x="7724421" y="355971"/>
            <a:ext cx="6794340" cy="40742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C3BF1F9-EE2A-346A-5995-74365FB743E6}"/>
              </a:ext>
            </a:extLst>
          </p:cNvPr>
          <p:cNvSpPr/>
          <p:nvPr/>
        </p:nvSpPr>
        <p:spPr>
          <a:xfrm>
            <a:off x="418866" y="4834566"/>
            <a:ext cx="6794340" cy="40742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E113CC0B-5E32-824E-F6BA-CD216FBAE26F}"/>
              </a:ext>
            </a:extLst>
          </p:cNvPr>
          <p:cNvSpPr/>
          <p:nvPr/>
        </p:nvSpPr>
        <p:spPr>
          <a:xfrm>
            <a:off x="7724421" y="4834566"/>
            <a:ext cx="6794340" cy="40742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Равнобедренный треугольник 20">
            <a:extLst>
              <a:ext uri="{FF2B5EF4-FFF2-40B4-BE49-F238E27FC236}">
                <a16:creationId xmlns:a16="http://schemas.microsoft.com/office/drawing/2014/main" id="{56D2ABE6-380E-CD36-F1EF-E283AD569544}"/>
              </a:ext>
            </a:extLst>
          </p:cNvPr>
          <p:cNvSpPr/>
          <p:nvPr/>
        </p:nvSpPr>
        <p:spPr>
          <a:xfrm>
            <a:off x="0" y="7092429"/>
            <a:ext cx="5221364" cy="3992880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Равнобедренный треугольник 21">
            <a:extLst>
              <a:ext uri="{FF2B5EF4-FFF2-40B4-BE49-F238E27FC236}">
                <a16:creationId xmlns:a16="http://schemas.microsoft.com/office/drawing/2014/main" id="{A7D44B8D-C434-A60C-FA10-5CF595BAB564}"/>
              </a:ext>
            </a:extLst>
          </p:cNvPr>
          <p:cNvSpPr/>
          <p:nvPr/>
        </p:nvSpPr>
        <p:spPr>
          <a:xfrm>
            <a:off x="6975280" y="7071360"/>
            <a:ext cx="5221364" cy="3992880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Равнобедренный треугольник 22">
            <a:extLst>
              <a:ext uri="{FF2B5EF4-FFF2-40B4-BE49-F238E27FC236}">
                <a16:creationId xmlns:a16="http://schemas.microsoft.com/office/drawing/2014/main" id="{15D81063-B640-24C0-D7D3-CE66F9A6CD46}"/>
              </a:ext>
            </a:extLst>
          </p:cNvPr>
          <p:cNvSpPr/>
          <p:nvPr/>
        </p:nvSpPr>
        <p:spPr>
          <a:xfrm rot="10800000">
            <a:off x="3487640" y="-4018655"/>
            <a:ext cx="5221364" cy="3992880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Равнобедренный треугольник 23">
            <a:extLst>
              <a:ext uri="{FF2B5EF4-FFF2-40B4-BE49-F238E27FC236}">
                <a16:creationId xmlns:a16="http://schemas.microsoft.com/office/drawing/2014/main" id="{80599C5A-99B8-061C-310A-8F58E755A2FC}"/>
              </a:ext>
            </a:extLst>
          </p:cNvPr>
          <p:cNvSpPr/>
          <p:nvPr/>
        </p:nvSpPr>
        <p:spPr>
          <a:xfrm rot="10800000">
            <a:off x="10371480" y="-3916680"/>
            <a:ext cx="5221364" cy="3992880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Равнобедренный треугольник 24">
            <a:extLst>
              <a:ext uri="{FF2B5EF4-FFF2-40B4-BE49-F238E27FC236}">
                <a16:creationId xmlns:a16="http://schemas.microsoft.com/office/drawing/2014/main" id="{19BF9DAF-2146-0156-E506-F8CB5694002D}"/>
              </a:ext>
            </a:extLst>
          </p:cNvPr>
          <p:cNvSpPr/>
          <p:nvPr/>
        </p:nvSpPr>
        <p:spPr>
          <a:xfrm rot="10800000">
            <a:off x="-3396200" y="-3934991"/>
            <a:ext cx="5221364" cy="3992880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267256-C26A-D5E9-37C0-35E4866C4B7C}"/>
              </a:ext>
            </a:extLst>
          </p:cNvPr>
          <p:cNvSpPr txBox="1"/>
          <p:nvPr/>
        </p:nvSpPr>
        <p:spPr>
          <a:xfrm>
            <a:off x="780591" y="683366"/>
            <a:ext cx="470494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ИНДИВИДУАЛЬНЫЙ</a:t>
            </a:r>
          </a:p>
          <a:p>
            <a:r>
              <a:rPr lang="ru-RU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ИТОГОВЫЙ</a:t>
            </a:r>
          </a:p>
          <a:p>
            <a:r>
              <a:rPr lang="ru-RU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FA2BB3-A649-89E7-B615-F041F495255F}"/>
              </a:ext>
            </a:extLst>
          </p:cNvPr>
          <p:cNvSpPr txBox="1"/>
          <p:nvPr/>
        </p:nvSpPr>
        <p:spPr>
          <a:xfrm>
            <a:off x="619760" y="2615326"/>
            <a:ext cx="65934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тему </a:t>
            </a:r>
            <a:r>
              <a:rPr 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ru-RU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Разработка мобильного приложения для планирования поездок </a:t>
            </a:r>
            <a:r>
              <a:rPr lang="en-US" sz="3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Travel Manager</a:t>
            </a:r>
            <a:r>
              <a:rPr 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endParaRPr lang="ru-RU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680213-944E-D2A9-7496-7DBD669BEA20}"/>
              </a:ext>
            </a:extLst>
          </p:cNvPr>
          <p:cNvSpPr txBox="1"/>
          <p:nvPr/>
        </p:nvSpPr>
        <p:spPr>
          <a:xfrm>
            <a:off x="8292045" y="5731907"/>
            <a:ext cx="3624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Выполнил</a:t>
            </a:r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r>
              <a:rPr lang="ru-RU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Лебеденко Вадим, учащийся 9-Г класса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624466-AFBB-FD34-EE28-317F939B653C}"/>
              </a:ext>
            </a:extLst>
          </p:cNvPr>
          <p:cNvSpPr txBox="1"/>
          <p:nvPr/>
        </p:nvSpPr>
        <p:spPr>
          <a:xfrm>
            <a:off x="8292045" y="6179261"/>
            <a:ext cx="3770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Научный руководитель</a:t>
            </a:r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r>
              <a:rPr lang="ru-RU" sz="1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Тепаносян</a:t>
            </a:r>
            <a:r>
              <a:rPr lang="ru-RU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Эдуард </a:t>
            </a:r>
            <a:r>
              <a:rPr lang="ru-RU" sz="1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Гомеросович</a:t>
            </a:r>
            <a:r>
              <a:rPr lang="ru-RU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учитель информатики</a:t>
            </a:r>
          </a:p>
        </p:txBody>
      </p:sp>
    </p:spTree>
    <p:extLst>
      <p:ext uri="{BB962C8B-B14F-4D97-AF65-F5344CB8AC3E}">
        <p14:creationId xmlns:p14="http://schemas.microsoft.com/office/powerpoint/2010/main" val="30417557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EE00B9-A570-C4E8-2E30-AA07281C3451}"/>
              </a:ext>
            </a:extLst>
          </p:cNvPr>
          <p:cNvSpPr txBox="1"/>
          <p:nvPr/>
        </p:nvSpPr>
        <p:spPr>
          <a:xfrm>
            <a:off x="302003" y="134224"/>
            <a:ext cx="1432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Итоги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5F1BDC-B469-E619-CF18-0B112DFC1938}"/>
              </a:ext>
            </a:extLst>
          </p:cNvPr>
          <p:cNvSpPr txBox="1"/>
          <p:nvPr/>
        </p:nvSpPr>
        <p:spPr>
          <a:xfrm>
            <a:off x="553674" y="1174459"/>
            <a:ext cx="112420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solidFill>
                  <a:schemeClr val="bg1"/>
                </a:solidFill>
              </a:rPr>
              <a:t>По итогам работы создано приложение для планирования поездок. Оно может помочь людям заранее продумать своё путешествие, находить реальные места и посмотреть отзывы о них. По моему мнению, оно является очень удобным и полезным. 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3C77F125-2F09-C60D-0BAF-2EE0603DBCDE}"/>
              </a:ext>
            </a:extLst>
          </p:cNvPr>
          <p:cNvSpPr/>
          <p:nvPr/>
        </p:nvSpPr>
        <p:spPr>
          <a:xfrm>
            <a:off x="5003973" y="3429000"/>
            <a:ext cx="2184054" cy="218405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смайлы, смеюсь значок">
            <a:extLst>
              <a:ext uri="{FF2B5EF4-FFF2-40B4-BE49-F238E27FC236}">
                <a16:creationId xmlns:a16="http://schemas.microsoft.com/office/drawing/2014/main" id="{2BBFBF88-B2E4-61E4-9C4E-CEFD5ADD9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764" y="3582791"/>
            <a:ext cx="1876472" cy="1876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87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F7C4BA16-79C9-3338-1DA9-705A904463AC}"/>
              </a:ext>
            </a:extLst>
          </p:cNvPr>
          <p:cNvGrpSpPr/>
          <p:nvPr/>
        </p:nvGrpSpPr>
        <p:grpSpPr>
          <a:xfrm>
            <a:off x="13773680" y="1490240"/>
            <a:ext cx="3877519" cy="3877519"/>
            <a:chOff x="4157240" y="2338086"/>
            <a:chExt cx="3877519" cy="3877519"/>
          </a:xfrm>
        </p:grpSpPr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D97EEB68-B40C-3081-F0AB-E3FEF758264D}"/>
                </a:ext>
              </a:extLst>
            </p:cNvPr>
            <p:cNvSpPr/>
            <p:nvPr/>
          </p:nvSpPr>
          <p:spPr>
            <a:xfrm>
              <a:off x="4157240" y="2338086"/>
              <a:ext cx="3877519" cy="387751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D27B6F6E-34E2-3A92-BF1F-0D6C5547A4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</a:blip>
            <a:stretch>
              <a:fillRect/>
            </a:stretch>
          </p:blipFill>
          <p:spPr>
            <a:xfrm>
              <a:off x="4377368" y="2558214"/>
              <a:ext cx="3437262" cy="34372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5109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Овал 21">
            <a:extLst>
              <a:ext uri="{FF2B5EF4-FFF2-40B4-BE49-F238E27FC236}">
                <a16:creationId xmlns:a16="http://schemas.microsoft.com/office/drawing/2014/main" id="{A0A67FD3-7E8A-27A6-7310-4006DD62640C}"/>
              </a:ext>
            </a:extLst>
          </p:cNvPr>
          <p:cNvSpPr/>
          <p:nvPr/>
        </p:nvSpPr>
        <p:spPr>
          <a:xfrm>
            <a:off x="465551" y="7405168"/>
            <a:ext cx="3022089" cy="302208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9B44E5EB-A10C-D268-BB9F-0781BD4546C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484536" y="8117180"/>
            <a:ext cx="1405839" cy="1405839"/>
          </a:xfrm>
          <a:prstGeom prst="rect">
            <a:avLst/>
          </a:prstGeom>
          <a:effectLst>
            <a:outerShdw blurRad="114300" dist="50800" sx="108000" sy="108000" algn="l" rotWithShape="0">
              <a:prstClr val="black">
                <a:alpha val="44000"/>
              </a:prstClr>
            </a:outerShdw>
          </a:effectLst>
          <a:scene3d>
            <a:camera prst="obliqueTopRight">
              <a:rot lat="20999999" lon="899990" rev="0"/>
            </a:camera>
            <a:lightRig rig="threePt" dir="t"/>
          </a:scene3d>
        </p:spPr>
      </p:pic>
      <p:sp>
        <p:nvSpPr>
          <p:cNvPr id="24" name="Овал 23">
            <a:extLst>
              <a:ext uri="{FF2B5EF4-FFF2-40B4-BE49-F238E27FC236}">
                <a16:creationId xmlns:a16="http://schemas.microsoft.com/office/drawing/2014/main" id="{B8F9635F-5429-CFC4-CB0B-35105A05640C}"/>
              </a:ext>
            </a:extLst>
          </p:cNvPr>
          <p:cNvSpPr/>
          <p:nvPr/>
        </p:nvSpPr>
        <p:spPr>
          <a:xfrm>
            <a:off x="7798715" y="7821887"/>
            <a:ext cx="3022089" cy="302208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6ADE641E-03CB-0FAE-CFAA-EDA4BAEA3C9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8660965" y="8509596"/>
            <a:ext cx="1638417" cy="1638417"/>
          </a:xfrm>
          <a:prstGeom prst="rect">
            <a:avLst/>
          </a:prstGeom>
          <a:effectLst>
            <a:outerShdw blurRad="114300" dist="50800" sx="108000" sy="108000" algn="l" rotWithShape="0">
              <a:prstClr val="black">
                <a:alpha val="44000"/>
              </a:prstClr>
            </a:outerShdw>
          </a:effectLst>
          <a:scene3d>
            <a:camera prst="obliqueTopRight">
              <a:rot lat="20999999" lon="899990" rev="0"/>
            </a:camera>
            <a:lightRig rig="threePt" dir="t"/>
          </a:scene3d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5E9BCB9-71AF-D8D1-A000-633F5A56A2E1}"/>
              </a:ext>
            </a:extLst>
          </p:cNvPr>
          <p:cNvSpPr/>
          <p:nvPr/>
        </p:nvSpPr>
        <p:spPr>
          <a:xfrm>
            <a:off x="418866" y="-4077359"/>
            <a:ext cx="6794340" cy="40742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D474CDE-C0B8-E348-ABBF-334EB0960EFE}"/>
              </a:ext>
            </a:extLst>
          </p:cNvPr>
          <p:cNvSpPr/>
          <p:nvPr/>
        </p:nvSpPr>
        <p:spPr>
          <a:xfrm>
            <a:off x="7724421" y="-4077359"/>
            <a:ext cx="6794340" cy="40742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339DC69-E9ED-6A07-C66B-D6E2416C7CE3}"/>
              </a:ext>
            </a:extLst>
          </p:cNvPr>
          <p:cNvSpPr/>
          <p:nvPr/>
        </p:nvSpPr>
        <p:spPr>
          <a:xfrm>
            <a:off x="418866" y="6879069"/>
            <a:ext cx="6794340" cy="40742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CB5FB26-AC85-CE10-93B8-7789A15A96E3}"/>
              </a:ext>
            </a:extLst>
          </p:cNvPr>
          <p:cNvSpPr/>
          <p:nvPr/>
        </p:nvSpPr>
        <p:spPr>
          <a:xfrm>
            <a:off x="7724421" y="6879069"/>
            <a:ext cx="6794340" cy="40742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5" name="Равнобедренный треугольник 14">
            <a:extLst>
              <a:ext uri="{FF2B5EF4-FFF2-40B4-BE49-F238E27FC236}">
                <a16:creationId xmlns:a16="http://schemas.microsoft.com/office/drawing/2014/main" id="{404F2E55-02FC-F5DE-F907-EA14C2D35103}"/>
              </a:ext>
            </a:extLst>
          </p:cNvPr>
          <p:cNvSpPr/>
          <p:nvPr/>
        </p:nvSpPr>
        <p:spPr>
          <a:xfrm>
            <a:off x="0" y="2886189"/>
            <a:ext cx="5221364" cy="3992880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Равнобедренный треугольник 15">
            <a:extLst>
              <a:ext uri="{FF2B5EF4-FFF2-40B4-BE49-F238E27FC236}">
                <a16:creationId xmlns:a16="http://schemas.microsoft.com/office/drawing/2014/main" id="{657DD07D-151C-1E3A-B950-17C31E85B6EB}"/>
              </a:ext>
            </a:extLst>
          </p:cNvPr>
          <p:cNvSpPr/>
          <p:nvPr/>
        </p:nvSpPr>
        <p:spPr>
          <a:xfrm>
            <a:off x="6975280" y="2865120"/>
            <a:ext cx="5221364" cy="3992880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Равнобедренный треугольник 16">
            <a:extLst>
              <a:ext uri="{FF2B5EF4-FFF2-40B4-BE49-F238E27FC236}">
                <a16:creationId xmlns:a16="http://schemas.microsoft.com/office/drawing/2014/main" id="{C60EBAE5-FE3F-3E7B-E0B8-B5EB87662AA8}"/>
              </a:ext>
            </a:extLst>
          </p:cNvPr>
          <p:cNvSpPr/>
          <p:nvPr/>
        </p:nvSpPr>
        <p:spPr>
          <a:xfrm rot="10800000">
            <a:off x="3487640" y="-71495"/>
            <a:ext cx="5221364" cy="3992880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Равнобедренный треугольник 17">
            <a:extLst>
              <a:ext uri="{FF2B5EF4-FFF2-40B4-BE49-F238E27FC236}">
                <a16:creationId xmlns:a16="http://schemas.microsoft.com/office/drawing/2014/main" id="{9E50C151-BDE2-D99D-47C6-4151BCF0703A}"/>
              </a:ext>
            </a:extLst>
          </p:cNvPr>
          <p:cNvSpPr/>
          <p:nvPr/>
        </p:nvSpPr>
        <p:spPr>
          <a:xfrm rot="10800000">
            <a:off x="10371480" y="0"/>
            <a:ext cx="5221364" cy="3992880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Равнобедренный треугольник 18">
            <a:extLst>
              <a:ext uri="{FF2B5EF4-FFF2-40B4-BE49-F238E27FC236}">
                <a16:creationId xmlns:a16="http://schemas.microsoft.com/office/drawing/2014/main" id="{A15820ED-F289-2C7B-42AF-846AC70D5001}"/>
              </a:ext>
            </a:extLst>
          </p:cNvPr>
          <p:cNvSpPr/>
          <p:nvPr/>
        </p:nvSpPr>
        <p:spPr>
          <a:xfrm rot="10800000">
            <a:off x="-3396200" y="-18311"/>
            <a:ext cx="5221364" cy="3992880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AD5272-E150-406D-33F7-4EFA3A9C64DF}"/>
              </a:ext>
            </a:extLst>
          </p:cNvPr>
          <p:cNvSpPr txBox="1"/>
          <p:nvPr/>
        </p:nvSpPr>
        <p:spPr>
          <a:xfrm>
            <a:off x="197581" y="1475313"/>
            <a:ext cx="1186233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Актуальность.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Многие люди планируют только время и место отдыха или путешествия. Из-за этого они иногда сталкиваются с вопросом </a:t>
            </a:r>
            <a:r>
              <a:rPr lang="en-US" sz="2000" dirty="0">
                <a:solidFill>
                  <a:schemeClr val="bg1"/>
                </a:solidFill>
              </a:rPr>
              <a:t>“</a:t>
            </a:r>
            <a:r>
              <a:rPr lang="ru-RU" sz="2000" dirty="0">
                <a:solidFill>
                  <a:schemeClr val="bg1"/>
                </a:solidFill>
              </a:rPr>
              <a:t>А что дальше? Чем займемся? Как успеть всё, что хотелось?</a:t>
            </a:r>
            <a:r>
              <a:rPr lang="en-US" sz="2000" dirty="0">
                <a:solidFill>
                  <a:schemeClr val="bg1"/>
                </a:solidFill>
              </a:rPr>
              <a:t>”</a:t>
            </a:r>
            <a:r>
              <a:rPr lang="ru-RU" sz="2000" dirty="0">
                <a:solidFill>
                  <a:schemeClr val="bg1"/>
                </a:solidFill>
              </a:rPr>
              <a:t>. Моё приложение станет незаменимым помощником в такой ситуации.</a:t>
            </a:r>
          </a:p>
          <a:p>
            <a:pPr marL="342900" indent="-342900">
              <a:buAutoNum type="arabicPeriod"/>
            </a:pPr>
            <a:endParaRPr lang="ru-RU" sz="20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Цель работы</a:t>
            </a:r>
            <a:r>
              <a:rPr lang="en-US" sz="2000" dirty="0">
                <a:solidFill>
                  <a:schemeClr val="bg1"/>
                </a:solidFill>
              </a:rPr>
              <a:t>: </a:t>
            </a:r>
            <a:r>
              <a:rPr lang="ru-RU" sz="2000" dirty="0">
                <a:solidFill>
                  <a:schemeClr val="bg1"/>
                </a:solidFill>
              </a:rPr>
              <a:t>создать мобильное приложение для планирования поездок.</a:t>
            </a:r>
          </a:p>
          <a:p>
            <a:pPr marL="342900" indent="-342900">
              <a:buAutoNum type="arabicPeriod"/>
            </a:pPr>
            <a:endParaRPr lang="ru-RU" sz="20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Задачи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</a:rPr>
              <a:t>Изучить, как создаются мобильные приложения.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</a:rPr>
              <a:t>Продумать функционал моего приложения.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</a:rPr>
              <a:t>Создать макет дизайна.</a:t>
            </a:r>
            <a:endParaRPr lang="en-US" sz="20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</a:rPr>
              <a:t>Написать программный код для приложения.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</a:rPr>
              <a:t>Написать код для сервера, на котором будут хранится все данные и обрабатываться запросы с приложения.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</a:rPr>
              <a:t>Протестировать продукт.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</a:rPr>
              <a:t>Выпустить приложение в общий доступ.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E959A4-6D77-21C9-852C-70A1E15459F3}"/>
              </a:ext>
            </a:extLst>
          </p:cNvPr>
          <p:cNvSpPr txBox="1"/>
          <p:nvPr/>
        </p:nvSpPr>
        <p:spPr>
          <a:xfrm>
            <a:off x="302003" y="273124"/>
            <a:ext cx="61169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Актуальность, цель, задачи</a:t>
            </a:r>
          </a:p>
        </p:txBody>
      </p:sp>
    </p:spTree>
    <p:extLst>
      <p:ext uri="{BB962C8B-B14F-4D97-AF65-F5344CB8AC3E}">
        <p14:creationId xmlns:p14="http://schemas.microsoft.com/office/powerpoint/2010/main" val="3418434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EE00B9-A570-C4E8-2E30-AA07281C3451}"/>
              </a:ext>
            </a:extLst>
          </p:cNvPr>
          <p:cNvSpPr txBox="1"/>
          <p:nvPr/>
        </p:nvSpPr>
        <p:spPr>
          <a:xfrm>
            <a:off x="302003" y="249974"/>
            <a:ext cx="57459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Функционал приложения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36B9B2-E9BA-DDBC-B19A-FB2619EEAD4C}"/>
              </a:ext>
            </a:extLst>
          </p:cNvPr>
          <p:cNvSpPr txBox="1"/>
          <p:nvPr/>
        </p:nvSpPr>
        <p:spPr>
          <a:xfrm>
            <a:off x="738233" y="1400962"/>
            <a:ext cx="112708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Создание поездки. 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Здесь можно запланировать место, дату, количество людей. </a:t>
            </a:r>
          </a:p>
          <a:p>
            <a:pPr marL="342900" indent="-342900"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Создание плана активностей. 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Активность – это место, где вы хотите побывать. Например, аквапарк или кафе. Здесь можно найти любое нужное место и добавить его в свой план.</a:t>
            </a:r>
          </a:p>
          <a:p>
            <a:pPr marL="342900" indent="-342900"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Запланировать дату и время посещения этого места.</a:t>
            </a:r>
          </a:p>
          <a:p>
            <a:pPr marL="342900" indent="-342900"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Возможность просмотра фото и отзывов о каком-либо месте, а также возможность оставить свой отзыв.</a:t>
            </a:r>
          </a:p>
          <a:p>
            <a:pPr marL="342900" indent="-342900">
              <a:buFontTx/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Внесение расходов для дальнейшего анализа.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89A6F542-73AA-1172-1CDB-3CAD55F85C71}"/>
              </a:ext>
            </a:extLst>
          </p:cNvPr>
          <p:cNvGrpSpPr/>
          <p:nvPr/>
        </p:nvGrpSpPr>
        <p:grpSpPr>
          <a:xfrm>
            <a:off x="1035548" y="4482374"/>
            <a:ext cx="1949328" cy="1949328"/>
            <a:chOff x="1082040" y="3428048"/>
            <a:chExt cx="2667000" cy="2667000"/>
          </a:xfrm>
        </p:grpSpPr>
        <p:sp>
          <p:nvSpPr>
            <p:cNvPr id="11" name="Прямоугольник: скругленные углы 10">
              <a:extLst>
                <a:ext uri="{FF2B5EF4-FFF2-40B4-BE49-F238E27FC236}">
                  <a16:creationId xmlns:a16="http://schemas.microsoft.com/office/drawing/2014/main" id="{A57830A1-7E2A-E570-430C-A2DAD30642EC}"/>
                </a:ext>
              </a:extLst>
            </p:cNvPr>
            <p:cNvSpPr/>
            <p:nvPr/>
          </p:nvSpPr>
          <p:spPr>
            <a:xfrm>
              <a:off x="1082040" y="3428048"/>
              <a:ext cx="2667000" cy="266700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B1A2097A-8F5F-B205-CEDB-80957227A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</a:blip>
            <a:stretch>
              <a:fillRect/>
            </a:stretch>
          </p:blipFill>
          <p:spPr>
            <a:xfrm>
              <a:off x="1388962" y="3672840"/>
              <a:ext cx="2121954" cy="2121954"/>
            </a:xfrm>
            <a:prstGeom prst="rect">
              <a:avLst/>
            </a:prstGeom>
            <a:noFill/>
            <a:effectLst>
              <a:outerShdw blurRad="114300" dist="38100" dir="5400000" sx="105000" sy="105000" algn="t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3A9B5833-615D-D8D6-72D4-DC5563673356}"/>
              </a:ext>
            </a:extLst>
          </p:cNvPr>
          <p:cNvGrpSpPr/>
          <p:nvPr/>
        </p:nvGrpSpPr>
        <p:grpSpPr>
          <a:xfrm>
            <a:off x="5158740" y="4482374"/>
            <a:ext cx="1949328" cy="1949328"/>
            <a:chOff x="5196840" y="3428048"/>
            <a:chExt cx="2667000" cy="2667000"/>
          </a:xfrm>
        </p:grpSpPr>
        <p:sp>
          <p:nvSpPr>
            <p:cNvPr id="12" name="Прямоугольник: скругленные углы 11">
              <a:extLst>
                <a:ext uri="{FF2B5EF4-FFF2-40B4-BE49-F238E27FC236}">
                  <a16:creationId xmlns:a16="http://schemas.microsoft.com/office/drawing/2014/main" id="{16C9B470-8383-FBBB-1DD2-4C72B5899CD2}"/>
                </a:ext>
              </a:extLst>
            </p:cNvPr>
            <p:cNvSpPr/>
            <p:nvPr/>
          </p:nvSpPr>
          <p:spPr>
            <a:xfrm>
              <a:off x="5196840" y="3428048"/>
              <a:ext cx="2667000" cy="266700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F62217B4-0F7C-85BA-F927-96C9EB8721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5486400" y="3709036"/>
              <a:ext cx="2125980" cy="2085758"/>
            </a:xfrm>
            <a:prstGeom prst="rect">
              <a:avLst/>
            </a:prstGeom>
            <a:noFill/>
            <a:effectLst>
              <a:outerShdw blurRad="114300" dist="38100" dir="5400000" sx="105000" sy="105000" algn="t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B5A7FA51-2004-596C-A8DA-B01A67D8452B}"/>
              </a:ext>
            </a:extLst>
          </p:cNvPr>
          <p:cNvGrpSpPr/>
          <p:nvPr/>
        </p:nvGrpSpPr>
        <p:grpSpPr>
          <a:xfrm>
            <a:off x="9281160" y="4482374"/>
            <a:ext cx="1949328" cy="1949328"/>
            <a:chOff x="8884920" y="3434716"/>
            <a:chExt cx="2667000" cy="2667000"/>
          </a:xfrm>
        </p:grpSpPr>
        <p:sp>
          <p:nvSpPr>
            <p:cNvPr id="13" name="Прямоугольник: скругленные углы 12">
              <a:extLst>
                <a:ext uri="{FF2B5EF4-FFF2-40B4-BE49-F238E27FC236}">
                  <a16:creationId xmlns:a16="http://schemas.microsoft.com/office/drawing/2014/main" id="{31F5F725-94A4-B52C-F200-8B46F9A750E2}"/>
                </a:ext>
              </a:extLst>
            </p:cNvPr>
            <p:cNvSpPr/>
            <p:nvPr/>
          </p:nvSpPr>
          <p:spPr>
            <a:xfrm>
              <a:off x="8884920" y="3434716"/>
              <a:ext cx="2667000" cy="266700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id="{892E6D0F-9F41-9D44-C109-D3B034F1F1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>
              <a:off x="9262326" y="3672840"/>
              <a:ext cx="2121954" cy="2121954"/>
            </a:xfrm>
            <a:prstGeom prst="rect">
              <a:avLst/>
            </a:prstGeom>
            <a:noFill/>
            <a:effectLst>
              <a:outerShdw blurRad="114300" dist="38100" dir="5400000" sx="105000" sy="105000" algn="t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478773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EE00B9-A570-C4E8-2E30-AA07281C3451}"/>
              </a:ext>
            </a:extLst>
          </p:cNvPr>
          <p:cNvSpPr txBox="1"/>
          <p:nvPr/>
        </p:nvSpPr>
        <p:spPr>
          <a:xfrm>
            <a:off x="302003" y="249974"/>
            <a:ext cx="4077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Функционал приложения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9E491D-49DC-8A60-0359-00D5001C95F5}"/>
              </a:ext>
            </a:extLst>
          </p:cNvPr>
          <p:cNvSpPr txBox="1"/>
          <p:nvPr/>
        </p:nvSpPr>
        <p:spPr>
          <a:xfrm>
            <a:off x="302003" y="793279"/>
            <a:ext cx="67754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000" dirty="0">
                <a:solidFill>
                  <a:schemeClr val="bg1"/>
                </a:solidFill>
              </a:rPr>
              <a:t>Вход в приложение и создание поездки</a:t>
            </a:r>
            <a:endParaRPr lang="ru-RU" sz="30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A33601D-EEDB-DD41-F745-843E3F4A2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03" y="2032000"/>
            <a:ext cx="2500690" cy="444567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92446543-2EFD-D7FE-2253-45D79EB26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213" y="2032000"/>
            <a:ext cx="2500689" cy="444567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55D97EB6-D414-5C41-4AF9-DD4BE081C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8023" y="2032000"/>
            <a:ext cx="2500688" cy="444567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D19ED87-856B-99FC-EA17-7050E30D35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814" y="2032000"/>
            <a:ext cx="2500689" cy="444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3812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EE00B9-A570-C4E8-2E30-AA07281C3451}"/>
              </a:ext>
            </a:extLst>
          </p:cNvPr>
          <p:cNvSpPr txBox="1"/>
          <p:nvPr/>
        </p:nvSpPr>
        <p:spPr>
          <a:xfrm>
            <a:off x="302003" y="249974"/>
            <a:ext cx="4077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Функционал приложения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9E491D-49DC-8A60-0359-00D5001C95F5}"/>
              </a:ext>
            </a:extLst>
          </p:cNvPr>
          <p:cNvSpPr txBox="1"/>
          <p:nvPr/>
        </p:nvSpPr>
        <p:spPr>
          <a:xfrm>
            <a:off x="302003" y="793279"/>
            <a:ext cx="116086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Выбор активностей. Здесь можно выбрать места, где вы хотите побывать по разделам – магазины, достопримечательности,  развлечения и рестораны</a:t>
            </a:r>
            <a:endParaRPr lang="ru-RU" sz="2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ADFD55A-67BE-7D5E-1A53-41CD6A714E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91" y="1839279"/>
            <a:ext cx="2682419" cy="476874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189A745-4522-5F2D-9AA2-44937AC36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950" y="1839279"/>
            <a:ext cx="2682419" cy="476874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AB4B737-30C3-5332-77C7-A5CE3EE1E1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519" y="1839279"/>
            <a:ext cx="2682419" cy="476874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00085BE-2BE9-C8F0-00C8-10FD902151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89" y="1839279"/>
            <a:ext cx="2682419" cy="476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634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EE00B9-A570-C4E8-2E30-AA07281C3451}"/>
              </a:ext>
            </a:extLst>
          </p:cNvPr>
          <p:cNvSpPr txBox="1"/>
          <p:nvPr/>
        </p:nvSpPr>
        <p:spPr>
          <a:xfrm>
            <a:off x="302003" y="249974"/>
            <a:ext cx="4077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Функционал приложения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9E491D-49DC-8A60-0359-00D5001C95F5}"/>
              </a:ext>
            </a:extLst>
          </p:cNvPr>
          <p:cNvSpPr txBox="1"/>
          <p:nvPr/>
        </p:nvSpPr>
        <p:spPr>
          <a:xfrm>
            <a:off x="302003" y="793279"/>
            <a:ext cx="100714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000" dirty="0">
                <a:solidFill>
                  <a:schemeClr val="bg1"/>
                </a:solidFill>
              </a:rPr>
              <a:t>Просмотр и редактирование поездки, добавление расходов</a:t>
            </a:r>
            <a:endParaRPr lang="ru-RU" sz="30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BF7E53D-86C0-D650-A2DC-6563053AC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029" y="1676398"/>
            <a:ext cx="2703196" cy="480568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0D058F1-D51C-276C-9093-414A3102B2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775" y="1676396"/>
            <a:ext cx="2703195" cy="480568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133BCA9-00F9-018D-8ABC-6DDB032DCF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402" y="1676396"/>
            <a:ext cx="2703195" cy="480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992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AFEED3-5430-37FA-CE9D-EF706A914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CBC6A1-BE80-9914-7FCF-D21D5214CAA2}"/>
              </a:ext>
            </a:extLst>
          </p:cNvPr>
          <p:cNvSpPr txBox="1"/>
          <p:nvPr/>
        </p:nvSpPr>
        <p:spPr>
          <a:xfrm>
            <a:off x="302003" y="249974"/>
            <a:ext cx="4077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Функционал приложения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030442-760E-85DD-BBAE-7163DB247780}"/>
              </a:ext>
            </a:extLst>
          </p:cNvPr>
          <p:cNvSpPr txBox="1"/>
          <p:nvPr/>
        </p:nvSpPr>
        <p:spPr>
          <a:xfrm>
            <a:off x="302003" y="793279"/>
            <a:ext cx="29654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000" dirty="0">
                <a:solidFill>
                  <a:schemeClr val="bg1"/>
                </a:solidFill>
              </a:rPr>
              <a:t>Система отзывов</a:t>
            </a:r>
            <a:endParaRPr lang="ru-RU" sz="3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5BB113-DE83-BC13-31C9-A8E566162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096" y="1604517"/>
            <a:ext cx="2395904" cy="479180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C612795-7B09-FF7C-389F-05A74C059C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469" y="1604517"/>
            <a:ext cx="2395904" cy="479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036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EE00B9-A570-C4E8-2E30-AA07281C3451}"/>
              </a:ext>
            </a:extLst>
          </p:cNvPr>
          <p:cNvSpPr txBox="1"/>
          <p:nvPr/>
        </p:nvSpPr>
        <p:spPr>
          <a:xfrm>
            <a:off x="302003" y="249974"/>
            <a:ext cx="62751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Преимущества приложения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3D4F-B9FD-FEDD-CBF5-4B2A6B210AE4}"/>
              </a:ext>
            </a:extLst>
          </p:cNvPr>
          <p:cNvSpPr txBox="1"/>
          <p:nvPr/>
        </p:nvSpPr>
        <p:spPr>
          <a:xfrm>
            <a:off x="738232" y="1400962"/>
            <a:ext cx="7383175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200" dirty="0">
                <a:solidFill>
                  <a:schemeClr val="bg1"/>
                </a:solidFill>
              </a:rPr>
              <a:t>Простой и интуитивно понятный дизайн.</a:t>
            </a:r>
            <a:endParaRPr lang="en-US" sz="22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ru-RU" sz="2200" dirty="0">
                <a:solidFill>
                  <a:schemeClr val="bg1"/>
                </a:solidFill>
              </a:rPr>
              <a:t>Быстрое планирование поездки.</a:t>
            </a:r>
            <a:endParaRPr lang="en-US" sz="22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ru-RU" sz="2200" dirty="0">
                <a:solidFill>
                  <a:schemeClr val="bg1"/>
                </a:solidFill>
              </a:rPr>
              <a:t>Удобный поиск нужных достопримечательностей и мест.</a:t>
            </a:r>
            <a:endParaRPr lang="en-US" sz="22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ru-RU" sz="2200" dirty="0">
                <a:solidFill>
                  <a:schemeClr val="bg1"/>
                </a:solidFill>
              </a:rPr>
              <a:t>Отзывы реальных людей о местах.</a:t>
            </a:r>
            <a:endParaRPr lang="en-US" sz="22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ru-RU" sz="2200" dirty="0">
                <a:solidFill>
                  <a:schemeClr val="bg1"/>
                </a:solidFill>
              </a:rPr>
              <a:t>Удобные напоминания в один клик.</a:t>
            </a: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98C049F7-D631-6FBB-3F58-AE1E9C6199C0}"/>
              </a:ext>
            </a:extLst>
          </p:cNvPr>
          <p:cNvGrpSpPr/>
          <p:nvPr/>
        </p:nvGrpSpPr>
        <p:grpSpPr>
          <a:xfrm>
            <a:off x="4873800" y="3771006"/>
            <a:ext cx="2444400" cy="2444400"/>
            <a:chOff x="4452954" y="3321934"/>
            <a:chExt cx="3286092" cy="3286092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9FBBF34A-24AA-6A7D-A010-E488A68D5A91}"/>
                </a:ext>
              </a:extLst>
            </p:cNvPr>
            <p:cNvSpPr/>
            <p:nvPr/>
          </p:nvSpPr>
          <p:spPr>
            <a:xfrm>
              <a:off x="4452954" y="3321934"/>
              <a:ext cx="3286092" cy="3286092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A6068622-3079-93BF-89C1-546C7A948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</a:blip>
            <a:stretch>
              <a:fillRect/>
            </a:stretch>
          </p:blipFill>
          <p:spPr>
            <a:xfrm>
              <a:off x="4788061" y="3657041"/>
              <a:ext cx="2615878" cy="26158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0665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27C50F-E9EC-6B57-43A5-4491AB50AE56}"/>
              </a:ext>
            </a:extLst>
          </p:cNvPr>
          <p:cNvSpPr txBox="1"/>
          <p:nvPr/>
        </p:nvSpPr>
        <p:spPr>
          <a:xfrm>
            <a:off x="302003" y="238399"/>
            <a:ext cx="19807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Продукт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404A34-3E84-AEB1-6F1B-1353420D25F9}"/>
              </a:ext>
            </a:extLst>
          </p:cNvPr>
          <p:cNvSpPr txBox="1"/>
          <p:nvPr/>
        </p:nvSpPr>
        <p:spPr>
          <a:xfrm>
            <a:off x="3000491" y="1740703"/>
            <a:ext cx="2430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Исходный код (</a:t>
            </a:r>
            <a:r>
              <a:rPr lang="en-US" dirty="0">
                <a:solidFill>
                  <a:schemeClr val="bg1"/>
                </a:solidFill>
              </a:rPr>
              <a:t>GitHub)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1FFED7-E9E8-80F5-FAF3-116F9B1A0257}"/>
              </a:ext>
            </a:extLst>
          </p:cNvPr>
          <p:cNvSpPr txBox="1"/>
          <p:nvPr/>
        </p:nvSpPr>
        <p:spPr>
          <a:xfrm>
            <a:off x="6692927" y="1571864"/>
            <a:ext cx="2963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Телеграмм-канал с новостями и приложением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B0777A3-DE2D-030A-F786-937FC29F2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743" y="2342184"/>
            <a:ext cx="2883520" cy="288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C5E469B-EF88-D47E-A296-382817ECA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085" y="2327673"/>
            <a:ext cx="2898031" cy="289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EF114D4B-74A8-DD25-52EC-24E81888C98A}"/>
              </a:ext>
            </a:extLst>
          </p:cNvPr>
          <p:cNvGrpSpPr/>
          <p:nvPr/>
        </p:nvGrpSpPr>
        <p:grpSpPr>
          <a:xfrm>
            <a:off x="5003973" y="7315200"/>
            <a:ext cx="2184054" cy="2184054"/>
            <a:chOff x="4157240" y="2338086"/>
            <a:chExt cx="3877519" cy="3877519"/>
          </a:xfrm>
        </p:grpSpPr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43932507-1413-9C52-9515-47E52C2E25C1}"/>
                </a:ext>
              </a:extLst>
            </p:cNvPr>
            <p:cNvSpPr/>
            <p:nvPr/>
          </p:nvSpPr>
          <p:spPr>
            <a:xfrm>
              <a:off x="4157240" y="2338086"/>
              <a:ext cx="3877519" cy="387751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9F618CE2-36BC-9540-670A-51E554E53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>
              <a:off x="4377368" y="2558214"/>
              <a:ext cx="3437262" cy="34372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9872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</TotalTime>
  <Words>349</Words>
  <Application>Microsoft Office PowerPoint</Application>
  <PresentationFormat>Широкоэкранный</PresentationFormat>
  <Paragraphs>46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джэй плюс</dc:creator>
  <cp:lastModifiedBy>джэй плюс</cp:lastModifiedBy>
  <cp:revision>55</cp:revision>
  <dcterms:created xsi:type="dcterms:W3CDTF">2023-09-17T08:09:44Z</dcterms:created>
  <dcterms:modified xsi:type="dcterms:W3CDTF">2024-02-26T19:59:49Z</dcterms:modified>
</cp:coreProperties>
</file>