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59" r:id="rId8"/>
    <p:sldId id="262" r:id="rId9"/>
    <p:sldId id="263" r:id="rId10"/>
    <p:sldId id="264" r:id="rId11"/>
    <p:sldId id="267" r:id="rId12"/>
    <p:sldId id="268" r:id="rId13"/>
    <p:sldId id="265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0" userDrawn="1">
          <p15:clr>
            <a:srgbClr val="A4A3A4"/>
          </p15:clr>
        </p15:guide>
        <p15:guide id="2" pos="21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h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900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2T20:18:57.048" idx="1">
    <p:pos x="769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saidurga143@gmail.com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dithyaSaiDurgaNaik/vadithya-Sai-Durga-Naik-" TargetMode="Externa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Relationship Id="rId4" Type="http://schemas.openxmlformats.org/officeDocument/2006/relationships/comments" Target="../comments/commen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657600" y="8382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z="2800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latin typeface="Algerian" panose="04020705040A02060702" charset="0"/>
                <a:cs typeface="Algerian" panose="04020705040A02060702" charset="0"/>
              </a:rPr>
              <a:t> </a:t>
            </a:r>
            <a:endParaRPr lang="en-US" sz="2800" spc="15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324475" y="1929984"/>
            <a:ext cx="565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Name: </a:t>
            </a:r>
            <a:r>
              <a:rPr lang="en-IN" b="1" dirty="0" err="1">
                <a:solidFill>
                  <a:srgbClr val="FF0000"/>
                </a:solidFill>
              </a:rPr>
              <a:t>Vadithya</a:t>
            </a:r>
            <a:r>
              <a:rPr lang="en-IN" b="1" dirty="0">
                <a:solidFill>
                  <a:srgbClr val="FF0000"/>
                </a:solidFill>
              </a:rPr>
              <a:t> Sai </a:t>
            </a:r>
            <a:r>
              <a:rPr lang="en-IN" b="1" dirty="0" err="1">
                <a:solidFill>
                  <a:srgbClr val="FF0000"/>
                </a:solidFill>
              </a:rPr>
              <a:t>Durga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Naik</a:t>
            </a:r>
            <a:r>
              <a:rPr lang="en-IN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7FA18-AB7F-EE88-11EB-0FCE21379BFA}"/>
              </a:ext>
            </a:extLst>
          </p:cNvPr>
          <p:cNvSpPr txBox="1"/>
          <p:nvPr/>
        </p:nvSpPr>
        <p:spPr>
          <a:xfrm>
            <a:off x="5276239" y="2555101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 PROJECT </a:t>
            </a:r>
            <a:r>
              <a:rPr lang="en-IN" u="sng" dirty="0"/>
              <a:t>In Cyber security Kali Linux “Course”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E20741-A1DB-12ED-B1EB-2C87F64A9693}"/>
              </a:ext>
            </a:extLst>
          </p:cNvPr>
          <p:cNvSpPr txBox="1"/>
          <p:nvPr/>
        </p:nvSpPr>
        <p:spPr>
          <a:xfrm>
            <a:off x="5276239" y="2995865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/>
                </a:solidFill>
              </a:rPr>
              <a:t>APSSDC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D99C6-EA93-0BEF-9EB3-654CB2CF8FE2}"/>
              </a:ext>
            </a:extLst>
          </p:cNvPr>
          <p:cNvSpPr txBox="1"/>
          <p:nvPr/>
        </p:nvSpPr>
        <p:spPr>
          <a:xfrm>
            <a:off x="5253344" y="3729389"/>
            <a:ext cx="7053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Rajiv Gandhi University of Knowledge Technologies</a:t>
            </a:r>
          </a:p>
          <a:p>
            <a:r>
              <a:rPr lang="en-IN" dirty="0">
                <a:solidFill>
                  <a:schemeClr val="accent2"/>
                </a:solidFill>
              </a:rPr>
              <a:t>,</a:t>
            </a:r>
            <a:r>
              <a:rPr lang="en-IN" dirty="0" err="1">
                <a:solidFill>
                  <a:schemeClr val="accent2"/>
                </a:solidFill>
              </a:rPr>
              <a:t>Srikakulam,S.M</a:t>
            </a:r>
            <a:r>
              <a:rPr lang="en-IN" dirty="0">
                <a:solidFill>
                  <a:schemeClr val="accent2"/>
                </a:solidFill>
              </a:rPr>
              <a:t> Puram  (</a:t>
            </a:r>
            <a:r>
              <a:rPr lang="en-IN" dirty="0"/>
              <a:t>521202),</a:t>
            </a:r>
            <a:r>
              <a:rPr lang="en-IN" dirty="0" err="1"/>
              <a:t>Ap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926D55-4686-4788-6D70-C389A7D47625}"/>
              </a:ext>
            </a:extLst>
          </p:cNvPr>
          <p:cNvSpPr txBox="1"/>
          <p:nvPr/>
        </p:nvSpPr>
        <p:spPr>
          <a:xfrm>
            <a:off x="5276239" y="22592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DFDFD"/>
                </a:highlight>
                <a:latin typeface="Roboto" panose="02000000000000000000" pitchFamily="2" charset="0"/>
              </a:rPr>
              <a:t>B Tech </a:t>
            </a:r>
            <a:r>
              <a:rPr lang="en-IN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highlight>
                  <a:srgbClr val="FDFDFD"/>
                </a:highlight>
                <a:latin typeface="Roboto" panose="02000000000000000000" pitchFamily="2" charset="0"/>
              </a:rPr>
              <a:t>(</a:t>
            </a:r>
            <a:r>
              <a:rPr lang="en-IN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DFDFD"/>
                </a:highlight>
                <a:latin typeface="Roboto" panose="02000000000000000000" pitchFamily="2" charset="0"/>
              </a:rPr>
              <a:t>bachelors </a:t>
            </a:r>
            <a:r>
              <a:rPr lang="en-IN" b="1" dirty="0">
                <a:solidFill>
                  <a:schemeClr val="accent1"/>
                </a:solidFill>
                <a:highlight>
                  <a:srgbClr val="FDFDFD"/>
                </a:highlight>
                <a:latin typeface="Roboto" panose="02000000000000000000" pitchFamily="2" charset="0"/>
              </a:rPr>
              <a:t>of Technology </a:t>
            </a:r>
            <a:r>
              <a:rPr lang="en-IN" b="1" dirty="0">
                <a:solidFill>
                  <a:schemeClr val="bg2"/>
                </a:solidFill>
                <a:highlight>
                  <a:srgbClr val="FDFDFD"/>
                </a:highlight>
                <a:latin typeface="Roboto" panose="02000000000000000000" pitchFamily="2" charset="0"/>
              </a:rPr>
              <a:t>)</a:t>
            </a:r>
            <a:endParaRPr lang="en-IN" b="1" i="0" dirty="0">
              <a:solidFill>
                <a:srgbClr val="FFFFFF"/>
              </a:solidFill>
              <a:effectLst/>
              <a:highlight>
                <a:srgbClr val="FDFDFD"/>
              </a:highlight>
              <a:latin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23BDD-0560-060D-AFA0-82A4219994BD}"/>
              </a:ext>
            </a:extLst>
          </p:cNvPr>
          <p:cNvSpPr txBox="1"/>
          <p:nvPr/>
        </p:nvSpPr>
        <p:spPr>
          <a:xfrm>
            <a:off x="5253344" y="3414916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chemeClr val="tx2"/>
                </a:solidFill>
                <a:highlight>
                  <a:srgbClr val="FDFDFD"/>
                </a:highlight>
                <a:latin typeface="Roboto" panose="02000000000000000000" pitchFamily="2" charset="0"/>
              </a:rPr>
              <a:t>#ph: </a:t>
            </a:r>
            <a:r>
              <a:rPr lang="en-IN" b="1" dirty="0">
                <a:solidFill>
                  <a:schemeClr val="accent1"/>
                </a:solidFill>
                <a:highlight>
                  <a:srgbClr val="FDFDFD"/>
                </a:highlight>
                <a:latin typeface="Roboto" panose="02000000000000000000" pitchFamily="2" charset="0"/>
              </a:rPr>
              <a:t>9515074905 </a:t>
            </a:r>
            <a:r>
              <a:rPr lang="en-IN" b="1" dirty="0">
                <a:solidFill>
                  <a:srgbClr val="FFFFFF"/>
                </a:solidFill>
                <a:highlight>
                  <a:srgbClr val="FDFDFD"/>
                </a:highlight>
                <a:latin typeface="Roboto" panose="02000000000000000000" pitchFamily="2" charset="0"/>
              </a:rPr>
              <a:t> </a:t>
            </a:r>
            <a:r>
              <a:rPr lang="en-IN" b="1" u="sng" dirty="0">
                <a:solidFill>
                  <a:schemeClr val="bg1">
                    <a:lumMod val="10000"/>
                  </a:schemeClr>
                </a:solidFill>
                <a:highlight>
                  <a:srgbClr val="FDFDFD"/>
                </a:highlight>
                <a:latin typeface="Roboto" panose="02000000000000000000" pitchFamily="2" charset="0"/>
              </a:rPr>
              <a:t>mail: </a:t>
            </a:r>
            <a:r>
              <a:rPr lang="en-IN" b="1" u="sng" dirty="0">
                <a:solidFill>
                  <a:schemeClr val="bg1">
                    <a:lumMod val="10000"/>
                  </a:schemeClr>
                </a:solidFill>
                <a:highlight>
                  <a:srgbClr val="FDFDFD"/>
                </a:highlight>
                <a:latin typeface="Roboto" panose="02000000000000000000" pitchFamily="2" charset="0"/>
                <a:hlinkClick r:id="rId3"/>
              </a:rPr>
              <a:t>vsaidurga143@gmail.com</a:t>
            </a:r>
            <a:r>
              <a:rPr lang="en-IN" b="1" u="sng" dirty="0">
                <a:solidFill>
                  <a:schemeClr val="bg1">
                    <a:lumMod val="10000"/>
                  </a:schemeClr>
                </a:solidFill>
                <a:highlight>
                  <a:srgbClr val="FDFDFD"/>
                </a:highlight>
                <a:latin typeface="Roboto" panose="02000000000000000000" pitchFamily="2" charset="0"/>
              </a:rPr>
              <a:t> </a:t>
            </a:r>
            <a:endParaRPr lang="en-IN" b="1" i="0" dirty="0">
              <a:solidFill>
                <a:srgbClr val="FFFFFF"/>
              </a:solidFill>
              <a:effectLst/>
              <a:highlight>
                <a:srgbClr val="FDFDFD"/>
              </a:highlight>
              <a:latin typeface="Roboto" panose="020000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4E0CA63-7E90-DC15-97B4-115C357A7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6" y="2593150"/>
            <a:ext cx="4259927" cy="22724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675" y="2762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9800" y="838200"/>
            <a:ext cx="32404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-45" dirty="0">
                <a:latin typeface="Sitka Text" charset="0"/>
                <a:cs typeface="Sitka Text" charset="0"/>
              </a:rPr>
              <a:t>(</a:t>
            </a:r>
            <a:r>
              <a:rPr sz="1800" i="1" spc="-45" dirty="0">
                <a:latin typeface="Sitka Text" charset="0"/>
                <a:cs typeface="Sitka Text" charset="0"/>
              </a:rPr>
              <a:t>Teams</a:t>
            </a:r>
            <a:r>
              <a:rPr sz="1800" i="1" spc="-15" dirty="0">
                <a:latin typeface="Sitka Text" charset="0"/>
                <a:cs typeface="Sitka Text" charset="0"/>
              </a:rPr>
              <a:t> </a:t>
            </a:r>
            <a:r>
              <a:rPr sz="1800" i="1" spc="10" dirty="0">
                <a:latin typeface="Sitka Text" charset="0"/>
                <a:cs typeface="Sitka Text" charset="0"/>
              </a:rPr>
              <a:t>ca</a:t>
            </a:r>
            <a:r>
              <a:rPr lang="en-US" sz="1800" i="1" spc="10" dirty="0">
                <a:latin typeface="Sitka Text" charset="0"/>
                <a:cs typeface="Sitka Text" charset="0"/>
              </a:rPr>
              <a:t>m</a:t>
            </a:r>
            <a:r>
              <a:rPr sz="1800" i="1" spc="-105" dirty="0">
                <a:latin typeface="Sitka Text" charset="0"/>
                <a:cs typeface="Sitka Text" charset="0"/>
              </a:rPr>
              <a:t> </a:t>
            </a:r>
            <a:r>
              <a:rPr sz="1800" i="1" spc="-5" dirty="0">
                <a:latin typeface="Sitka Text" charset="0"/>
                <a:cs typeface="Sitka Text" charset="0"/>
              </a:rPr>
              <a:t>add</a:t>
            </a:r>
            <a:r>
              <a:rPr sz="1800" i="1" spc="10" dirty="0">
                <a:latin typeface="Sitka Text" charset="0"/>
                <a:cs typeface="Sitka Text" charset="0"/>
              </a:rPr>
              <a:t> </a:t>
            </a:r>
            <a:r>
              <a:rPr sz="1800" i="1" spc="-5" dirty="0">
                <a:latin typeface="Sitka Text" charset="0"/>
                <a:cs typeface="Sitka Text" charset="0"/>
              </a:rPr>
              <a:t>wireframes</a:t>
            </a:r>
            <a:r>
              <a:rPr lang="en-US" sz="1800" i="1" spc="-5" dirty="0">
                <a:latin typeface="Sitka Text" charset="0"/>
                <a:cs typeface="Sitka Text" charset="0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443230"/>
            <a:ext cx="472313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u="sng" spc="1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M</a:t>
            </a:r>
            <a:r>
              <a:rPr sz="2800" b="1" u="sng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O</a:t>
            </a:r>
            <a:r>
              <a:rPr sz="2800" b="1" u="sng" spc="-1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D</a:t>
            </a:r>
            <a:r>
              <a:rPr sz="2800" b="1" u="sng" spc="-3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E</a:t>
            </a:r>
            <a:r>
              <a:rPr sz="2800" b="1" u="sng" spc="-30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LL</a:t>
            </a:r>
            <a:r>
              <a:rPr sz="2800" b="1" u="sng" spc="-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I</a:t>
            </a:r>
            <a:r>
              <a:rPr sz="2800" b="1" u="sng" spc="30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N</a:t>
            </a:r>
            <a:r>
              <a:rPr sz="2800" b="1" u="sng" spc="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G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807720" y="1274445"/>
            <a:ext cx="79489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24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24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  <a:hlinkClick r:id="rId2"/>
              </a:rPr>
              <a:t>pip command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pynput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jsonlib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Importing Required Libraries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pynput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9092565" cy="5562600"/>
          </a:xfrm>
        </p:spPr>
        <p:txBody>
          <a:bodyPr>
            <a:noAutofit/>
          </a:bodyPr>
          <a:lstStyle/>
          <a:p>
            <a:r>
              <a:rPr lang="en-US" sz="2400" i="1" dirty="0"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sym typeface="+mn-ea"/>
              </a:rPr>
              <a:t>Event Capture:</a:t>
            </a:r>
            <a:br>
              <a:rPr lang="en-US" sz="2400" i="1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i="1" dirty="0">
                <a:sym typeface="+mn-ea"/>
              </a:rPr>
              <a:t>Data Logging:</a:t>
            </a:r>
            <a:br>
              <a:rPr lang="en-US" sz="2400" i="1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sym typeface="+mn-ea"/>
              </a:rPr>
              <a:t>Stop Logging:</a:t>
            </a:r>
            <a:br>
              <a:rPr lang="en-US" sz="2400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endParaRPr lang="en-US" sz="2400" b="0" dirty="0">
              <a:solidFill>
                <a:srgbClr val="FFC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2675" y="2762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01150" y="5514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01150" y="60483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31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b="0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 Titling MT" panose="02020502060505020804" charset="0"/>
                <a:cs typeface="Perpetua Titling MT" panose="02020502060505020804" charset="0"/>
              </a:rPr>
              <a:t>images</a:t>
            </a:r>
          </a:p>
        </p:txBody>
      </p:sp>
      <p:pic>
        <p:nvPicPr>
          <p:cNvPr id="4" name="Picture 3" descr="Screenshot 2024-06-12 2336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2225675" cy="2457450"/>
          </a:xfrm>
          <a:prstGeom prst="rect">
            <a:avLst/>
          </a:prstGeom>
        </p:spPr>
      </p:pic>
      <p:pic>
        <p:nvPicPr>
          <p:cNvPr id="5" name="Picture 4" descr="Screenshot 2024-06-12 2337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19200"/>
            <a:ext cx="2186305" cy="2457450"/>
          </a:xfrm>
          <a:prstGeom prst="rect">
            <a:avLst/>
          </a:prstGeom>
        </p:spPr>
      </p:pic>
      <p:pic>
        <p:nvPicPr>
          <p:cNvPr id="6" name="Picture 5" descr="Screenshot 2024-06-12 2339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219200"/>
            <a:ext cx="2202815" cy="2444750"/>
          </a:xfrm>
          <a:prstGeom prst="rect">
            <a:avLst/>
          </a:prstGeom>
        </p:spPr>
      </p:pic>
      <p:pic>
        <p:nvPicPr>
          <p:cNvPr id="7" name="Picture 6" descr="Screenshot 2024-06-12 234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739515"/>
            <a:ext cx="5645785" cy="28860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50035" y="324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96475" y="2533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u="sng" spc="-4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u="sng" spc="15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u="sng" spc="-30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u="sng" spc="-405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u="sng" dirty="0">
                <a:solidFill>
                  <a:schemeClr val="accent5">
                    <a:lumMod val="75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13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62000" y="1295400"/>
            <a:ext cx="78746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Real-time keylogging with start and stop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functionality controlled via a simple GUI. </a:t>
            </a:r>
            <a:endParaRPr kumimoji="0" lang="en-US" altLang="en-US" sz="20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The keylogger project demonstrated the capability to effectively capture and log keystrokes in real-time.</a:t>
            </a:r>
            <a:endParaRPr 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The GUI provided a user-friendly way to control the keylogger, making it accessible and easy to use.</a:t>
            </a:r>
            <a:endParaRPr 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Emphasized the ethical use of keyloggers and the importance of implementing security measures to protect against malicious use.</a:t>
            </a:r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D3EB-1605-BAE1-2B3E-8C0F46EC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/>
              <a:t>GitHub link </a:t>
            </a:r>
            <a:br>
              <a:rPr lang="en-IN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2C95D-92FA-F56F-14D9-7B953E258255}"/>
              </a:ext>
            </a:extLst>
          </p:cNvPr>
          <p:cNvSpPr txBox="1"/>
          <p:nvPr/>
        </p:nvSpPr>
        <p:spPr>
          <a:xfrm>
            <a:off x="2789245" y="250567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https://github.com/VadithyaSaiDurgaNaik/vadithya-Sai-Durga-Naik-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5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20275" y="2305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4975" y="601027"/>
            <a:ext cx="39096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</a:t>
            </a:r>
            <a:r>
              <a:rPr sz="4250" u="sng" spc="-8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sz="4250" u="sng" spc="2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 Box 25"/>
          <p:cNvSpPr txBox="1"/>
          <p:nvPr/>
        </p:nvSpPr>
        <p:spPr>
          <a:xfrm>
            <a:off x="1357630" y="1752600"/>
            <a:ext cx="66668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KEY LOGGGER </a:t>
            </a:r>
          </a:p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            AND</a:t>
            </a:r>
          </a:p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              SECURITY</a:t>
            </a:r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</a:endParaRPr>
          </a:p>
          <a:p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1AE8E4-F1AA-7C59-4AE6-F6B26C7F9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43" y="1676400"/>
            <a:ext cx="2878994" cy="15235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u="sng" spc="-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r>
              <a:rPr u="sng" spc="-3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u="sng" spc="1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u="sng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</a:t>
            </a:r>
            <a:endParaRPr lang="en-US" u="sng" dirty="0">
              <a:ln w="660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670560" y="1351915"/>
            <a:ext cx="6459855" cy="458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Introduction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Problem Statement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Project Overview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Who Are The </a:t>
            </a: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End Users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The "Wow" in Our Solution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Modelling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Results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Conclusion and Q&amp;A </a:t>
            </a:r>
            <a:endParaRPr lang="en-IN" sz="3200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" name="object 20" descr="C:\Users\Harih\Downloads\Picture1-removebg-preview.pngPicture1-removebg-preview"/>
          <p:cNvPicPr/>
          <p:nvPr/>
        </p:nvPicPr>
        <p:blipFill>
          <a:blip r:embed="rId4"/>
          <a:srcRect l="11" r="11"/>
          <a:stretch>
            <a:fillRect/>
          </a:stretch>
        </p:blipFill>
        <p:spPr>
          <a:xfrm>
            <a:off x="7848600" y="1600200"/>
            <a:ext cx="1820545" cy="324040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17" y="457199"/>
            <a:ext cx="10681335" cy="5537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600" u="sng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INTRODUCTION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3400" y="1219200"/>
            <a:ext cx="89496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altLang="en-US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endParaRPr lang="en-US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 </a:t>
            </a:r>
            <a:r>
              <a:rPr lang="en-US" sz="2400" b="1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Working: </a:t>
            </a:r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Mainly key-loggers are used to steal password or confidential details such as bank information etc. </a:t>
            </a:r>
            <a:endParaRPr lang="en-IN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2675" y="2686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297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297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11864-6CD6-DE7A-F813-697798F4E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86" y="4973018"/>
            <a:ext cx="4308111" cy="18459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1546860"/>
            <a:ext cx="3567430" cy="37642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743950" y="5743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u="sng" spc="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PROJECT</a:t>
            </a:r>
            <a:r>
              <a:rPr lang="en-US" sz="4000" u="sng" spc="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  </a:t>
            </a:r>
            <a:r>
              <a:rPr sz="4000" u="sng" spc="-20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838200" y="1905000"/>
            <a:ext cx="7204075" cy="395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32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32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2675" y="2686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43950" y="6276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72675" y="2457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W</a:t>
            </a:r>
            <a:r>
              <a:rPr sz="3200" u="sng" spc="-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H</a:t>
            </a:r>
            <a:r>
              <a:rPr sz="3200" u="sng" spc="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O</a:t>
            </a:r>
            <a:r>
              <a:rPr sz="3200" u="sng" spc="-2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AR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T</a:t>
            </a:r>
            <a:r>
              <a:rPr sz="3200" u="sng" spc="-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H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3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N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D</a:t>
            </a:r>
            <a:r>
              <a:rPr sz="3200" u="sng" spc="-4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U</a:t>
            </a:r>
            <a:r>
              <a:rPr sz="3200" u="sng" spc="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S</a:t>
            </a:r>
            <a:r>
              <a:rPr sz="3200" u="sng" spc="-2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R</a:t>
            </a:r>
            <a:r>
              <a:rPr sz="3200" u="sng" spc="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S?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76300" y="1752600"/>
            <a:ext cx="6938010" cy="3877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048750" y="55911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72675" y="2609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1020000">
            <a:off x="7417435" y="2065020"/>
            <a:ext cx="2762250" cy="3257550"/>
          </a:xfrm>
          <a:prstGeom prst="rect">
            <a:avLst/>
          </a:prstGeom>
          <a:noFill/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833755" y="1905000"/>
            <a:ext cx="7344410" cy="2828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ln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ln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security. </a:t>
            </a:r>
            <a:endParaRPr lang="en-US" altLang="en-US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9048750" y="61245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C:\Users\Harih\Downloads\Picture2-removebg-preview.pngPicture2-removebg-preview"/>
          <p:cNvPicPr/>
          <p:nvPr/>
        </p:nvPicPr>
        <p:blipFill>
          <a:blip r:embed="rId2"/>
          <a:srcRect l="29" r="29"/>
          <a:stretch>
            <a:fillRect/>
          </a:stretch>
        </p:blipFill>
        <p:spPr>
          <a:xfrm>
            <a:off x="-304165" y="9144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675" y="2609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4006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spc="25" dirty="0">
                <a:solidFill>
                  <a:srgbClr val="7030A0"/>
                </a:solidFill>
              </a:rPr>
              <a:t>S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25" dirty="0">
                <a:solidFill>
                  <a:srgbClr val="7030A0"/>
                </a:solidFill>
              </a:rPr>
              <a:t>LU</a:t>
            </a:r>
            <a:r>
              <a:rPr sz="3200" u="sng" spc="-35" dirty="0">
                <a:solidFill>
                  <a:srgbClr val="7030A0"/>
                </a:solidFill>
              </a:rPr>
              <a:t>T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dirty="0">
                <a:solidFill>
                  <a:srgbClr val="7030A0"/>
                </a:solidFill>
              </a:rPr>
              <a:t>N</a:t>
            </a:r>
            <a:r>
              <a:rPr sz="3200" u="sng" spc="-345" dirty="0">
                <a:solidFill>
                  <a:srgbClr val="7030A0"/>
                </a:solidFill>
              </a:rPr>
              <a:t> </a:t>
            </a:r>
            <a:r>
              <a:rPr sz="3200" u="sng" spc="-35" dirty="0">
                <a:solidFill>
                  <a:srgbClr val="7030A0"/>
                </a:solidFill>
              </a:rPr>
              <a:t>A</a:t>
            </a:r>
            <a:r>
              <a:rPr sz="3200" u="sng" spc="-5" dirty="0">
                <a:solidFill>
                  <a:srgbClr val="7030A0"/>
                </a:solidFill>
              </a:rPr>
              <a:t>N</a:t>
            </a:r>
            <a:r>
              <a:rPr sz="3200" u="sng" dirty="0">
                <a:solidFill>
                  <a:srgbClr val="7030A0"/>
                </a:solidFill>
              </a:rPr>
              <a:t>D</a:t>
            </a:r>
            <a:r>
              <a:rPr lang="en-US" sz="3200" u="sng" dirty="0">
                <a:solidFill>
                  <a:srgbClr val="7030A0"/>
                </a:solidFill>
              </a:rPr>
              <a:t> </a:t>
            </a:r>
            <a:r>
              <a:rPr sz="3200" u="sng" spc="-295" dirty="0">
                <a:solidFill>
                  <a:srgbClr val="7030A0"/>
                </a:solidFill>
              </a:rPr>
              <a:t>V</a:t>
            </a:r>
            <a:r>
              <a:rPr sz="3200" u="sng" spc="-35" dirty="0">
                <a:solidFill>
                  <a:srgbClr val="7030A0"/>
                </a:solidFill>
              </a:rPr>
              <a:t>A</a:t>
            </a:r>
            <a:r>
              <a:rPr sz="3200" u="sng" spc="25" dirty="0">
                <a:solidFill>
                  <a:srgbClr val="7030A0"/>
                </a:solidFill>
              </a:rPr>
              <a:t>LU</a:t>
            </a:r>
            <a:r>
              <a:rPr sz="3200" u="sng" dirty="0">
                <a:solidFill>
                  <a:srgbClr val="7030A0"/>
                </a:solidFill>
              </a:rPr>
              <a:t>E</a:t>
            </a:r>
            <a:r>
              <a:rPr sz="3200" u="sng" spc="-65" dirty="0">
                <a:solidFill>
                  <a:srgbClr val="7030A0"/>
                </a:solidFill>
              </a:rPr>
              <a:t> </a:t>
            </a:r>
            <a:r>
              <a:rPr sz="3200" u="sng" spc="-15" dirty="0">
                <a:solidFill>
                  <a:srgbClr val="7030A0"/>
                </a:solidFill>
              </a:rPr>
              <a:t>P</a:t>
            </a:r>
            <a:r>
              <a:rPr sz="3200" u="sng" spc="-30" dirty="0">
                <a:solidFill>
                  <a:srgbClr val="7030A0"/>
                </a:solidFill>
              </a:rPr>
              <a:t>R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-15" dirty="0">
                <a:solidFill>
                  <a:srgbClr val="7030A0"/>
                </a:solidFill>
              </a:rPr>
              <a:t>P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25" dirty="0">
                <a:solidFill>
                  <a:srgbClr val="7030A0"/>
                </a:solidFill>
              </a:rPr>
              <a:t>S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-35" dirty="0">
                <a:solidFill>
                  <a:srgbClr val="7030A0"/>
                </a:solidFill>
              </a:rPr>
              <a:t>T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dirty="0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447800" y="1295400"/>
            <a:ext cx="7693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Anti-Key-logger – As the name suggest these are the software which are anti / against key loggers and main task is to detect key-logger from a computer system.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One-Time-Passwords – Using OTP’s as password may be safe as every time we login we have to use a new password.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Patterns or mouse-recognition – On android devices used pattern as a password of applications and on PC use mouse recognition, mouse program uses mouse gestures instead of stylus.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Voice to Text Converter – This software helps to prevent Keylogging which targets a specific part of our keyboard.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96475" y="2457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u="sng" spc="1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THE</a:t>
            </a:r>
            <a:r>
              <a:rPr sz="3600" b="0" u="sng" spc="2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WOW</a:t>
            </a:r>
            <a:r>
              <a:rPr sz="3600" b="0" u="sng" spc="8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IN</a:t>
            </a:r>
            <a:r>
              <a:rPr sz="3600" b="0" u="sng" spc="-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YOUR</a:t>
            </a:r>
            <a:r>
              <a:rPr sz="3600" b="0" u="sng" spc="-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2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85800" y="1752600"/>
            <a:ext cx="8372475" cy="3381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object 6" descr="C:\Users\Harih\Downloads\Picture3-removebg-preview (1).pngPicture3-removebg-preview (1)"/>
          <p:cNvPicPr/>
          <p:nvPr/>
        </p:nvPicPr>
        <p:blipFill>
          <a:blip r:embed="rId2"/>
          <a:srcRect t="1480" b="1480"/>
          <a:stretch>
            <a:fillRect/>
          </a:stretch>
        </p:blipFill>
        <p:spPr>
          <a:xfrm>
            <a:off x="8686800" y="2666998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4041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</vt:lpstr>
      <vt:lpstr>PROJECT TITLE</vt:lpstr>
      <vt:lpstr>AGENDA</vt:lpstr>
      <vt:lpstr>INTRODUCTION</vt:lpstr>
      <vt:lpstr>PROJECT  OVERVIEW</vt:lpstr>
      <vt:lpstr>WHO ARE THE END USERS?</vt:lpstr>
      <vt:lpstr>PROBLEM STATEMENT</vt:lpstr>
      <vt:lpstr>SOLUTION AND VALUE PROPOSITION</vt:lpstr>
      <vt:lpstr>THE WOW IN YOUR SOLUTION</vt:lpstr>
      <vt:lpstr>PowerPoint Presentation</vt:lpstr>
      <vt:lpstr>Initialization: Set up the main GUI window. Initialize global variables for key logging. Event Capture: Start capturing key events when the "Start" button is pressed. Log key press and release events. Data Logging: Continuously update text and JSON log files with captured key events. Stop Logging: Stop capturing key events when the "Stop" button is pressed. Update the GUI status to indicate the keylogger is stopped. </vt:lpstr>
      <vt:lpstr>images</vt:lpstr>
      <vt:lpstr>RESULTS</vt:lpstr>
      <vt:lpstr>GitHub link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Vadithya Sai Durga Naik </dc:title>
  <dc:creator/>
  <cp:lastModifiedBy>vadithya Nagarjuna Sai</cp:lastModifiedBy>
  <cp:revision>6</cp:revision>
  <dcterms:created xsi:type="dcterms:W3CDTF">2024-06-03T05:48:00Z</dcterms:created>
  <dcterms:modified xsi:type="dcterms:W3CDTF">2024-06-14T09:09:36Z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AD20ECF360B248A188E4CAAEE19B0C8C_12</vt:lpwstr>
  </property>
  <property fmtid="{D5CDD505-2E9C-101B-9397-08002B2CF9AE}" pid="5" name="KSOProductBuildVer">
    <vt:lpwstr>1033-12.2.0.16909</vt:lpwstr>
  </property>
</Properties>
</file>