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y%20pc\Desktop\NM%20Project\NEW%205\5\Employee%20Data%20Analysis%20Excel%205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Count of Department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2"/>
              <c:pt idx="0">
                <c:v>Accounting</c:v>
              </c:pt>
              <c:pt idx="1">
                <c:v>Business Development</c:v>
              </c:pt>
              <c:pt idx="2">
                <c:v>Engineering</c:v>
              </c:pt>
              <c:pt idx="3">
                <c:v>Human Resources</c:v>
              </c:pt>
              <c:pt idx="4">
                <c:v>Legal</c:v>
              </c:pt>
              <c:pt idx="5">
                <c:v>Marketing</c:v>
              </c:pt>
              <c:pt idx="6">
                <c:v>Product Management</c:v>
              </c:pt>
              <c:pt idx="7">
                <c:v>Research and Development</c:v>
              </c:pt>
              <c:pt idx="8">
                <c:v>Sales</c:v>
              </c:pt>
              <c:pt idx="9">
                <c:v>Services</c:v>
              </c:pt>
              <c:pt idx="10">
                <c:v>Support</c:v>
              </c:pt>
              <c:pt idx="11">
                <c:v>Training</c:v>
              </c:pt>
            </c:strLit>
          </c:cat>
          <c:val>
            <c:numLit>
              <c:formatCode>General</c:formatCode>
              <c:ptCount val="12"/>
              <c:pt idx="0">
                <c:v>20.0</c:v>
              </c:pt>
              <c:pt idx="1">
                <c:v>21.0</c:v>
              </c:pt>
              <c:pt idx="2">
                <c:v>13.0</c:v>
              </c:pt>
              <c:pt idx="3">
                <c:v>12.0</c:v>
              </c:pt>
              <c:pt idx="4">
                <c:v>18.0</c:v>
              </c:pt>
              <c:pt idx="5">
                <c:v>10.0</c:v>
              </c:pt>
              <c:pt idx="6">
                <c:v>18.0</c:v>
              </c:pt>
              <c:pt idx="7">
                <c:v>15.0</c:v>
              </c:pt>
              <c:pt idx="8">
                <c:v>9.0</c:v>
              </c:pt>
              <c:pt idx="9">
                <c:v>17.0</c:v>
              </c:pt>
              <c:pt idx="10">
                <c:v>17.0</c:v>
              </c:pt>
              <c:pt idx="11">
                <c:v>26.0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16351504"/>
        <c:axId val="1680936704"/>
      </c:barChart>
      <c:catAx>
        <c:axId val="916351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0936704"/>
        <c:crosses val="autoZero"/>
        <c:auto val="1"/>
        <c:lblAlgn val="ctr"/>
        <c:lblOffset val="100"/>
        <c:noMultiLvlLbl val="0"/>
      </c:catAx>
      <c:valAx>
        <c:axId val="168093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6351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876299" y="3075304"/>
            <a:ext cx="10022622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</a:t>
            </a:r>
            <a:r>
              <a:rPr dirty="0" sz="2400" lang="en-US"/>
              <a:t> </a:t>
            </a:r>
            <a:r>
              <a:rPr dirty="0" sz="2400" lang="en-US"/>
              <a:t>	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 </a:t>
            </a:r>
            <a:r>
              <a:rPr dirty="0" sz="2400" lang="en-US"/>
              <a:t>V</a:t>
            </a:r>
            <a:r>
              <a:rPr dirty="0" sz="2400" lang="en-US"/>
              <a:t>A</a:t>
            </a:r>
            <a:r>
              <a:rPr dirty="0" sz="2400" lang="en-US"/>
              <a:t>D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ARASAN </a:t>
            </a:r>
            <a:r>
              <a:rPr dirty="0" sz="2400" lang="en-US"/>
              <a:t>V</a:t>
            </a:r>
            <a:endParaRPr altLang="en-US" lang="zh-CN"/>
          </a:p>
          <a:p>
            <a:r>
              <a:rPr dirty="0" sz="2400" lang="en-US"/>
              <a:t>REGISTER NO		: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4</a:t>
            </a:r>
            <a:r>
              <a:rPr dirty="0" sz="2400" lang="en-US"/>
              <a:t>2</a:t>
            </a:r>
            <a:r>
              <a:rPr dirty="0" sz="2400" lang="en-US"/>
              <a:t>5</a:t>
            </a:r>
            <a:r>
              <a:rPr dirty="0" sz="2400" lang="en-US"/>
              <a:t> , UNM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5</a:t>
            </a:r>
            <a:r>
              <a:rPr dirty="0" sz="2400" lang="en-US"/>
              <a:t>5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4</a:t>
            </a:r>
            <a:r>
              <a:rPr dirty="0" sz="2400" lang="en-US"/>
              <a:t>2</a:t>
            </a:r>
            <a:r>
              <a:rPr dirty="0" sz="2400" lang="en-US"/>
              <a:t>5</a:t>
            </a:r>
            <a:endParaRPr altLang="en-US" dirty="0" lang="zh-CN"/>
          </a:p>
          <a:p>
            <a:r>
              <a:rPr dirty="0" sz="2400" lang="en-US"/>
              <a:t>DEPARTMENT		: B. COM</a:t>
            </a:r>
            <a:r>
              <a:rPr dirty="0" sz="2400" lang="en-US"/>
              <a:t> </a:t>
            </a:r>
            <a:r>
              <a:rPr dirty="0" sz="2400" lang="en-US"/>
              <a:t>( GENERAL) </a:t>
            </a:r>
            <a:endParaRPr altLang="en-US" lang="zh-CN"/>
          </a:p>
          <a:p>
            <a:r>
              <a:rPr altLang="zh-CN" dirty="0" sz="2400" lang="en-US"/>
              <a:t>NM ID 			: </a:t>
            </a:r>
            <a:r>
              <a:rPr altLang="zh-CN" dirty="0" sz="2400" lang="en-US"/>
              <a:t>6EA86F41EA4DEA9814749279858483F8</a:t>
            </a:r>
            <a:endParaRPr altLang="en-US" dirty="0" lang="zh-CN"/>
          </a:p>
          <a:p>
            <a:r>
              <a:rPr dirty="0" sz="2400" lang="en-US"/>
              <a:t>COLLEGE	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	: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RE </a:t>
            </a:r>
            <a:r>
              <a:rPr dirty="0" sz="2400" lang="en-US"/>
              <a:t>COLLEGE OF ARTS &amp; SCIENCE</a:t>
            </a:r>
            <a:endParaRPr altLang="en-US" dirty="0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048610"/>
          <p:cNvSpPr txBox="1"/>
          <p:nvPr/>
        </p:nvSpPr>
        <p:spPr>
          <a:xfrm>
            <a:off x="1743074" y="1863109"/>
            <a:ext cx="6029325" cy="3970318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Methodology:</a:t>
            </a:r>
            <a:endParaRPr dirty="0" sz="2800" lang="en-GB"/>
          </a:p>
          <a:p>
            <a:r>
              <a:rPr b="1" dirty="0" sz="2800" lang="en-GB"/>
              <a:t>Data Analysis:</a:t>
            </a:r>
            <a:r>
              <a:rPr dirty="0" sz="2800" lang="en-GB"/>
              <a:t> Examine current staffing levels and compare them across departments.</a:t>
            </a:r>
          </a:p>
          <a:p>
            <a:r>
              <a:rPr b="1" dirty="0" sz="2800" lang="en-GB"/>
              <a:t>Forecasting:</a:t>
            </a:r>
            <a:r>
              <a:rPr dirty="0" sz="2800" lang="en-GB"/>
              <a:t> Predict potential impacts of reallocation.</a:t>
            </a:r>
          </a:p>
          <a:p>
            <a:r>
              <a:rPr b="1" dirty="0" sz="2800" lang="en-GB"/>
              <a:t>Optimization:</a:t>
            </a:r>
            <a:r>
              <a:rPr dirty="0" sz="2800" lang="en-GB"/>
              <a:t> Propose a staffing model that aims for balanced workloads and improved efficiency.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8"/>
          <p:cNvGraphicFramePr>
            <a:graphicFrameLocks/>
          </p:cNvGraphicFramePr>
          <p:nvPr/>
        </p:nvGraphicFramePr>
        <p:xfrm>
          <a:off x="2169473" y="1116011"/>
          <a:ext cx="5907727" cy="4295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TextBox 1048600"/>
          <p:cNvSpPr txBox="1"/>
          <p:nvPr/>
        </p:nvSpPr>
        <p:spPr>
          <a:xfrm>
            <a:off x="1219200" y="2305615"/>
            <a:ext cx="8050605" cy="3108543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Conclusion Summary:</a:t>
            </a:r>
          </a:p>
          <a:p>
            <a:r>
              <a:rPr dirty="0" sz="2800" lang="en-GB"/>
              <a:t> Addressing staffing imbalances is crucial for enhancing efficiency and productivity. Our recommendations will help in better resource allocation, aligning staffing levels with departmental needs, and improving overall organizational effectiveness.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963556" y="1897684"/>
            <a:ext cx="6473940" cy="30251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Challenge:</a:t>
            </a:r>
            <a:r>
              <a:rPr dirty="0" sz="2800" lang="en-GB"/>
              <a:t> Uneven distribution of employees across departments may affect efficiency and productivity. Identifying and addressing imbalances can optimize resource allocation and improve overall organizational performance.</a:t>
            </a:r>
            <a:endParaRPr dirty="0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1582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b="1" dirty="0" sz="2400" lang="en-GB"/>
              <a:t>Objective:</a:t>
            </a:r>
            <a:r>
              <a:rPr dirty="0" sz="2400" lang="en-GB"/>
              <a:t> </a:t>
            </a:r>
            <a:r>
              <a:rPr dirty="0" sz="2400" lang="en-GB" err="1"/>
              <a:t>Analyze</a:t>
            </a:r>
            <a:r>
              <a:rPr dirty="0" sz="2400" lang="en-GB"/>
              <a:t> department staffing levels to understand current distribution and propose recommendations for more balanced resource allocation.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598467" y="2021037"/>
            <a:ext cx="8991600" cy="34442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Who Benefits:</a:t>
            </a:r>
          </a:p>
          <a:p>
            <a:endParaRPr dirty="0" sz="2800" lang="en-GB"/>
          </a:p>
          <a:p>
            <a:r>
              <a:rPr b="1" dirty="0" sz="2800" lang="en-GB"/>
              <a:t>Management:</a:t>
            </a:r>
            <a:r>
              <a:rPr dirty="0" sz="2800" lang="en-GB"/>
              <a:t> To make informed decisions on resource reallocation.</a:t>
            </a:r>
          </a:p>
          <a:p>
            <a:r>
              <a:rPr b="1" dirty="0" sz="2800" lang="en-GB"/>
              <a:t>Department Heads:</a:t>
            </a:r>
            <a:r>
              <a:rPr dirty="0" sz="2800" lang="en-GB"/>
              <a:t> To identify if additional support or redistribution is needed.</a:t>
            </a:r>
          </a:p>
          <a:p>
            <a:r>
              <a:rPr b="1" dirty="0" sz="2800" lang="en-GB"/>
              <a:t>Employees:</a:t>
            </a:r>
            <a:r>
              <a:rPr dirty="0" sz="2800" lang="en-GB"/>
              <a:t> For potential improvements in workload distribution and departmental support.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105764" y="2310129"/>
            <a:ext cx="6704986" cy="3108543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Approach:</a:t>
            </a:r>
            <a:endParaRPr dirty="0" sz="2800" lang="en-GB"/>
          </a:p>
          <a:p>
            <a:r>
              <a:rPr b="1" dirty="0" sz="2800" lang="en-GB"/>
              <a:t>Analysis:</a:t>
            </a:r>
            <a:r>
              <a:rPr dirty="0" sz="2800" lang="en-GB"/>
              <a:t> Evaluate the current staffing levels against departmental needs.</a:t>
            </a:r>
          </a:p>
          <a:p>
            <a:r>
              <a:rPr b="1" dirty="0" sz="2800" lang="en-GB"/>
              <a:t>Recommendations:</a:t>
            </a:r>
            <a:r>
              <a:rPr dirty="0" sz="2800" lang="en-GB"/>
              <a:t> Suggest adjustments or enhancements in staffing based on department requirements and business goals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1"/>
          <p:cNvSpPr txBox="1"/>
          <p:nvPr/>
        </p:nvSpPr>
        <p:spPr>
          <a:xfrm>
            <a:off x="1524000" y="1265732"/>
            <a:ext cx="7543800" cy="5451727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Departments and </a:t>
            </a:r>
            <a:r>
              <a:rPr b="1" dirty="0" sz="2800" lang="en-GB" err="1"/>
              <a:t>Counts:Accounting</a:t>
            </a:r>
            <a:r>
              <a:rPr b="1" dirty="0" sz="2800" lang="en-GB"/>
              <a:t>:</a:t>
            </a:r>
            <a:r>
              <a:rPr dirty="0" sz="2800" lang="en-GB"/>
              <a:t> 20</a:t>
            </a:r>
          </a:p>
          <a:p>
            <a:r>
              <a:rPr b="1" dirty="0" sz="2800" lang="en-GB"/>
              <a:t>Business Development:</a:t>
            </a:r>
            <a:r>
              <a:rPr dirty="0" sz="2800" lang="en-GB"/>
              <a:t> 21</a:t>
            </a:r>
          </a:p>
          <a:p>
            <a:r>
              <a:rPr b="1" dirty="0" sz="2800" lang="en-GB"/>
              <a:t>Engineering:</a:t>
            </a:r>
            <a:r>
              <a:rPr dirty="0" sz="2800" lang="en-GB"/>
              <a:t> 13</a:t>
            </a:r>
          </a:p>
          <a:p>
            <a:r>
              <a:rPr b="1" dirty="0" sz="2800" lang="en-GB"/>
              <a:t>Human Resources:</a:t>
            </a:r>
            <a:r>
              <a:rPr dirty="0" sz="2800" lang="en-GB"/>
              <a:t> 12</a:t>
            </a:r>
          </a:p>
          <a:p>
            <a:r>
              <a:rPr b="1" dirty="0" sz="2800" lang="en-GB"/>
              <a:t>Legal:</a:t>
            </a:r>
            <a:r>
              <a:rPr dirty="0" sz="2800" lang="en-GB"/>
              <a:t> 18</a:t>
            </a:r>
          </a:p>
          <a:p>
            <a:r>
              <a:rPr b="1" dirty="0" sz="2800" lang="en-GB"/>
              <a:t>Marketing:</a:t>
            </a:r>
            <a:r>
              <a:rPr dirty="0" sz="2800" lang="en-GB"/>
              <a:t> 10</a:t>
            </a:r>
          </a:p>
          <a:p>
            <a:r>
              <a:rPr b="1" dirty="0" sz="2800" lang="en-GB"/>
              <a:t>Product Management:</a:t>
            </a:r>
            <a:r>
              <a:rPr dirty="0" sz="2800" lang="en-GB"/>
              <a:t> 18</a:t>
            </a:r>
          </a:p>
          <a:p>
            <a:r>
              <a:rPr b="1" dirty="0" sz="2800" lang="en-GB"/>
              <a:t>Research and Development:</a:t>
            </a:r>
            <a:r>
              <a:rPr dirty="0" sz="2800" lang="en-GB"/>
              <a:t> 15</a:t>
            </a:r>
          </a:p>
          <a:p>
            <a:r>
              <a:rPr b="1" dirty="0" sz="2800" lang="en-GB"/>
              <a:t>Sales:</a:t>
            </a:r>
            <a:r>
              <a:rPr dirty="0" sz="2800" lang="en-GB"/>
              <a:t> 9</a:t>
            </a:r>
          </a:p>
          <a:p>
            <a:r>
              <a:rPr b="1" dirty="0" sz="2800" lang="en-GB"/>
              <a:t>Services:</a:t>
            </a:r>
            <a:r>
              <a:rPr dirty="0" sz="2800" lang="en-GB"/>
              <a:t> 17</a:t>
            </a:r>
          </a:p>
          <a:p>
            <a:r>
              <a:rPr b="1" dirty="0" sz="2800" lang="en-GB"/>
              <a:t>Support:</a:t>
            </a:r>
            <a:r>
              <a:rPr dirty="0" sz="2800" lang="en-GB"/>
              <a:t> 17</a:t>
            </a:r>
          </a:p>
          <a:p>
            <a:r>
              <a:rPr b="1" dirty="0" sz="2800" lang="en-GB"/>
              <a:t>Training:</a:t>
            </a:r>
            <a:r>
              <a:rPr dirty="0" sz="2800" lang="en-GB"/>
              <a:t> 26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209800" y="2095500"/>
            <a:ext cx="8534018" cy="1015663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30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3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3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ARASAN v</cp:lastModifiedBy>
  <dcterms:created xsi:type="dcterms:W3CDTF">2024-03-26T21:07:22Z</dcterms:created>
  <dcterms:modified xsi:type="dcterms:W3CDTF">2024-09-08T18:45:59Z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b7dd84b5a028469588608f1806f69d4d</vt:lpwstr>
  </property>
</Properties>
</file>