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49" r:id="rId5"/>
  </p:sldMasterIdLst>
  <p:sldIdLst>
    <p:sldId id="256" r:id="rId6"/>
    <p:sldId id="257" r:id="rId7"/>
    <p:sldId id="258" r:id="rId8"/>
    <p:sldId id="259" r:id="rId9"/>
    <p:sldId id="273" r:id="rId10"/>
    <p:sldId id="270" r:id="rId11"/>
    <p:sldId id="271" r:id="rId12"/>
    <p:sldId id="272" r:id="rId13"/>
    <p:sldId id="260" r:id="rId14"/>
    <p:sldId id="261" r:id="rId15"/>
    <p:sldId id="262" r:id="rId16"/>
    <p:sldId id="263" r:id="rId17"/>
    <p:sldId id="264" r:id="rId18"/>
    <p:sldId id="265" r:id="rId19"/>
    <p:sldId id="268" r:id="rId20"/>
    <p:sldId id="269" r:id="rId21"/>
    <p:sldId id="266" r:id="rId22"/>
    <p:sldId id="267" r:id="rId23"/>
    <p:sldId id="274" r:id="rId2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8473E-F837-4B77-8D06-75574995DED5}" v="4" dt="2020-04-23T03:02:06.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R DHYANI" userId="S::dhyanis@deakin.edu.au::78f3650c-e684-44d9-a882-4cb9e33ab881" providerId="AD" clId="Web-{FB38473E-F837-4B77-8D06-75574995DED5}"/>
    <pc:docChg chg="modSld">
      <pc:chgData name="SHIKHAR DHYANI" userId="S::dhyanis@deakin.edu.au::78f3650c-e684-44d9-a882-4cb9e33ab881" providerId="AD" clId="Web-{FB38473E-F837-4B77-8D06-75574995DED5}" dt="2020-04-23T03:02:06.559" v="3" actId="20577"/>
      <pc:docMkLst>
        <pc:docMk/>
      </pc:docMkLst>
      <pc:sldChg chg="modSp">
        <pc:chgData name="SHIKHAR DHYANI" userId="S::dhyanis@deakin.edu.au::78f3650c-e684-44d9-a882-4cb9e33ab881" providerId="AD" clId="Web-{FB38473E-F837-4B77-8D06-75574995DED5}" dt="2020-04-23T03:02:06.543" v="2" actId="20577"/>
        <pc:sldMkLst>
          <pc:docMk/>
          <pc:sldMk cId="3878966548" sldId="258"/>
        </pc:sldMkLst>
        <pc:spChg chg="mod">
          <ac:chgData name="SHIKHAR DHYANI" userId="S::dhyanis@deakin.edu.au::78f3650c-e684-44d9-a882-4cb9e33ab881" providerId="AD" clId="Web-{FB38473E-F837-4B77-8D06-75574995DED5}" dt="2020-04-23T03:02:06.543" v="2" actId="20577"/>
          <ac:spMkLst>
            <pc:docMk/>
            <pc:sldMk cId="3878966548" sldId="258"/>
            <ac:spMk id="3" creationId="{90078B89-041B-4EF6-9D34-74B5A55A4B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011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15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1654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47958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309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16224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93237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2801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40437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97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211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9420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514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49493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2880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1967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2771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71115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680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5344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61039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301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604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6039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3579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51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09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45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0345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4277590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4/22/2020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621708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0" r:id="rId7"/>
    <p:sldLayoutId id="2147483701" r:id="rId8"/>
    <p:sldLayoutId id="2147483702" r:id="rId9"/>
    <p:sldLayoutId id="2147483703" r:id="rId10"/>
    <p:sldLayoutId id="2147483704" r:id="rId11"/>
    <p:sldLayoutId id="214748370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2"/>
          <a:srcRect l="9091" t="14352" b="9040"/>
          <a:stretch/>
        </p:blipFill>
        <p:spPr>
          <a:xfrm>
            <a:off x="-2" y="10"/>
            <a:ext cx="12192002" cy="6857990"/>
          </a:xfrm>
          <a:prstGeom prst="rect">
            <a:avLst/>
          </a:prstGeom>
        </p:spPr>
      </p:pic>
      <p:sp>
        <p:nvSpPr>
          <p:cNvPr id="2" name="Title 1"/>
          <p:cNvSpPr>
            <a:spLocks noGrp="1"/>
          </p:cNvSpPr>
          <p:nvPr>
            <p:ph type="ctrTitle"/>
          </p:nvPr>
        </p:nvSpPr>
        <p:spPr>
          <a:xfrm>
            <a:off x="7848600" y="1122363"/>
            <a:ext cx="4023360" cy="2807208"/>
          </a:xfrm>
        </p:spPr>
        <p:txBody>
          <a:bodyPr anchor="b">
            <a:normAutofit/>
          </a:bodyPr>
          <a:lstStyle/>
          <a:p>
            <a:r>
              <a:rPr lang="en-US" sz="3000" cap="all" dirty="0">
                <a:latin typeface="Times New Roman"/>
                <a:ea typeface="+mj-lt"/>
                <a:cs typeface="Times New Roman"/>
              </a:rPr>
              <a:t>Emergency management</a:t>
            </a:r>
            <a:br>
              <a:rPr lang="en-US" sz="3000" cap="all" dirty="0">
                <a:latin typeface="Times New Roman"/>
                <a:ea typeface="+mj-lt"/>
                <a:cs typeface="Times New Roman"/>
              </a:rPr>
            </a:br>
            <a:r>
              <a:rPr lang="en-US" sz="3000" cap="all" dirty="0">
                <a:latin typeface="Times New Roman"/>
                <a:ea typeface="+mj-lt"/>
                <a:cs typeface="Times New Roman"/>
              </a:rPr>
              <a:t>(SIT782 Capstone project)</a:t>
            </a:r>
            <a:endParaRPr lang="en-US" sz="3000" dirty="0">
              <a:latin typeface="Times New Roman"/>
              <a:cs typeface="Times New Roman"/>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DEC8-D1F4-48F0-A23D-C3715A7D7221}"/>
              </a:ext>
            </a:extLst>
          </p:cNvPr>
          <p:cNvSpPr>
            <a:spLocks noGrp="1"/>
          </p:cNvSpPr>
          <p:nvPr>
            <p:ph type="title"/>
          </p:nvPr>
        </p:nvSpPr>
        <p:spPr>
          <a:xfrm>
            <a:off x="1084458" y="707009"/>
            <a:ext cx="9404723" cy="1033115"/>
          </a:xfrm>
        </p:spPr>
        <p:txBody>
          <a:bodyPr/>
          <a:lstStyle/>
          <a:p>
            <a:r>
              <a:rPr lang="en-US"/>
              <a:t>Technology Stack for Android</a:t>
            </a:r>
            <a:endParaRPr lang="en-IN"/>
          </a:p>
        </p:txBody>
      </p:sp>
      <p:sp>
        <p:nvSpPr>
          <p:cNvPr id="3" name="Content Placeholder 2">
            <a:extLst>
              <a:ext uri="{FF2B5EF4-FFF2-40B4-BE49-F238E27FC236}">
                <a16:creationId xmlns:a16="http://schemas.microsoft.com/office/drawing/2014/main" id="{44660A7A-C733-4BBF-ADD4-9B4E6195C875}"/>
              </a:ext>
            </a:extLst>
          </p:cNvPr>
          <p:cNvSpPr>
            <a:spLocks noGrp="1"/>
          </p:cNvSpPr>
          <p:nvPr>
            <p:ph idx="1"/>
          </p:nvPr>
        </p:nvSpPr>
        <p:spPr>
          <a:xfrm>
            <a:off x="1084458" y="1955510"/>
            <a:ext cx="8946541" cy="4195481"/>
          </a:xfrm>
        </p:spPr>
        <p:txBody>
          <a:bodyPr/>
          <a:lstStyle/>
          <a:p>
            <a:pPr algn="just"/>
            <a:r>
              <a:rPr lang="en-US" b="1" u="sng"/>
              <a:t>Programming Languages</a:t>
            </a:r>
            <a:r>
              <a:rPr lang="en-US" b="1"/>
              <a:t> : </a:t>
            </a:r>
            <a:r>
              <a:rPr lang="en-US"/>
              <a:t>JAVA or Kotlin are the two most preferred languages when it comes to building apps for Android. JAVA has vast open source tools and libraries. However, Kotlin is a more stable platform as there are definite limitations within JAVA that obstruct API design. </a:t>
            </a:r>
          </a:p>
          <a:p>
            <a:pPr algn="just"/>
            <a:r>
              <a:rPr lang="en-US" b="1" u="sng"/>
              <a:t>Toolkit</a:t>
            </a:r>
            <a:r>
              <a:rPr lang="en-US"/>
              <a:t> </a:t>
            </a:r>
            <a:r>
              <a:rPr lang="en-US" b="1"/>
              <a:t>:</a:t>
            </a:r>
            <a:r>
              <a:rPr lang="en-US"/>
              <a:t> Android Studio and Android Developer Tools can be used as the toolkit for the development of App. Android Studio provides code editing, debugging, performance tooling etc. Android Developer Tools allows the developers use various on-device debugging tools, a graphical UI builder, emulators etc</a:t>
            </a:r>
            <a:r>
              <a:rPr lang="en-US" b="1"/>
              <a:t>. </a:t>
            </a:r>
          </a:p>
          <a:p>
            <a:pPr algn="just"/>
            <a:r>
              <a:rPr lang="en-US" b="1" u="sng"/>
              <a:t>Software Development Kit</a:t>
            </a:r>
            <a:r>
              <a:rPr lang="en-US" b="1"/>
              <a:t> : </a:t>
            </a:r>
            <a:r>
              <a:rPr lang="en-US"/>
              <a:t>Android SDK enables the developers to create Android Apps hassle free.</a:t>
            </a:r>
            <a:endParaRPr lang="en-IN" b="1" u="sng"/>
          </a:p>
        </p:txBody>
      </p:sp>
    </p:spTree>
    <p:extLst>
      <p:ext uri="{BB962C8B-B14F-4D97-AF65-F5344CB8AC3E}">
        <p14:creationId xmlns:p14="http://schemas.microsoft.com/office/powerpoint/2010/main" val="194466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6738-F681-4A1F-873B-89E694E5F137}"/>
              </a:ext>
            </a:extLst>
          </p:cNvPr>
          <p:cNvSpPr>
            <a:spLocks noGrp="1"/>
          </p:cNvSpPr>
          <p:nvPr>
            <p:ph type="title"/>
          </p:nvPr>
        </p:nvSpPr>
        <p:spPr>
          <a:xfrm>
            <a:off x="1103312" y="594121"/>
            <a:ext cx="9404723" cy="1400530"/>
          </a:xfrm>
        </p:spPr>
        <p:txBody>
          <a:bodyPr/>
          <a:lstStyle/>
          <a:p>
            <a:r>
              <a:rPr lang="en-US"/>
              <a:t>Technology Stack for Cross-Platform Applications</a:t>
            </a:r>
            <a:endParaRPr lang="en-IN"/>
          </a:p>
        </p:txBody>
      </p:sp>
      <p:sp>
        <p:nvSpPr>
          <p:cNvPr id="3" name="Content Placeholder 2">
            <a:extLst>
              <a:ext uri="{FF2B5EF4-FFF2-40B4-BE49-F238E27FC236}">
                <a16:creationId xmlns:a16="http://schemas.microsoft.com/office/drawing/2014/main" id="{68C74FF2-3668-40AE-900E-DD9781156099}"/>
              </a:ext>
            </a:extLst>
          </p:cNvPr>
          <p:cNvSpPr>
            <a:spLocks noGrp="1"/>
          </p:cNvSpPr>
          <p:nvPr>
            <p:ph idx="1"/>
          </p:nvPr>
        </p:nvSpPr>
        <p:spPr>
          <a:xfrm>
            <a:off x="1103312" y="2307442"/>
            <a:ext cx="8946541" cy="4195481"/>
          </a:xfrm>
        </p:spPr>
        <p:txBody>
          <a:bodyPr/>
          <a:lstStyle/>
          <a:p>
            <a:r>
              <a:rPr lang="en-US" b="1" u="sng" dirty="0"/>
              <a:t>Programming Languages</a:t>
            </a:r>
            <a:r>
              <a:rPr lang="en-US" b="1" dirty="0"/>
              <a:t> : </a:t>
            </a:r>
            <a:r>
              <a:rPr lang="en-US" dirty="0"/>
              <a:t>React Native + JavaScript or TypeScript can be used. They use the same fundamental UI as regular iOS and Android Applications. The building blocks are just put together using JavaScript and React. TypeScript provides and extra level of safety when writing components, tightening the feedback loop and helping the developer find errors quickly.</a:t>
            </a:r>
          </a:p>
          <a:p>
            <a:r>
              <a:rPr lang="en-US" b="1" u="sng" dirty="0"/>
              <a:t>Toolkit</a:t>
            </a:r>
            <a:r>
              <a:rPr lang="en-US" b="1" dirty="0"/>
              <a:t> : </a:t>
            </a:r>
            <a:r>
              <a:rPr lang="en-US" dirty="0"/>
              <a:t>Xamarin + C# can be used. It acts as a tool that allows the developers to share 90% code across major platforms. Xamarin uses C# as the main language. C# consists of mature tooling and IDE support </a:t>
            </a:r>
            <a:endParaRPr lang="en-IN" b="1" u="sng" dirty="0"/>
          </a:p>
        </p:txBody>
      </p:sp>
    </p:spTree>
    <p:extLst>
      <p:ext uri="{BB962C8B-B14F-4D97-AF65-F5344CB8AC3E}">
        <p14:creationId xmlns:p14="http://schemas.microsoft.com/office/powerpoint/2010/main" val="358155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5CB0-FAC8-4C82-8829-DEC67AA6836C}"/>
              </a:ext>
            </a:extLst>
          </p:cNvPr>
          <p:cNvSpPr>
            <a:spLocks noGrp="1"/>
          </p:cNvSpPr>
          <p:nvPr>
            <p:ph type="title"/>
          </p:nvPr>
        </p:nvSpPr>
        <p:spPr>
          <a:xfrm>
            <a:off x="650668" y="629266"/>
            <a:ext cx="6249784" cy="1641986"/>
          </a:xfrm>
        </p:spPr>
        <p:txBody>
          <a:bodyPr>
            <a:normAutofit/>
          </a:bodyPr>
          <a:lstStyle/>
          <a:p>
            <a:r>
              <a:rPr lang="en-US" dirty="0"/>
              <a:t>Iteration 0</a:t>
            </a:r>
          </a:p>
        </p:txBody>
      </p:sp>
      <p:pic>
        <p:nvPicPr>
          <p:cNvPr id="4" name="Picture 3">
            <a:extLst>
              <a:ext uri="{FF2B5EF4-FFF2-40B4-BE49-F238E27FC236}">
                <a16:creationId xmlns:a16="http://schemas.microsoft.com/office/drawing/2014/main" id="{9FB87095-7993-4381-ACF5-34FA7D3D4F7C}"/>
              </a:ext>
            </a:extLst>
          </p:cNvPr>
          <p:cNvPicPr>
            <a:picLocks noChangeAspect="1"/>
          </p:cNvPicPr>
          <p:nvPr/>
        </p:nvPicPr>
        <p:blipFill rotWithShape="1">
          <a:blip r:embed="rId3"/>
          <a:srcRect l="54774" r="-1" b="-1"/>
          <a:stretch/>
        </p:blipFill>
        <p:spPr>
          <a:xfrm>
            <a:off x="7548152" y="10"/>
            <a:ext cx="4646658" cy="6857990"/>
          </a:xfrm>
          <a:prstGeom prst="rect">
            <a:avLst/>
          </a:prstGeom>
        </p:spPr>
      </p:pic>
      <p:sp>
        <p:nvSpPr>
          <p:cNvPr id="9" name="Rectangle 8">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0A0661B-F321-4FEE-8CFE-D170C7110A17}"/>
              </a:ext>
            </a:extLst>
          </p:cNvPr>
          <p:cNvSpPr>
            <a:spLocks noGrp="1"/>
          </p:cNvSpPr>
          <p:nvPr>
            <p:ph idx="1"/>
          </p:nvPr>
        </p:nvSpPr>
        <p:spPr>
          <a:xfrm>
            <a:off x="650668" y="1903379"/>
            <a:ext cx="6489434" cy="3809999"/>
          </a:xfrm>
        </p:spPr>
        <p:txBody>
          <a:bodyPr>
            <a:normAutofit/>
          </a:bodyPr>
          <a:lstStyle/>
          <a:p>
            <a:pPr lvl="0"/>
            <a:r>
              <a:rPr lang="en-US" dirty="0"/>
              <a:t>Revising the previous artifacts in the previous semester, Preparing the project plan and documentation for the tasks on OnTrack</a:t>
            </a:r>
          </a:p>
          <a:p>
            <a:pPr lvl="0"/>
            <a:r>
              <a:rPr lang="en-US" dirty="0"/>
              <a:t>Learning and upskilling new technologies &amp; development platforms</a:t>
            </a:r>
          </a:p>
          <a:p>
            <a:pPr lvl="0"/>
            <a:r>
              <a:rPr lang="en-US" dirty="0"/>
              <a:t>Transferring different ideas and sharing the knowledge between the team members</a:t>
            </a:r>
          </a:p>
          <a:p>
            <a:pPr marL="0" indent="0">
              <a:buNone/>
            </a:pPr>
            <a:endParaRPr lang="en-US" dirty="0"/>
          </a:p>
        </p:txBody>
      </p:sp>
    </p:spTree>
    <p:extLst>
      <p:ext uri="{BB962C8B-B14F-4D97-AF65-F5344CB8AC3E}">
        <p14:creationId xmlns:p14="http://schemas.microsoft.com/office/powerpoint/2010/main" val="113378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8840-90A2-4FEB-A479-9724B3B4B667}"/>
              </a:ext>
            </a:extLst>
          </p:cNvPr>
          <p:cNvSpPr>
            <a:spLocks noGrp="1"/>
          </p:cNvSpPr>
          <p:nvPr>
            <p:ph type="title"/>
          </p:nvPr>
        </p:nvSpPr>
        <p:spPr/>
        <p:txBody>
          <a:bodyPr/>
          <a:lstStyle/>
          <a:p>
            <a:r>
              <a:rPr lang="en-IN" dirty="0"/>
              <a:t>Iteration 1</a:t>
            </a:r>
          </a:p>
        </p:txBody>
      </p:sp>
      <p:sp>
        <p:nvSpPr>
          <p:cNvPr id="3" name="Content Placeholder 2">
            <a:extLst>
              <a:ext uri="{FF2B5EF4-FFF2-40B4-BE49-F238E27FC236}">
                <a16:creationId xmlns:a16="http://schemas.microsoft.com/office/drawing/2014/main" id="{1EA86DFB-CAB4-4111-B93C-7A3CCE5267F9}"/>
              </a:ext>
            </a:extLst>
          </p:cNvPr>
          <p:cNvSpPr>
            <a:spLocks noGrp="1"/>
          </p:cNvSpPr>
          <p:nvPr>
            <p:ph idx="1"/>
          </p:nvPr>
        </p:nvSpPr>
        <p:spPr/>
        <p:txBody>
          <a:bodyPr/>
          <a:lstStyle/>
          <a:p>
            <a:r>
              <a:rPr lang="en-IN" dirty="0"/>
              <a:t>Procure a high level requirement from the client</a:t>
            </a:r>
          </a:p>
          <a:p>
            <a:r>
              <a:rPr lang="en-IN" dirty="0"/>
              <a:t>Extract the relevant datasets required as per the client requirement.</a:t>
            </a:r>
          </a:p>
          <a:p>
            <a:r>
              <a:rPr lang="en-IN" dirty="0"/>
              <a:t>Parallel Software Development in backend and frontend.</a:t>
            </a:r>
          </a:p>
          <a:p>
            <a:r>
              <a:rPr lang="en-IN" dirty="0"/>
              <a:t>Generate report for the maintenance requirement.</a:t>
            </a:r>
          </a:p>
          <a:p>
            <a:r>
              <a:rPr lang="en-IN" dirty="0"/>
              <a:t>Perform unit testing and fixing bugs.</a:t>
            </a:r>
          </a:p>
          <a:p>
            <a:r>
              <a:rPr lang="en-IN" dirty="0"/>
              <a:t>Documentation of functionality.</a:t>
            </a:r>
          </a:p>
          <a:p>
            <a:r>
              <a:rPr lang="en-IN" dirty="0"/>
              <a:t>Feedback from client for the implementation.</a:t>
            </a:r>
          </a:p>
        </p:txBody>
      </p:sp>
    </p:spTree>
    <p:extLst>
      <p:ext uri="{BB962C8B-B14F-4D97-AF65-F5344CB8AC3E}">
        <p14:creationId xmlns:p14="http://schemas.microsoft.com/office/powerpoint/2010/main" val="426080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idx="4294967295"/>
          </p:nvPr>
        </p:nvSpPr>
        <p:spPr>
          <a:xfrm>
            <a:off x="650668" y="629266"/>
            <a:ext cx="6249784" cy="1641986"/>
          </a:xfrm>
        </p:spPr>
        <p:txBody>
          <a:bodyPr vert="horz" lIns="91440" tIns="45720" rIns="91440" bIns="45720" rtlCol="0" anchor="t">
            <a:normAutofit/>
          </a:bodyPr>
          <a:lstStyle/>
          <a:p>
            <a:r>
              <a:rPr lang="en-US" dirty="0"/>
              <a:t>Iteration 2</a:t>
            </a:r>
            <a:endParaRPr lang="en-US" cap="all" dirty="0"/>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7"/>
          <a:srcRect l="54774" r="-1" b="-1"/>
          <a:stretch/>
        </p:blipFill>
        <p:spPr>
          <a:xfrm>
            <a:off x="7548152" y="10"/>
            <a:ext cx="4646658" cy="6857990"/>
          </a:xfrm>
          <a:prstGeom prst="rect">
            <a:avLst/>
          </a:prstGeom>
        </p:spPr>
      </p:pic>
      <p:sp>
        <p:nvSpPr>
          <p:cNvPr id="21" name="Rectangle 20">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078B89-041B-4EF6-9D34-74B5A55A4B65}"/>
              </a:ext>
            </a:extLst>
          </p:cNvPr>
          <p:cNvSpPr>
            <a:spLocks noGrp="1"/>
          </p:cNvSpPr>
          <p:nvPr>
            <p:ph idx="4294967295"/>
          </p:nvPr>
        </p:nvSpPr>
        <p:spPr>
          <a:xfrm>
            <a:off x="650668" y="1600200"/>
            <a:ext cx="6499162" cy="3809999"/>
          </a:xfrm>
        </p:spPr>
        <p:txBody>
          <a:bodyPr vert="horz" lIns="91440" tIns="45720" rIns="91440" bIns="45720" rtlCol="0">
            <a:normAutofit lnSpcReduction="10000"/>
          </a:bodyPr>
          <a:lstStyle/>
          <a:p>
            <a:pPr>
              <a:lnSpc>
                <a:spcPct val="90000"/>
              </a:lnSpc>
            </a:pPr>
            <a:endParaRPr lang="en-US" sz="1700" dirty="0"/>
          </a:p>
          <a:p>
            <a:pPr>
              <a:lnSpc>
                <a:spcPct val="90000"/>
              </a:lnSpc>
            </a:pPr>
            <a:r>
              <a:rPr lang="en-US" dirty="0"/>
              <a:t>Implement the existing methodologies and obtain experimental results.</a:t>
            </a:r>
          </a:p>
          <a:p>
            <a:pPr>
              <a:lnSpc>
                <a:spcPct val="90000"/>
              </a:lnSpc>
            </a:pPr>
            <a:r>
              <a:rPr lang="en-US" dirty="0"/>
              <a:t>Work on the changes if needed and complete any pending documentation</a:t>
            </a:r>
          </a:p>
          <a:p>
            <a:pPr>
              <a:lnSpc>
                <a:spcPct val="90000"/>
              </a:lnSpc>
            </a:pPr>
            <a:r>
              <a:rPr lang="en-US" dirty="0"/>
              <a:t>Present a working demo of all the functionalities to achieve the target goal and identify how these can be further improved.</a:t>
            </a:r>
          </a:p>
          <a:p>
            <a:pPr>
              <a:lnSpc>
                <a:spcPct val="90000"/>
              </a:lnSpc>
            </a:pPr>
            <a:r>
              <a:rPr lang="en-US" dirty="0"/>
              <a:t>Prepare a comprehensive report of the work done.</a:t>
            </a:r>
          </a:p>
          <a:p>
            <a:pPr>
              <a:lnSpc>
                <a:spcPct val="90000"/>
              </a:lnSpc>
            </a:pPr>
            <a:r>
              <a:rPr lang="en-US" dirty="0"/>
              <a:t>Backup the databases and final codes.</a:t>
            </a:r>
          </a:p>
          <a:p>
            <a:pPr>
              <a:lnSpc>
                <a:spcPct val="90000"/>
              </a:lnSpc>
            </a:pPr>
            <a:r>
              <a:rPr lang="en-US" dirty="0"/>
              <a:t>Prepare for the project delivery</a:t>
            </a:r>
          </a:p>
        </p:txBody>
      </p:sp>
    </p:spTree>
    <p:extLst>
      <p:ext uri="{BB962C8B-B14F-4D97-AF65-F5344CB8AC3E}">
        <p14:creationId xmlns:p14="http://schemas.microsoft.com/office/powerpoint/2010/main" val="103885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9B9F-CF00-49C1-9316-0EF0548C44D3}"/>
              </a:ext>
            </a:extLst>
          </p:cNvPr>
          <p:cNvSpPr>
            <a:spLocks noGrp="1"/>
          </p:cNvSpPr>
          <p:nvPr>
            <p:ph type="title"/>
          </p:nvPr>
        </p:nvSpPr>
        <p:spPr>
          <a:xfrm>
            <a:off x="650668" y="629266"/>
            <a:ext cx="6249784" cy="1006494"/>
          </a:xfrm>
        </p:spPr>
        <p:txBody>
          <a:bodyPr>
            <a:normAutofit/>
          </a:bodyPr>
          <a:lstStyle/>
          <a:p>
            <a:r>
              <a:rPr lang="en-IN" dirty="0"/>
              <a:t>Plan</a:t>
            </a:r>
          </a:p>
        </p:txBody>
      </p:sp>
      <p:pic>
        <p:nvPicPr>
          <p:cNvPr id="4" name="Picture 3">
            <a:extLst>
              <a:ext uri="{FF2B5EF4-FFF2-40B4-BE49-F238E27FC236}">
                <a16:creationId xmlns:a16="http://schemas.microsoft.com/office/drawing/2014/main" id="{48A0AE82-3798-4BEE-8208-75C94B83B2D4}"/>
              </a:ext>
            </a:extLst>
          </p:cNvPr>
          <p:cNvPicPr>
            <a:picLocks noChangeAspect="1"/>
          </p:cNvPicPr>
          <p:nvPr/>
        </p:nvPicPr>
        <p:blipFill rotWithShape="1">
          <a:blip r:embed="rId3"/>
          <a:srcRect l="54774" r="-1" b="-1"/>
          <a:stretch/>
        </p:blipFill>
        <p:spPr>
          <a:xfrm>
            <a:off x="7548152" y="10"/>
            <a:ext cx="4646658" cy="6857990"/>
          </a:xfrm>
          <a:prstGeom prst="rect">
            <a:avLst/>
          </a:prstGeom>
        </p:spPr>
      </p:pic>
      <p:sp>
        <p:nvSpPr>
          <p:cNvPr id="9" name="Rectangle 8">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19373A-C900-427F-94F2-A770E26E0B9C}"/>
              </a:ext>
            </a:extLst>
          </p:cNvPr>
          <p:cNvSpPr>
            <a:spLocks noGrp="1"/>
          </p:cNvSpPr>
          <p:nvPr>
            <p:ph idx="1"/>
          </p:nvPr>
        </p:nvSpPr>
        <p:spPr>
          <a:xfrm>
            <a:off x="650668" y="1818640"/>
            <a:ext cx="6249784" cy="4297680"/>
          </a:xfrm>
        </p:spPr>
        <p:txBody>
          <a:bodyPr>
            <a:noAutofit/>
          </a:bodyPr>
          <a:lstStyle/>
          <a:p>
            <a:pPr marL="457200" indent="-457200">
              <a:lnSpc>
                <a:spcPct val="90000"/>
              </a:lnSpc>
              <a:buClr>
                <a:schemeClr val="tx1"/>
              </a:buClr>
              <a:buFont typeface="+mj-lt"/>
              <a:buAutoNum type="arabicParenR"/>
            </a:pPr>
            <a:r>
              <a:rPr lang="en-IN" dirty="0"/>
              <a:t>Bushfire datasets will be identified</a:t>
            </a:r>
          </a:p>
          <a:p>
            <a:pPr marL="457200" indent="-457200">
              <a:lnSpc>
                <a:spcPct val="90000"/>
              </a:lnSpc>
              <a:buClr>
                <a:schemeClr val="tx1"/>
              </a:buClr>
              <a:buFont typeface="+mj-lt"/>
              <a:buAutoNum type="arabicParenR"/>
            </a:pPr>
            <a:r>
              <a:rPr lang="en-IN" dirty="0"/>
              <a:t>Datasets will be cleaned and aggregated</a:t>
            </a:r>
          </a:p>
          <a:p>
            <a:pPr marL="457200" indent="-457200">
              <a:lnSpc>
                <a:spcPct val="90000"/>
              </a:lnSpc>
              <a:buClr>
                <a:schemeClr val="tx1"/>
              </a:buClr>
              <a:buFont typeface="+mj-lt"/>
              <a:buAutoNum type="arabicParenR"/>
            </a:pPr>
            <a:r>
              <a:rPr lang="en-IN" dirty="0"/>
              <a:t>Data analysis will be performed on the identified datasets</a:t>
            </a:r>
          </a:p>
          <a:p>
            <a:pPr marL="457200" indent="-457200">
              <a:lnSpc>
                <a:spcPct val="90000"/>
              </a:lnSpc>
              <a:buClr>
                <a:schemeClr val="tx1"/>
              </a:buClr>
              <a:buFont typeface="+mj-lt"/>
              <a:buAutoNum type="arabicParenR"/>
            </a:pPr>
            <a:r>
              <a:rPr lang="en-IN" dirty="0"/>
              <a:t>Data visualization will be done by using graphs and plots</a:t>
            </a:r>
          </a:p>
          <a:p>
            <a:pPr marL="457200" indent="-457200">
              <a:lnSpc>
                <a:spcPct val="90000"/>
              </a:lnSpc>
              <a:buClr>
                <a:schemeClr val="tx1"/>
              </a:buClr>
              <a:buFont typeface="+mj-lt"/>
              <a:buAutoNum type="arabicParenR"/>
            </a:pPr>
            <a:r>
              <a:rPr lang="en-IN" dirty="0"/>
              <a:t>The areas highly prone to bushfires will be assessed</a:t>
            </a:r>
          </a:p>
          <a:p>
            <a:pPr marL="457200" indent="-457200">
              <a:lnSpc>
                <a:spcPct val="90000"/>
              </a:lnSpc>
              <a:buClr>
                <a:schemeClr val="tx1"/>
              </a:buClr>
              <a:buFont typeface="+mj-lt"/>
              <a:buAutoNum type="arabicParenR"/>
            </a:pPr>
            <a:r>
              <a:rPr lang="en-IN" dirty="0"/>
              <a:t>As the final phase of this project, a bushfire emergency smartphone application will be created using all the bushfire data from this project</a:t>
            </a:r>
          </a:p>
        </p:txBody>
      </p:sp>
    </p:spTree>
    <p:extLst>
      <p:ext uri="{BB962C8B-B14F-4D97-AF65-F5344CB8AC3E}">
        <p14:creationId xmlns:p14="http://schemas.microsoft.com/office/powerpoint/2010/main" val="427200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3427-B55F-49C0-9E3C-38CF411957A3}"/>
              </a:ext>
            </a:extLst>
          </p:cNvPr>
          <p:cNvSpPr>
            <a:spLocks noGrp="1"/>
          </p:cNvSpPr>
          <p:nvPr>
            <p:ph type="title"/>
          </p:nvPr>
        </p:nvSpPr>
        <p:spPr/>
        <p:txBody>
          <a:bodyPr/>
          <a:lstStyle/>
          <a:p>
            <a:r>
              <a:rPr lang="en-IN" dirty="0"/>
              <a:t>Delivery </a:t>
            </a:r>
          </a:p>
        </p:txBody>
      </p:sp>
      <p:sp>
        <p:nvSpPr>
          <p:cNvPr id="3" name="Content Placeholder 2">
            <a:extLst>
              <a:ext uri="{FF2B5EF4-FFF2-40B4-BE49-F238E27FC236}">
                <a16:creationId xmlns:a16="http://schemas.microsoft.com/office/drawing/2014/main" id="{5F226C50-06A1-40A9-A17D-A708030E6FD6}"/>
              </a:ext>
            </a:extLst>
          </p:cNvPr>
          <p:cNvSpPr>
            <a:spLocks noGrp="1"/>
          </p:cNvSpPr>
          <p:nvPr>
            <p:ph idx="1"/>
          </p:nvPr>
        </p:nvSpPr>
        <p:spPr>
          <a:xfrm>
            <a:off x="1103312" y="1534160"/>
            <a:ext cx="8947522" cy="4714239"/>
          </a:xfrm>
        </p:spPr>
        <p:txBody>
          <a:bodyPr/>
          <a:lstStyle/>
          <a:p>
            <a:r>
              <a:rPr lang="en-IN" dirty="0"/>
              <a:t>The application developed shows preferred set of information which will be useful for the client queries.</a:t>
            </a:r>
          </a:p>
          <a:p>
            <a:r>
              <a:rPr lang="en-IN" dirty="0"/>
              <a:t>Different technology stacks are created to be feasible for both android and iOS users.</a:t>
            </a:r>
          </a:p>
          <a:p>
            <a:r>
              <a:rPr lang="en-IN" dirty="0"/>
              <a:t>The dataset are segregated according to location of user. </a:t>
            </a:r>
          </a:p>
          <a:p>
            <a:r>
              <a:rPr lang="en-IN" dirty="0"/>
              <a:t>Application developed will also show high/low probability of bushfire in the client’s specified location.</a:t>
            </a:r>
          </a:p>
          <a:p>
            <a:r>
              <a:rPr lang="en-IN" dirty="0"/>
              <a:t>The users can also get notified about precautions and necessary information to be taken if there is high probability of bushfire.</a:t>
            </a:r>
          </a:p>
          <a:p>
            <a:r>
              <a:rPr lang="en-IN" dirty="0"/>
              <a:t>The application helps the user to take necessary measures and act wisely before the fire crisis.</a:t>
            </a:r>
          </a:p>
          <a:p>
            <a:endParaRPr lang="en-IN" dirty="0"/>
          </a:p>
          <a:p>
            <a:endParaRPr lang="en-IN" dirty="0"/>
          </a:p>
          <a:p>
            <a:endParaRPr lang="en-IN" dirty="0"/>
          </a:p>
        </p:txBody>
      </p:sp>
    </p:spTree>
    <p:extLst>
      <p:ext uri="{BB962C8B-B14F-4D97-AF65-F5344CB8AC3E}">
        <p14:creationId xmlns:p14="http://schemas.microsoft.com/office/powerpoint/2010/main" val="427329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0078B89-041B-4EF6-9D34-74B5A55A4B65}"/>
              </a:ext>
            </a:extLst>
          </p:cNvPr>
          <p:cNvSpPr>
            <a:spLocks noGrp="1"/>
          </p:cNvSpPr>
          <p:nvPr>
            <p:ph idx="1"/>
          </p:nvPr>
        </p:nvSpPr>
        <p:spPr>
          <a:xfrm>
            <a:off x="1103311" y="1335038"/>
            <a:ext cx="4338409" cy="5025419"/>
          </a:xfrm>
        </p:spPr>
        <p:txBody>
          <a:bodyPr vert="horz" lIns="91440" tIns="45720" rIns="91440" bIns="45720" rtlCol="0" anchor="t">
            <a:normAutofit fontScale="92500" lnSpcReduction="20000"/>
          </a:bodyPr>
          <a:lstStyle/>
          <a:p>
            <a:endParaRPr lang="en-US" dirty="0"/>
          </a:p>
          <a:p>
            <a:r>
              <a:rPr lang="en-US" dirty="0"/>
              <a:t>the project team focus on  developing an application which detects bushfire prone areas by analyzing  the precious data and predict  the  areas which are highly prone to bushfires in future</a:t>
            </a:r>
          </a:p>
          <a:p>
            <a:r>
              <a:rPr lang="en-US" dirty="0"/>
              <a:t>With the help of the application, we can spread awareness to the public  by introducing the  steps of precautions that are  meant to be  followed in a bushfire  situation and gives out information about the nearest fire brigade and has a option to send red alert to notify them about the danger</a:t>
            </a:r>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3"/>
          <a:srcRect l="54774" r="-1" b="-1"/>
          <a:stretch/>
        </p:blipFill>
        <p:spPr>
          <a:xfrm>
            <a:off x="7396164" y="629066"/>
            <a:ext cx="2843131" cy="561933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2047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US" dirty="0"/>
              <a:t>CONCLUSION (</a:t>
            </a:r>
            <a:r>
              <a:rPr lang="en-US" dirty="0" err="1"/>
              <a:t>contd</a:t>
            </a:r>
            <a:r>
              <a:rPr lang="en-US" dirty="0"/>
              <a:t>)</a:t>
            </a:r>
          </a:p>
        </p:txBody>
      </p:sp>
      <p:sp>
        <p:nvSpPr>
          <p:cNvPr id="3" name="Content Placeholder 2">
            <a:extLst>
              <a:ext uri="{FF2B5EF4-FFF2-40B4-BE49-F238E27FC236}">
                <a16:creationId xmlns:a16="http://schemas.microsoft.com/office/drawing/2014/main" id="{90078B89-041B-4EF6-9D34-74B5A55A4B65}"/>
              </a:ext>
            </a:extLst>
          </p:cNvPr>
          <p:cNvSpPr>
            <a:spLocks noGrp="1"/>
          </p:cNvSpPr>
          <p:nvPr>
            <p:ph idx="1"/>
          </p:nvPr>
        </p:nvSpPr>
        <p:spPr>
          <a:xfrm>
            <a:off x="1103311" y="1335038"/>
            <a:ext cx="4338409" cy="5025419"/>
          </a:xfrm>
        </p:spPr>
        <p:txBody>
          <a:bodyPr vert="horz" lIns="91440" tIns="45720" rIns="91440" bIns="45720" rtlCol="0" anchor="t">
            <a:normAutofit/>
          </a:bodyPr>
          <a:lstStyle/>
          <a:p>
            <a:r>
              <a:rPr lang="en-US" dirty="0"/>
              <a:t>The application also covers the  safety measures and precautions   like how to  perform  first aid on a burn and gives out the list of  objects which are not allowed during camping etc.</a:t>
            </a:r>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3"/>
          <a:srcRect l="54774" r="-1" b="-1"/>
          <a:stretch/>
        </p:blipFill>
        <p:spPr>
          <a:xfrm>
            <a:off x="7396164" y="629066"/>
            <a:ext cx="2843131" cy="561933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6244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CF92-474D-DD4A-88D0-F499223FFDE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6B763B-9818-6241-9EB5-2C7E2AF6E685}"/>
              </a:ext>
            </a:extLst>
          </p:cNvPr>
          <p:cNvSpPr>
            <a:spLocks noGrp="1"/>
          </p:cNvSpPr>
          <p:nvPr>
            <p:ph idx="1"/>
          </p:nvPr>
        </p:nvSpPr>
        <p:spPr/>
        <p:txBody>
          <a:bodyPr>
            <a:normAutofit/>
          </a:bodyPr>
          <a:lstStyle/>
          <a:p>
            <a:pPr marL="0" indent="0">
              <a:buNone/>
            </a:pPr>
            <a:r>
              <a:rPr lang="en-US" sz="8800" dirty="0"/>
              <a:t>    THANK YOU </a:t>
            </a:r>
          </a:p>
        </p:txBody>
      </p:sp>
    </p:spTree>
    <p:extLst>
      <p:ext uri="{BB962C8B-B14F-4D97-AF65-F5344CB8AC3E}">
        <p14:creationId xmlns:p14="http://schemas.microsoft.com/office/powerpoint/2010/main" val="302290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82381" y="629266"/>
            <a:ext cx="4767471" cy="1641986"/>
          </a:xfrm>
        </p:spPr>
        <p:txBody>
          <a:bodyPr vert="horz" lIns="91440" tIns="45720" rIns="91440" bIns="45720" rtlCol="0" anchor="t">
            <a:normAutofit/>
          </a:bodyPr>
          <a:lstStyle/>
          <a:p>
            <a:r>
              <a:rPr lang="en-US" sz="4200" cap="all"/>
              <a:t>INTRODUCTION</a:t>
            </a:r>
            <a:endParaRPr lang="en-US" sz="4200"/>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7"/>
          <a:srcRect l="54891" r="-1"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1E0EAC7F-C821-4604-9372-79641BF60207}"/>
              </a:ext>
            </a:extLst>
          </p:cNvPr>
          <p:cNvSpPr>
            <a:spLocks noGrp="1"/>
          </p:cNvSpPr>
          <p:nvPr>
            <p:ph type="body" sz="half" idx="2"/>
          </p:nvPr>
        </p:nvSpPr>
        <p:spPr>
          <a:xfrm>
            <a:off x="5282381" y="2438400"/>
            <a:ext cx="6616441" cy="2913529"/>
          </a:xfrm>
        </p:spPr>
        <p:txBody>
          <a:bodyPr vert="horz" lIns="91440" tIns="45720" rIns="91440" bIns="45720" rtlCol="0">
            <a:normAutofit/>
          </a:bodyPr>
          <a:lstStyle/>
          <a:p>
            <a:pPr marL="285750" indent="-285750">
              <a:buFont typeface="Wingdings 3" charset="2"/>
              <a:buChar char=""/>
            </a:pPr>
            <a:r>
              <a:rPr lang="en-US"/>
              <a:t>  The project aims to deliver an application which can predict the existing  bushfire  prone areas  based on location history to notify the nearest fire brigade of the situation and people around it.</a:t>
            </a:r>
          </a:p>
          <a:p>
            <a:pPr>
              <a:buFont typeface="Wingdings 3" charset="2"/>
              <a:buChar char=""/>
            </a:pPr>
            <a:endParaRPr lang="en-US"/>
          </a:p>
          <a:p>
            <a:pPr>
              <a:buFont typeface="Wingdings 3" charset="2"/>
              <a:buChar char=""/>
            </a:pPr>
            <a:r>
              <a:rPr lang="en-US"/>
              <a:t>Objectives:-</a:t>
            </a:r>
          </a:p>
          <a:p>
            <a:pPr>
              <a:buFont typeface="Wingdings 3" charset="2"/>
              <a:buChar char=""/>
            </a:pPr>
            <a:r>
              <a:rPr lang="en-US"/>
              <a:t>1.The system should be able to learn from the provided dataset.</a:t>
            </a:r>
          </a:p>
          <a:p>
            <a:pPr>
              <a:buFont typeface="Wingdings 3" charset="2"/>
              <a:buChar char=""/>
            </a:pPr>
            <a:r>
              <a:rPr lang="en-US"/>
              <a:t>2.The system should able to handle data analytics techniques on the structured dataset to predict needful output.</a:t>
            </a:r>
          </a:p>
          <a:p>
            <a:pPr>
              <a:buFont typeface="Wingdings 3" charset="2"/>
              <a:buChar char=""/>
            </a:pPr>
            <a:endParaRPr lang="en-US"/>
          </a:p>
          <a:p>
            <a:pPr>
              <a:buFont typeface="Wingdings 3" charset="2"/>
              <a:buChar char=""/>
            </a:pPr>
            <a:endParaRPr lang="en-US"/>
          </a:p>
          <a:p>
            <a:pPr>
              <a:buFont typeface="Wingdings 3" charset="2"/>
              <a:buChar char=""/>
            </a:pPr>
            <a:endParaRPr lang="en-US"/>
          </a:p>
        </p:txBody>
      </p:sp>
    </p:spTree>
    <p:extLst>
      <p:ext uri="{BB962C8B-B14F-4D97-AF65-F5344CB8AC3E}">
        <p14:creationId xmlns:p14="http://schemas.microsoft.com/office/powerpoint/2010/main" val="209430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668" y="629266"/>
            <a:ext cx="6249784" cy="1641986"/>
          </a:xfrm>
        </p:spPr>
        <p:txBody>
          <a:bodyPr>
            <a:normAutofit/>
          </a:bodyPr>
          <a:lstStyle/>
          <a:p>
            <a:r>
              <a:rPr lang="en-US" cap="all">
                <a:ea typeface="+mj-lt"/>
                <a:cs typeface="+mj-lt"/>
              </a:rPr>
              <a:t>Team Introduction</a:t>
            </a:r>
            <a:endParaRPr lang="en-US" sz="4400"/>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3"/>
          <a:srcRect l="54774" r="-1" b="-1"/>
          <a:stretch/>
        </p:blipFill>
        <p:spPr>
          <a:xfrm>
            <a:off x="7548152" y="10"/>
            <a:ext cx="4646658" cy="6857990"/>
          </a:xfrm>
          <a:prstGeom prst="rect">
            <a:avLst/>
          </a:prstGeom>
        </p:spPr>
      </p:pic>
      <p:sp>
        <p:nvSpPr>
          <p:cNvPr id="9" name="Rectangle 8">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078B89-041B-4EF6-9D34-74B5A55A4B65}"/>
              </a:ext>
            </a:extLst>
          </p:cNvPr>
          <p:cNvSpPr>
            <a:spLocks noGrp="1"/>
          </p:cNvSpPr>
          <p:nvPr>
            <p:ph idx="1"/>
          </p:nvPr>
        </p:nvSpPr>
        <p:spPr>
          <a:xfrm>
            <a:off x="650668" y="2438400"/>
            <a:ext cx="6249784" cy="3809999"/>
          </a:xfrm>
        </p:spPr>
        <p:txBody>
          <a:bodyPr vert="horz" lIns="91440" tIns="45720" rIns="91440" bIns="45720" rtlCol="0" anchor="t">
            <a:normAutofit lnSpcReduction="10000"/>
          </a:bodyPr>
          <a:lstStyle/>
          <a:p>
            <a:r>
              <a:rPr lang="en-US" dirty="0">
                <a:ea typeface="+mj-lt"/>
                <a:cs typeface="+mj-lt"/>
              </a:rPr>
              <a:t>•Team emergency management  consist of senior team(8 members) and  junior team(4 members) and it aims to predict  bushfires prone area  and how-to bring awareness</a:t>
            </a:r>
            <a:endParaRPr lang="en-US" dirty="0"/>
          </a:p>
          <a:p>
            <a:r>
              <a:rPr lang="en-US" dirty="0">
                <a:ea typeface="+mj-lt"/>
                <a:cs typeface="+mj-lt"/>
              </a:rPr>
              <a:t>•The team is working to deliver  the project  with three iterations in specific milestone for each of them</a:t>
            </a:r>
            <a:endParaRPr lang="en-US" dirty="0"/>
          </a:p>
          <a:p>
            <a:r>
              <a:rPr lang="en-US" dirty="0">
                <a:ea typeface="+mj-lt"/>
                <a:cs typeface="+mj-lt"/>
              </a:rPr>
              <a:t>•The team is capable of programming skills, data science technologies, database technologies, planning skills, implementation and testing skills, Maintenance skills and Documentation</a:t>
            </a:r>
            <a:endParaRPr lang="en-US" dirty="0"/>
          </a:p>
          <a:p>
            <a:endParaRPr lang="en-US"/>
          </a:p>
        </p:txBody>
      </p:sp>
    </p:spTree>
    <p:extLst>
      <p:ext uri="{BB962C8B-B14F-4D97-AF65-F5344CB8AC3E}">
        <p14:creationId xmlns:p14="http://schemas.microsoft.com/office/powerpoint/2010/main" val="387896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US" cap="all" dirty="0"/>
              <a:t>Team members</a:t>
            </a:r>
            <a:endParaRPr lang="en-US" dirty="0"/>
          </a:p>
        </p:txBody>
      </p:sp>
      <p:sp>
        <p:nvSpPr>
          <p:cNvPr id="3" name="Content Placeholder 2">
            <a:extLst>
              <a:ext uri="{FF2B5EF4-FFF2-40B4-BE49-F238E27FC236}">
                <a16:creationId xmlns:a16="http://schemas.microsoft.com/office/drawing/2014/main" id="{90078B89-041B-4EF6-9D34-74B5A55A4B65}"/>
              </a:ext>
            </a:extLst>
          </p:cNvPr>
          <p:cNvSpPr>
            <a:spLocks noGrp="1"/>
          </p:cNvSpPr>
          <p:nvPr>
            <p:ph idx="1"/>
          </p:nvPr>
        </p:nvSpPr>
        <p:spPr>
          <a:xfrm>
            <a:off x="1103311" y="1335038"/>
            <a:ext cx="4338409" cy="5025419"/>
          </a:xfrm>
        </p:spPr>
        <p:txBody>
          <a:bodyPr vert="horz" lIns="91440" tIns="45720" rIns="91440" bIns="45720" rtlCol="0" anchor="t">
            <a:normAutofit fontScale="92500" lnSpcReduction="10000"/>
          </a:bodyPr>
          <a:lstStyle/>
          <a:p>
            <a:r>
              <a:rPr lang="en-US" dirty="0"/>
              <a:t>Nikita </a:t>
            </a:r>
            <a:r>
              <a:rPr lang="en-US" dirty="0" err="1"/>
              <a:t>Shishupal</a:t>
            </a:r>
            <a:r>
              <a:rPr lang="en-US" dirty="0"/>
              <a:t> Dighe</a:t>
            </a:r>
          </a:p>
          <a:p>
            <a:r>
              <a:rPr lang="en-US" dirty="0"/>
              <a:t>Aiswarya Subrahmanian</a:t>
            </a:r>
          </a:p>
          <a:p>
            <a:r>
              <a:rPr lang="en-US" dirty="0"/>
              <a:t>Hamza Zulfiqar</a:t>
            </a:r>
          </a:p>
          <a:p>
            <a:r>
              <a:rPr lang="en-US" dirty="0" err="1"/>
              <a:t>Bala</a:t>
            </a:r>
            <a:r>
              <a:rPr lang="en-US" dirty="0"/>
              <a:t> </a:t>
            </a:r>
            <a:r>
              <a:rPr lang="en-US" dirty="0" err="1"/>
              <a:t>Tharun</a:t>
            </a:r>
            <a:r>
              <a:rPr lang="en-US" dirty="0"/>
              <a:t> Reddy </a:t>
            </a:r>
            <a:r>
              <a:rPr lang="en-US" dirty="0" err="1"/>
              <a:t>Shyamala</a:t>
            </a:r>
            <a:endParaRPr lang="en-US" dirty="0"/>
          </a:p>
          <a:p>
            <a:r>
              <a:rPr lang="en-US" dirty="0"/>
              <a:t>Mohan Kiran </a:t>
            </a:r>
            <a:r>
              <a:rPr lang="en-US" dirty="0" err="1"/>
              <a:t>Bandaru</a:t>
            </a:r>
            <a:endParaRPr lang="en-US" dirty="0"/>
          </a:p>
          <a:p>
            <a:r>
              <a:rPr lang="en-US" dirty="0"/>
              <a:t>Nikhil Reddy </a:t>
            </a:r>
            <a:r>
              <a:rPr lang="en-US" dirty="0" err="1"/>
              <a:t>Viraati</a:t>
            </a:r>
            <a:endParaRPr lang="en-US" dirty="0"/>
          </a:p>
          <a:p>
            <a:r>
              <a:rPr lang="en-US" dirty="0"/>
              <a:t>Nithin Reddy </a:t>
            </a:r>
            <a:r>
              <a:rPr lang="en-US" dirty="0" err="1"/>
              <a:t>Gundre</a:t>
            </a:r>
            <a:endParaRPr lang="en-US" dirty="0"/>
          </a:p>
          <a:p>
            <a:r>
              <a:rPr lang="en-US" dirty="0"/>
              <a:t>Pavan Kumar </a:t>
            </a:r>
            <a:r>
              <a:rPr lang="en-US" dirty="0" err="1"/>
              <a:t>Vadla</a:t>
            </a:r>
            <a:endParaRPr lang="en-US" dirty="0"/>
          </a:p>
          <a:p>
            <a:r>
              <a:rPr lang="en-US" dirty="0"/>
              <a:t>Piyush Gandhi</a:t>
            </a:r>
          </a:p>
          <a:p>
            <a:r>
              <a:rPr lang="en-US" dirty="0"/>
              <a:t>Shikar </a:t>
            </a:r>
            <a:r>
              <a:rPr lang="en-US" dirty="0" err="1"/>
              <a:t>Dhyani</a:t>
            </a:r>
          </a:p>
          <a:p>
            <a:r>
              <a:rPr lang="en-US" dirty="0"/>
              <a:t>Simran </a:t>
            </a:r>
            <a:r>
              <a:rPr lang="en-US" dirty="0" err="1"/>
              <a:t>Rashpal</a:t>
            </a:r>
            <a:r>
              <a:rPr lang="en-US" dirty="0"/>
              <a:t> Dhillon</a:t>
            </a:r>
          </a:p>
          <a:p>
            <a:r>
              <a:rPr lang="en-US" dirty="0"/>
              <a:t>Varsha Sankar</a:t>
            </a:r>
          </a:p>
          <a:p>
            <a:r>
              <a:rPr lang="en-US" dirty="0"/>
              <a:t>Vijay </a:t>
            </a:r>
            <a:r>
              <a:rPr lang="en-US" dirty="0" err="1"/>
              <a:t>Bathini</a:t>
            </a:r>
          </a:p>
          <a:p>
            <a:endParaRPr lang="en-US" dirty="0"/>
          </a:p>
          <a:p>
            <a:endParaRPr lang="en-US" dirty="0"/>
          </a:p>
        </p:txBody>
      </p:sp>
      <p:pic>
        <p:nvPicPr>
          <p:cNvPr id="4" name="Picture 3">
            <a:extLst>
              <a:ext uri="{FF2B5EF4-FFF2-40B4-BE49-F238E27FC236}">
                <a16:creationId xmlns:a16="http://schemas.microsoft.com/office/drawing/2014/main" id="{A1878E45-40C9-4653-83AC-3239C9C7B382}"/>
              </a:ext>
            </a:extLst>
          </p:cNvPr>
          <p:cNvPicPr>
            <a:picLocks noChangeAspect="1"/>
          </p:cNvPicPr>
          <p:nvPr/>
        </p:nvPicPr>
        <p:blipFill rotWithShape="1">
          <a:blip r:embed="rId3"/>
          <a:srcRect l="54774" r="-1" b="-1"/>
          <a:stretch/>
        </p:blipFill>
        <p:spPr>
          <a:xfrm>
            <a:off x="7396164" y="629066"/>
            <a:ext cx="2843131" cy="561933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52102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8BA9-F597-9549-91D5-6947FBD747EF}"/>
              </a:ext>
            </a:extLst>
          </p:cNvPr>
          <p:cNvSpPr>
            <a:spLocks noGrp="1"/>
          </p:cNvSpPr>
          <p:nvPr>
            <p:ph type="title"/>
          </p:nvPr>
        </p:nvSpPr>
        <p:spPr/>
        <p:txBody>
          <a:bodyPr/>
          <a:lstStyle/>
          <a:p>
            <a:r>
              <a:rPr lang="en-US" dirty="0"/>
              <a:t>Distribution of Tasks</a:t>
            </a:r>
          </a:p>
        </p:txBody>
      </p:sp>
      <p:sp>
        <p:nvSpPr>
          <p:cNvPr id="3" name="Content Placeholder 2">
            <a:extLst>
              <a:ext uri="{FF2B5EF4-FFF2-40B4-BE49-F238E27FC236}">
                <a16:creationId xmlns:a16="http://schemas.microsoft.com/office/drawing/2014/main" id="{298138F7-E7B3-2046-A409-A1A379FC7363}"/>
              </a:ext>
            </a:extLst>
          </p:cNvPr>
          <p:cNvSpPr>
            <a:spLocks noGrp="1"/>
          </p:cNvSpPr>
          <p:nvPr>
            <p:ph idx="1"/>
          </p:nvPr>
        </p:nvSpPr>
        <p:spPr>
          <a:xfrm>
            <a:off x="414670" y="1509824"/>
            <a:ext cx="9635183" cy="4738576"/>
          </a:xfrm>
        </p:spPr>
        <p:txBody>
          <a:bodyPr>
            <a:normAutofit fontScale="55000" lnSpcReduction="20000"/>
          </a:bodyPr>
          <a:lstStyle/>
          <a:p>
            <a:r>
              <a:rPr lang="en-US" dirty="0"/>
              <a:t>The distribution of task is done after considering the courses and specialization of each and every individual and according to their interest:</a:t>
            </a:r>
          </a:p>
          <a:p>
            <a:r>
              <a:rPr lang="en-US" dirty="0"/>
              <a:t>Data cleaning </a:t>
            </a:r>
          </a:p>
          <a:p>
            <a:pPr marL="0" indent="0">
              <a:buNone/>
            </a:pPr>
            <a:r>
              <a:rPr lang="en-US" dirty="0"/>
              <a:t>1) </a:t>
            </a:r>
            <a:r>
              <a:rPr lang="en-US" dirty="0" err="1"/>
              <a:t>Nithin</a:t>
            </a:r>
            <a:r>
              <a:rPr lang="en-US" dirty="0"/>
              <a:t> Reddy </a:t>
            </a:r>
            <a:r>
              <a:rPr lang="en-US" dirty="0" err="1"/>
              <a:t>Gundre</a:t>
            </a:r>
            <a:r>
              <a:rPr lang="en-US" dirty="0"/>
              <a:t> </a:t>
            </a:r>
          </a:p>
          <a:p>
            <a:pPr marL="0" indent="0">
              <a:buNone/>
            </a:pPr>
            <a:r>
              <a:rPr lang="en-US" dirty="0"/>
              <a:t>2) </a:t>
            </a:r>
            <a:r>
              <a:rPr lang="en-US" dirty="0" err="1"/>
              <a:t>Bala</a:t>
            </a:r>
            <a:r>
              <a:rPr lang="en-US" dirty="0"/>
              <a:t> </a:t>
            </a:r>
            <a:r>
              <a:rPr lang="en-US" dirty="0" err="1"/>
              <a:t>Tharun</a:t>
            </a:r>
            <a:r>
              <a:rPr lang="en-US" dirty="0"/>
              <a:t> Reddy</a:t>
            </a:r>
          </a:p>
          <a:p>
            <a:pPr marL="0" indent="0">
              <a:buNone/>
            </a:pPr>
            <a:r>
              <a:rPr lang="en-US" dirty="0"/>
              <a:t>3) Varsha Shankar</a:t>
            </a:r>
          </a:p>
          <a:p>
            <a:pPr marL="0" indent="0">
              <a:buNone/>
            </a:pPr>
            <a:r>
              <a:rPr lang="en-US" dirty="0"/>
              <a:t>4) Vijay </a:t>
            </a:r>
            <a:r>
              <a:rPr lang="en-US" dirty="0" err="1"/>
              <a:t>Bathini</a:t>
            </a:r>
            <a:endParaRPr lang="en-US" dirty="0"/>
          </a:p>
          <a:p>
            <a:r>
              <a:rPr lang="en-US" dirty="0"/>
              <a:t>Data visualization and report making</a:t>
            </a:r>
          </a:p>
          <a:p>
            <a:pPr marL="0" indent="0">
              <a:buNone/>
            </a:pPr>
            <a:r>
              <a:rPr lang="en-US" dirty="0"/>
              <a:t>1) Mohan Kiran </a:t>
            </a:r>
            <a:r>
              <a:rPr lang="en-US" dirty="0" err="1"/>
              <a:t>Bandaru</a:t>
            </a:r>
            <a:endParaRPr lang="en-US" dirty="0"/>
          </a:p>
          <a:p>
            <a:pPr marL="0" indent="0">
              <a:buNone/>
            </a:pPr>
            <a:r>
              <a:rPr lang="en-US" dirty="0"/>
              <a:t>2) Pavan Kumar </a:t>
            </a:r>
            <a:r>
              <a:rPr lang="en-US" dirty="0" err="1"/>
              <a:t>Vadla</a:t>
            </a:r>
            <a:endParaRPr lang="en-US" dirty="0"/>
          </a:p>
          <a:p>
            <a:pPr marL="0" indent="0">
              <a:buNone/>
            </a:pPr>
            <a:r>
              <a:rPr lang="en-US" dirty="0"/>
              <a:t>3) Nikhil Reddy </a:t>
            </a:r>
            <a:r>
              <a:rPr lang="en-US" dirty="0" err="1"/>
              <a:t>Viraati</a:t>
            </a:r>
            <a:endParaRPr lang="en-US" dirty="0"/>
          </a:p>
          <a:p>
            <a:pPr marL="0" indent="0">
              <a:buNone/>
            </a:pPr>
            <a:r>
              <a:rPr lang="en-US" dirty="0"/>
              <a:t>4) Simran </a:t>
            </a:r>
            <a:r>
              <a:rPr lang="en-US" dirty="0" err="1"/>
              <a:t>Rashpal</a:t>
            </a:r>
            <a:r>
              <a:rPr lang="en-US" dirty="0"/>
              <a:t> Dhillon</a:t>
            </a:r>
          </a:p>
          <a:p>
            <a:pPr marL="0" indent="0">
              <a:buNone/>
            </a:pPr>
            <a:r>
              <a:rPr lang="en-US" dirty="0"/>
              <a:t>5)Hamza Zulfiqar</a:t>
            </a:r>
          </a:p>
          <a:p>
            <a:r>
              <a:rPr lang="en-US" dirty="0"/>
              <a:t>Data analysis </a:t>
            </a:r>
          </a:p>
          <a:p>
            <a:pPr marL="0" indent="0">
              <a:buNone/>
            </a:pPr>
            <a:r>
              <a:rPr lang="en-US" dirty="0"/>
              <a:t>1)Nikita </a:t>
            </a:r>
            <a:r>
              <a:rPr lang="en-US" dirty="0" err="1"/>
              <a:t>Shishupal</a:t>
            </a:r>
            <a:r>
              <a:rPr lang="en-US" dirty="0"/>
              <a:t> Dighe</a:t>
            </a:r>
          </a:p>
          <a:p>
            <a:pPr marL="0" indent="0">
              <a:buNone/>
            </a:pPr>
            <a:r>
              <a:rPr lang="en-US" dirty="0"/>
              <a:t>2)</a:t>
            </a:r>
            <a:r>
              <a:rPr lang="en-US" dirty="0" err="1"/>
              <a:t>Aiswarya</a:t>
            </a:r>
            <a:r>
              <a:rPr lang="en-US" dirty="0"/>
              <a:t> </a:t>
            </a:r>
            <a:r>
              <a:rPr lang="en-US" dirty="0" err="1"/>
              <a:t>Subrahmanian</a:t>
            </a:r>
            <a:r>
              <a:rPr lang="en-US" dirty="0"/>
              <a:t> </a:t>
            </a:r>
          </a:p>
          <a:p>
            <a:pPr marL="0" indent="0">
              <a:buNone/>
            </a:pPr>
            <a:r>
              <a:rPr lang="en-US" dirty="0"/>
              <a:t>3)Piyush Gandhi</a:t>
            </a:r>
          </a:p>
          <a:p>
            <a:pPr marL="0" indent="0">
              <a:buNone/>
            </a:pPr>
            <a:r>
              <a:rPr lang="en-US" dirty="0"/>
              <a:t>4))Shikhar </a:t>
            </a:r>
            <a:r>
              <a:rPr lang="en-US" dirty="0" err="1"/>
              <a:t>Dhyani</a:t>
            </a:r>
            <a:endParaRPr lang="en-US" dirty="0"/>
          </a:p>
          <a:p>
            <a:pPr marL="0" indent="0">
              <a:buNone/>
            </a:pPr>
            <a:endParaRPr lang="en-US" dirty="0"/>
          </a:p>
        </p:txBody>
      </p:sp>
    </p:spTree>
    <p:extLst>
      <p:ext uri="{BB962C8B-B14F-4D97-AF65-F5344CB8AC3E}">
        <p14:creationId xmlns:p14="http://schemas.microsoft.com/office/powerpoint/2010/main" val="31825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a:t>
            </a:r>
            <a:endParaRPr lang="en-US" dirty="0"/>
          </a:p>
        </p:txBody>
      </p:sp>
      <p:sp>
        <p:nvSpPr>
          <p:cNvPr id="3" name="Content Placeholder 2"/>
          <p:cNvSpPr>
            <a:spLocks noGrp="1"/>
          </p:cNvSpPr>
          <p:nvPr>
            <p:ph idx="1"/>
          </p:nvPr>
        </p:nvSpPr>
        <p:spPr>
          <a:xfrm>
            <a:off x="829540" y="1500272"/>
            <a:ext cx="8946541" cy="5059315"/>
          </a:xfrm>
        </p:spPr>
        <p:txBody>
          <a:bodyPr>
            <a:normAutofit fontScale="92500" lnSpcReduction="10000"/>
          </a:bodyPr>
          <a:lstStyle/>
          <a:p>
            <a:r>
              <a:rPr lang="en-IN" sz="2400" b="1" dirty="0"/>
              <a:t>Choosing the right app to develop:</a:t>
            </a:r>
          </a:p>
          <a:p>
            <a:pPr marL="0" indent="0">
              <a:buNone/>
            </a:pPr>
            <a:r>
              <a:rPr lang="en-US" dirty="0"/>
              <a:t>Coming up with an idea that is simple, productive and in demand can sound easy but that is not the case always. It is very important that we stay focused on the original objective and not steer away from it. </a:t>
            </a:r>
          </a:p>
          <a:p>
            <a:r>
              <a:rPr lang="en-US" sz="2400" b="1" dirty="0"/>
              <a:t>Development Technology:</a:t>
            </a:r>
          </a:p>
          <a:p>
            <a:pPr marL="0" indent="0">
              <a:buNone/>
            </a:pPr>
            <a:r>
              <a:rPr lang="en-US" dirty="0"/>
              <a:t>The obvious and core technical challenge of developing an app is choosing the best suitable development technology for the app and deciding on whether to make a Native, Hybrid or Cross platform mobile application. </a:t>
            </a:r>
          </a:p>
          <a:p>
            <a:pPr marL="0" indent="0">
              <a:buNone/>
            </a:pPr>
            <a:r>
              <a:rPr lang="en-US" dirty="0"/>
              <a:t>An uninformed decision in choosing the development technology can result in over-expenditure, poor app performance. So building the app on a platform that is flexible enough to be adaptable and best suits the client’s target functionality is recommended.</a:t>
            </a:r>
          </a:p>
          <a:p>
            <a:pPr marL="0" indent="0">
              <a:buNone/>
            </a:pPr>
            <a:br>
              <a:rPr lang="en-US" dirty="0"/>
            </a:br>
            <a:endParaRPr lang="en-US" dirty="0"/>
          </a:p>
        </p:txBody>
      </p:sp>
    </p:spTree>
    <p:extLst>
      <p:ext uri="{BB962C8B-B14F-4D97-AF65-F5344CB8AC3E}">
        <p14:creationId xmlns:p14="http://schemas.microsoft.com/office/powerpoint/2010/main" val="187175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259" y="393857"/>
            <a:ext cx="9864012" cy="5957664"/>
          </a:xfrm>
        </p:spPr>
        <p:txBody>
          <a:bodyPr/>
          <a:lstStyle/>
          <a:p>
            <a:r>
              <a:rPr lang="en-US" sz="2200" b="1" dirty="0"/>
              <a:t>Different Devices &amp; Screen Sizes compatibility:</a:t>
            </a:r>
          </a:p>
          <a:p>
            <a:pPr marL="0" indent="0">
              <a:buNone/>
            </a:pPr>
            <a:r>
              <a:rPr lang="en-US" dirty="0"/>
              <a:t>Another challenge for is to deal with all the different screen sizes and devices that the app will need to fit. Designing and developing an app for only a select few devices and screen sizes is simply not an option. The principal challenge is to develop an app that can run fluidly across as many devices with as many screen sizes as possible.</a:t>
            </a:r>
          </a:p>
          <a:p>
            <a:pPr marL="0" indent="0">
              <a:buNone/>
            </a:pPr>
            <a:r>
              <a:rPr lang="en-US" dirty="0"/>
              <a:t>The solution here is Responsive Design for apps. Responsive App Design gives screens more flexibility and thus can be adjusted to suit different screen sizes and various formats.</a:t>
            </a:r>
          </a:p>
          <a:p>
            <a:r>
              <a:rPr lang="en-US" sz="2200" b="1" dirty="0"/>
              <a:t>Dealing with Different OS’s:</a:t>
            </a:r>
          </a:p>
          <a:p>
            <a:pPr marL="0" indent="0">
              <a:buNone/>
            </a:pPr>
            <a:r>
              <a:rPr lang="en-US" dirty="0"/>
              <a:t>We have to consider different Operating Systems as well. The three main systems – iOS, Android and Windows – each of which has its respective set of UI objects and patterns. We need to conduct bug fixing on a regular basis across all three.</a:t>
            </a:r>
          </a:p>
          <a:p>
            <a:pPr marL="0" indent="0">
              <a:buNone/>
            </a:pPr>
            <a:endParaRPr lang="en-US" dirty="0"/>
          </a:p>
        </p:txBody>
      </p:sp>
    </p:spTree>
    <p:extLst>
      <p:ext uri="{BB962C8B-B14F-4D97-AF65-F5344CB8AC3E}">
        <p14:creationId xmlns:p14="http://schemas.microsoft.com/office/powerpoint/2010/main" val="214972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111" y="881172"/>
            <a:ext cx="8946541" cy="4195481"/>
          </a:xfrm>
        </p:spPr>
        <p:txBody>
          <a:bodyPr/>
          <a:lstStyle/>
          <a:p>
            <a:r>
              <a:rPr lang="en-US" dirty="0"/>
              <a:t> </a:t>
            </a:r>
            <a:r>
              <a:rPr lang="en-US" sz="2200" b="1" dirty="0"/>
              <a:t>Security:</a:t>
            </a:r>
          </a:p>
          <a:p>
            <a:pPr marL="0" indent="0">
              <a:buNone/>
            </a:pPr>
            <a:r>
              <a:rPr lang="en-US" dirty="0"/>
              <a:t>Security issues can be a nagging concern. Malware problems may arise and software/hardware fragmentation only adds to the list of woes. There is a lot of work required to address such app security issues, which consumes a great deal of time and money.</a:t>
            </a:r>
          </a:p>
        </p:txBody>
      </p:sp>
    </p:spTree>
    <p:extLst>
      <p:ext uri="{BB962C8B-B14F-4D97-AF65-F5344CB8AC3E}">
        <p14:creationId xmlns:p14="http://schemas.microsoft.com/office/powerpoint/2010/main" val="313662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44F3-C80D-4C40-AC51-E3FD7581B93A}"/>
              </a:ext>
            </a:extLst>
          </p:cNvPr>
          <p:cNvSpPr>
            <a:spLocks noGrp="1"/>
          </p:cNvSpPr>
          <p:nvPr>
            <p:ph type="title"/>
          </p:nvPr>
        </p:nvSpPr>
        <p:spPr>
          <a:xfrm>
            <a:off x="1084834" y="725863"/>
            <a:ext cx="9404723" cy="1155665"/>
          </a:xfrm>
        </p:spPr>
        <p:txBody>
          <a:bodyPr/>
          <a:lstStyle/>
          <a:p>
            <a:r>
              <a:rPr lang="en-US"/>
              <a:t>Technology stack for iOS </a:t>
            </a:r>
            <a:endParaRPr lang="en-IN"/>
          </a:p>
        </p:txBody>
      </p:sp>
      <p:sp>
        <p:nvSpPr>
          <p:cNvPr id="3" name="Content Placeholder 2">
            <a:extLst>
              <a:ext uri="{FF2B5EF4-FFF2-40B4-BE49-F238E27FC236}">
                <a16:creationId xmlns:a16="http://schemas.microsoft.com/office/drawing/2014/main" id="{1A334F7C-6DB6-4B03-81E6-BBBBA6354FCF}"/>
              </a:ext>
            </a:extLst>
          </p:cNvPr>
          <p:cNvSpPr>
            <a:spLocks noGrp="1"/>
          </p:cNvSpPr>
          <p:nvPr>
            <p:ph idx="1"/>
          </p:nvPr>
        </p:nvSpPr>
        <p:spPr>
          <a:xfrm>
            <a:off x="1084834" y="2034064"/>
            <a:ext cx="8946541" cy="4195481"/>
          </a:xfrm>
        </p:spPr>
        <p:txBody>
          <a:bodyPr/>
          <a:lstStyle/>
          <a:p>
            <a:r>
              <a:rPr lang="en-US" b="1" u="sng"/>
              <a:t>Programming Languages</a:t>
            </a:r>
            <a:r>
              <a:rPr lang="en-US" b="1"/>
              <a:t> : </a:t>
            </a:r>
            <a:r>
              <a:rPr lang="en-US"/>
              <a:t>Objective-C or Swift can be used as the programming languages for the development of the app. Swift is more functional than Objective-C as its less error-prone as it provides inline support to change text strings and data. It also contains dynamic libraries that are uploaded directly to memory. </a:t>
            </a:r>
          </a:p>
          <a:p>
            <a:r>
              <a:rPr lang="en-US" b="1" u="sng"/>
              <a:t>Toolkit</a:t>
            </a:r>
            <a:r>
              <a:rPr lang="en-US" b="1"/>
              <a:t> : </a:t>
            </a:r>
            <a:r>
              <a:rPr lang="en-US"/>
              <a:t>Apple Xcode is used along Swift as it has integrated support for Git Repositories, graphical editor to build user interfaces and debugging tools etc. </a:t>
            </a:r>
          </a:p>
          <a:p>
            <a:r>
              <a:rPr lang="en-US" b="1" u="sng"/>
              <a:t>Software Development Kit</a:t>
            </a:r>
            <a:r>
              <a:rPr lang="en-US" b="1"/>
              <a:t> : </a:t>
            </a:r>
            <a:r>
              <a:rPr lang="en-US"/>
              <a:t>iOS SDK includes API that serves as a bridge between the software application and the platform they run on. It provides tools for Apple’s touchscreen interface. </a:t>
            </a:r>
          </a:p>
          <a:p>
            <a:pPr marL="0" indent="0">
              <a:buNone/>
            </a:pPr>
            <a:endParaRPr lang="en-IN" b="1"/>
          </a:p>
        </p:txBody>
      </p:sp>
    </p:spTree>
    <p:extLst>
      <p:ext uri="{BB962C8B-B14F-4D97-AF65-F5344CB8AC3E}">
        <p14:creationId xmlns:p14="http://schemas.microsoft.com/office/powerpoint/2010/main" val="1093276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BrushVTI">
  <a:themeElements>
    <a:clrScheme name="AnalogousFromRegularSeed_2SEEDS">
      <a:dk1>
        <a:srgbClr val="000000"/>
      </a:dk1>
      <a:lt1>
        <a:srgbClr val="FFFFFF"/>
      </a:lt1>
      <a:dk2>
        <a:srgbClr val="243641"/>
      </a:dk2>
      <a:lt2>
        <a:srgbClr val="E2E5E8"/>
      </a:lt2>
      <a:accent1>
        <a:srgbClr val="CC8120"/>
      </a:accent1>
      <a:accent2>
        <a:srgbClr val="DE4B32"/>
      </a:accent2>
      <a:accent3>
        <a:srgbClr val="A9A626"/>
      </a:accent3>
      <a:accent4>
        <a:srgbClr val="1DB4AF"/>
      </a:accent4>
      <a:accent5>
        <a:srgbClr val="329BDE"/>
      </a:accent5>
      <a:accent6>
        <a:srgbClr val="3856D1"/>
      </a:accent6>
      <a:hlink>
        <a:srgbClr val="497EC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0" ma:contentTypeDescription="Create a new document." ma:contentTypeScope="" ma:versionID="7b4c9bdf068468c71ea5f12673ba52d5">
  <xsd:schema xmlns:xsd="http://www.w3.org/2001/XMLSchema" xmlns:xs="http://www.w3.org/2001/XMLSchema" xmlns:p="http://schemas.microsoft.com/office/2006/metadata/properties" xmlns:ns2="afc71e28-3a3c-4a48-b14a-5eb4c2135c62" targetNamespace="http://schemas.microsoft.com/office/2006/metadata/properties" ma:root="true" ma:fieldsID="c115a55776667cc25f628bf2cf7532f5" ns2:_="">
    <xsd:import namespace="afc71e28-3a3c-4a48-b14a-5eb4c2135c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E83C65-0DC0-40B4-BD05-B4812CC509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29FA77-C09A-41AD-AB5E-FB8E379B0BEB}">
  <ds:schemaRefs>
    <ds:schemaRef ds:uri="http://schemas.microsoft.com/sharepoint/v3/contenttype/forms"/>
  </ds:schemaRefs>
</ds:datastoreItem>
</file>

<file path=customXml/itemProps3.xml><?xml version="1.0" encoding="utf-8"?>
<ds:datastoreItem xmlns:ds="http://schemas.openxmlformats.org/officeDocument/2006/customXml" ds:itemID="{78D13635-675D-4AE6-961F-D5CCA09F6352}"/>
</file>

<file path=docProps/app.xml><?xml version="1.0" encoding="utf-8"?>
<Properties xmlns="http://schemas.openxmlformats.org/officeDocument/2006/extended-properties" xmlns:vt="http://schemas.openxmlformats.org/officeDocument/2006/docPropsVTypes">
  <TotalTime>136</TotalTime>
  <Words>1430</Words>
  <Application>Microsoft Office PowerPoint</Application>
  <PresentationFormat>Widescreen</PresentationFormat>
  <Paragraphs>113</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Ion</vt:lpstr>
      <vt:lpstr>BrushVTI</vt:lpstr>
      <vt:lpstr>Emergency management (SIT782 Capstone project)</vt:lpstr>
      <vt:lpstr>INTRODUCTION</vt:lpstr>
      <vt:lpstr>Team Introduction</vt:lpstr>
      <vt:lpstr>Team members</vt:lpstr>
      <vt:lpstr>Distribution of Tasks</vt:lpstr>
      <vt:lpstr>Challenges</vt:lpstr>
      <vt:lpstr>PowerPoint Presentation</vt:lpstr>
      <vt:lpstr>PowerPoint Presentation</vt:lpstr>
      <vt:lpstr>Technology stack for iOS </vt:lpstr>
      <vt:lpstr>Technology Stack for Android</vt:lpstr>
      <vt:lpstr>Technology Stack for Cross-Platform Applications</vt:lpstr>
      <vt:lpstr>Iteration 0</vt:lpstr>
      <vt:lpstr>Iteration 1</vt:lpstr>
      <vt:lpstr>Iteration 2</vt:lpstr>
      <vt:lpstr>Plan</vt:lpstr>
      <vt:lpstr>Delivery </vt:lpstr>
      <vt:lpstr>CONCLUSION</vt:lpstr>
      <vt:lpstr>CONCLUSION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management(SIT762 Capstone project)</dc:title>
  <dc:creator>Aiswarya Subramanian</dc:creator>
  <cp:lastModifiedBy>NIKITA SHISHUPAL DIGHE</cp:lastModifiedBy>
  <cp:revision>14</cp:revision>
  <dcterms:created xsi:type="dcterms:W3CDTF">2020-04-04T18:23:32Z</dcterms:created>
  <dcterms:modified xsi:type="dcterms:W3CDTF">2020-04-23T03:02:06Z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0x0101006EFE272B2DF4B44EA6E332E22EB86DD4</vt:lpwstr>
  </property>
</Properties>
</file>