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96475669"/>
      </p:ext>
    </p:extLst>
  </p:cSld>
  <p:clrMapOvr>
    <a:masterClrMapping/>
  </p:clrMapOvr>
  <p:transition spd="slow">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738686790"/>
      </p:ext>
    </p:extLst>
  </p:cSld>
  <p:clrMapOvr>
    <a:masterClrMapping/>
  </p:clrMapOvr>
  <p:transition spd="slow">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1061755637"/>
      </p:ext>
    </p:extLst>
  </p:cSld>
  <p:clrMapOvr>
    <a:masterClrMapping/>
  </p:clrMapOvr>
  <p:transition spd="slow">
    <p:dissolv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625061888"/>
      </p:ext>
    </p:extLst>
  </p:cSld>
  <p:clrMapOvr>
    <a:masterClrMapping/>
  </p:clrMapOvr>
  <p:transition spd="slow">
    <p:dissolv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668577818"/>
      </p:ext>
    </p:extLst>
  </p:cSld>
  <p:clrMapOvr>
    <a:masterClrMapping/>
  </p:clrMapOvr>
  <p:transition spd="slow">
    <p:dissolv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329246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116379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607628315"/>
      </p:ext>
    </p:extLst>
  </p:cSld>
  <p:clrMapOvr>
    <a:masterClrMapping/>
  </p:clrMapOvr>
  <p:transition spd="slow">
    <p:dissolv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1485560797"/>
      </p:ext>
    </p:extLst>
  </p:cSld>
  <p:clrMapOvr>
    <a:masterClrMapping/>
  </p:clrMapOvr>
  <p:transition spd="slow">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3509743984"/>
      </p:ext>
    </p:extLst>
  </p:cSld>
  <p:clrMapOvr>
    <a:masterClrMapping/>
  </p:clrMapOvr>
  <p:transition spd="slow">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4282677336"/>
      </p:ext>
    </p:extLst>
  </p:cSld>
  <p:clrMapOvr>
    <a:masterClrMapping/>
  </p:clrMapOvr>
  <p:transition spd="slow">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3692500084"/>
      </p:ext>
    </p:extLst>
  </p:cSld>
  <p:clrMapOvr>
    <a:masterClrMapping/>
  </p:clrMapOvr>
  <p:transition spd="slow">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693339611"/>
      </p:ext>
    </p:extLst>
  </p:cSld>
  <p:clrMapOvr>
    <a:masterClrMapping/>
  </p:clrMapOvr>
  <p:transition spd="slow">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2464671889"/>
      </p:ext>
    </p:extLst>
  </p:cSld>
  <p:clrMapOvr>
    <a:masterClrMapping/>
  </p:clrMapOvr>
  <p:transition spd="slow">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230740150"/>
      </p:ext>
    </p:extLst>
  </p:cSld>
  <p:clrMapOvr>
    <a:masterClrMapping/>
  </p:clrMapOvr>
  <p:transition spd="slow">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98784970"/>
      </p:ext>
    </p:extLst>
  </p:cSld>
  <p:clrMapOvr>
    <a:masterClrMapping/>
  </p:clrMapOvr>
  <p:transition spd="slow">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62B7F-E28F-4F38-9A91-E7E2DA500077}" type="datetimeFigureOut">
              <a:rPr lang="en-US" smtClean="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4210583125"/>
      </p:ext>
    </p:extLst>
  </p:cSld>
  <p:clrMapOvr>
    <a:masterClrMapping/>
  </p:clrMapOvr>
  <p:transition spd="slow">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762B7F-E28F-4F38-9A91-E7E2DA500077}" type="datetimeFigureOut">
              <a:rPr lang="en-US" smtClean="0"/>
              <a:pPr/>
              <a:t>8/14/2021</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B57527-7472-4290-AA14-B623C381D580}" type="slidenum">
              <a:rPr lang="en-US" smtClean="0"/>
              <a:pPr/>
              <a:t>‹#›</a:t>
            </a:fld>
            <a:endParaRPr lang="en-US" dirty="0"/>
          </a:p>
        </p:txBody>
      </p:sp>
    </p:spTree>
    <p:extLst>
      <p:ext uri="{BB962C8B-B14F-4D97-AF65-F5344CB8AC3E}">
        <p14:creationId xmlns:p14="http://schemas.microsoft.com/office/powerpoint/2010/main" xmlns="" val="1685079533"/>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ransition spd="slow">
    <p:dissolve/>
  </p:transition>
  <p:timing>
    <p:tnLst>
      <p:par>
        <p:cTn id="1" dur="indefinite" restart="never" nodeType="tmRoot"/>
      </p:par>
    </p:tnLst>
  </p:timing>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86400"/>
            <a:ext cx="7772400" cy="933451"/>
          </a:xfrm>
        </p:spPr>
        <p:txBody>
          <a:bodyPr>
            <a:normAutofit fontScale="90000"/>
          </a:bodyPr>
          <a:lstStyle/>
          <a:p>
            <a:r>
              <a:rPr lang="en-US" dirty="0" smtClean="0"/>
              <a:t>Computer </a:t>
            </a:r>
            <a:r>
              <a:rPr lang="en-US" dirty="0"/>
              <a:t>Fundamentals </a:t>
            </a:r>
            <a:br>
              <a:rPr lang="en-US" dirty="0"/>
            </a:br>
            <a:r>
              <a:rPr lang="en-US" dirty="0"/>
              <a:t/>
            </a:r>
            <a:br>
              <a:rPr lang="en-US" dirty="0"/>
            </a:br>
            <a:r>
              <a:rPr lang="en-US" b="0" dirty="0" smtClean="0"/>
              <a:t/>
            </a:r>
            <a:br>
              <a:rPr lang="en-US" b="0" dirty="0" smtClean="0"/>
            </a:br>
            <a:r>
              <a:rPr lang="en-US" dirty="0" smtClean="0"/>
              <a:t/>
            </a:r>
            <a:br>
              <a:rPr lang="en-US" dirty="0" smtClean="0"/>
            </a:br>
            <a:r>
              <a:rPr lang="en-US" b="0" dirty="0" smtClean="0"/>
              <a:t/>
            </a:r>
            <a:br>
              <a:rPr lang="en-US" b="0" dirty="0" smtClean="0"/>
            </a:br>
            <a:r>
              <a:rPr lang="en-US" dirty="0" smtClean="0"/>
              <a:t/>
            </a:r>
            <a:br>
              <a:rPr lang="en-US" dirty="0" smtClean="0"/>
            </a:br>
            <a:endParaRPr lang="en-US" dirty="0"/>
          </a:p>
        </p:txBody>
      </p:sp>
      <p:sp>
        <p:nvSpPr>
          <p:cNvPr id="3" name="Subtitle 2"/>
          <p:cNvSpPr>
            <a:spLocks noGrp="1"/>
          </p:cNvSpPr>
          <p:nvPr>
            <p:ph type="subTitle" idx="1"/>
          </p:nvPr>
        </p:nvSpPr>
        <p:spPr>
          <a:xfrm>
            <a:off x="5105400" y="5791200"/>
            <a:ext cx="3810000" cy="533400"/>
          </a:xfrm>
        </p:spPr>
        <p:txBody>
          <a:bodyPr>
            <a:normAutofit/>
          </a:bodyPr>
          <a:lstStyle/>
          <a:p>
            <a:r>
              <a:rPr lang="en-US" dirty="0" smtClean="0"/>
              <a:t>By:- Amit Kumar Midday</a:t>
            </a:r>
            <a:endParaRPr lang="en-US" dirty="0"/>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4572000" cy="3416320"/>
          </a:xfrm>
          <a:prstGeom prst="rect">
            <a:avLst/>
          </a:prstGeom>
        </p:spPr>
        <p:txBody>
          <a:bodyPr>
            <a:spAutoFit/>
          </a:bodyPr>
          <a:lstStyle/>
          <a:p>
            <a:r>
              <a:rPr lang="en-US" sz="3600" dirty="0"/>
              <a:t/>
            </a:r>
            <a:br>
              <a:rPr lang="en-US" sz="3600" dirty="0"/>
            </a:br>
            <a:r>
              <a:rPr lang="en-US" sz="3600" dirty="0"/>
              <a:t>Disadvantages</a:t>
            </a:r>
            <a:br>
              <a:rPr lang="en-US" sz="3600" dirty="0"/>
            </a:br>
            <a:r>
              <a:rPr lang="en-US" sz="3600" dirty="0"/>
              <a:t/>
            </a:r>
            <a:br>
              <a:rPr lang="en-US" sz="3600" dirty="0"/>
            </a:br>
            <a:endParaRPr lang="en-US" sz="3600" b="0" dirty="0" smtClean="0"/>
          </a:p>
          <a:p>
            <a:r>
              <a:rPr lang="en-US" sz="3600" dirty="0" smtClean="0"/>
              <a:t/>
            </a:r>
            <a:br>
              <a:rPr lang="en-US" sz="3600" dirty="0" smtClean="0"/>
            </a:br>
            <a:endParaRPr lang="en-US" sz="3600" dirty="0"/>
          </a:p>
        </p:txBody>
      </p:sp>
      <p:sp>
        <p:nvSpPr>
          <p:cNvPr id="3" name="Rectangle 2"/>
          <p:cNvSpPr/>
          <p:nvPr/>
        </p:nvSpPr>
        <p:spPr>
          <a:xfrm>
            <a:off x="685800" y="2209800"/>
            <a:ext cx="7696200" cy="2862322"/>
          </a:xfrm>
          <a:prstGeom prst="rect">
            <a:avLst/>
          </a:prstGeom>
        </p:spPr>
        <p:txBody>
          <a:bodyPr wrap="square">
            <a:spAutoFit/>
          </a:bodyPr>
          <a:lstStyle/>
          <a:p>
            <a:pPr fontAlgn="base"/>
            <a:r>
              <a:rPr lang="en-US" dirty="0"/>
              <a:t>Following list demonstrates the disadvantages of Computers in today's arena.</a:t>
            </a:r>
          </a:p>
          <a:p>
            <a:pPr fontAlgn="base"/>
            <a:r>
              <a:rPr lang="en-US" b="1" dirty="0"/>
              <a:t>No </a:t>
            </a:r>
            <a:r>
              <a:rPr lang="en-US" b="1" dirty="0" err="1"/>
              <a:t>i.q</a:t>
            </a:r>
            <a:r>
              <a:rPr lang="en-US" b="1" dirty="0"/>
              <a:t>:-</a:t>
            </a:r>
            <a:endParaRPr lang="en-US" dirty="0"/>
          </a:p>
          <a:p>
            <a:pPr fontAlgn="base"/>
            <a:r>
              <a:rPr lang="en-US" dirty="0"/>
              <a:t>A computer is a machine and has no intelligence of its own to perform any task.</a:t>
            </a:r>
          </a:p>
          <a:p>
            <a:pPr fontAlgn="base"/>
            <a:r>
              <a:rPr lang="en-US" dirty="0"/>
              <a:t>Each and every instruction has to be given to computer.</a:t>
            </a:r>
          </a:p>
          <a:p>
            <a:pPr fontAlgn="base"/>
            <a:r>
              <a:rPr lang="en-US" dirty="0"/>
              <a:t>A computer can not take any decision on its own.</a:t>
            </a:r>
          </a:p>
          <a:p>
            <a:pPr fontAlgn="base"/>
            <a:r>
              <a:rPr lang="en-US" b="1" dirty="0"/>
              <a:t>Dependency:-</a:t>
            </a:r>
            <a:endParaRPr lang="en-US" dirty="0"/>
          </a:p>
          <a:p>
            <a:pPr fontAlgn="base"/>
            <a:r>
              <a:rPr lang="en-US" dirty="0"/>
              <a:t>It can perform function as instructed by </a:t>
            </a:r>
            <a:r>
              <a:rPr lang="en-US" dirty="0" err="1"/>
              <a:t>user.So</a:t>
            </a:r>
            <a:r>
              <a:rPr lang="en-US" dirty="0"/>
              <a:t> it is fully dependent on human being.</a:t>
            </a:r>
          </a:p>
          <a:p>
            <a:r>
              <a:rPr lang="en-US" b="0" dirty="0" smtClean="0"/>
              <a:t/>
            </a:r>
            <a:br>
              <a:rPr lang="en-US" b="0" dirty="0" smtClean="0"/>
            </a:br>
            <a:endParaRPr lang="en-US" dirty="0"/>
          </a:p>
        </p:txBody>
      </p:sp>
    </p:spTree>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97839"/>
            <a:ext cx="7543800" cy="2308324"/>
          </a:xfrm>
          <a:prstGeom prst="rect">
            <a:avLst/>
          </a:prstGeom>
        </p:spPr>
        <p:txBody>
          <a:bodyPr wrap="square">
            <a:spAutoFit/>
          </a:bodyPr>
          <a:lstStyle/>
          <a:p>
            <a:pPr fontAlgn="base"/>
            <a:r>
              <a:rPr lang="en-US" b="1" dirty="0"/>
              <a:t>Environment:-</a:t>
            </a:r>
            <a:endParaRPr lang="en-US" dirty="0"/>
          </a:p>
          <a:p>
            <a:pPr fontAlgn="base"/>
            <a:r>
              <a:rPr lang="en-US" dirty="0"/>
              <a:t>The operating environment of computer should be dust free and suitable to it.</a:t>
            </a:r>
          </a:p>
          <a:p>
            <a:pPr fontAlgn="base"/>
            <a:r>
              <a:rPr lang="en-US" b="1" dirty="0"/>
              <a:t>No Feeling:-</a:t>
            </a:r>
            <a:endParaRPr lang="en-US" dirty="0"/>
          </a:p>
          <a:p>
            <a:pPr fontAlgn="base"/>
            <a:r>
              <a:rPr lang="en-US" dirty="0"/>
              <a:t>Computer has no feeling or emotions.</a:t>
            </a:r>
          </a:p>
          <a:p>
            <a:pPr fontAlgn="base"/>
            <a:r>
              <a:rPr lang="en-US" dirty="0"/>
              <a:t>It cannot make </a:t>
            </a:r>
            <a:r>
              <a:rPr lang="en-US" dirty="0" err="1"/>
              <a:t>Judgement</a:t>
            </a:r>
            <a:r>
              <a:rPr lang="en-US" dirty="0"/>
              <a:t> based on feeling, taste, experience and knowledge unlike a human being.</a:t>
            </a:r>
          </a:p>
          <a:p>
            <a:r>
              <a:rPr lang="en-US" b="0" dirty="0" smtClean="0"/>
              <a:t/>
            </a:r>
            <a:br>
              <a:rPr lang="en-US" b="0" dirty="0" smtClean="0"/>
            </a:br>
            <a:endParaRPr lang="en-US" dirty="0"/>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normAutofit fontScale="90000"/>
          </a:bodyPr>
          <a:lstStyle/>
          <a:p>
            <a:r>
              <a:rPr lang="en-US" dirty="0"/>
              <a:t/>
            </a:r>
            <a:br>
              <a:rPr lang="en-US" dirty="0"/>
            </a:br>
            <a:r>
              <a:rPr lang="en-US" b="0" dirty="0" smtClean="0"/>
              <a:t/>
            </a:r>
            <a:br>
              <a:rPr lang="en-US" b="0" dirty="0" smtClean="0"/>
            </a:br>
            <a:r>
              <a:rPr lang="en-US" dirty="0"/>
              <a:t/>
            </a:r>
            <a:br>
              <a:rPr lang="en-US" dirty="0"/>
            </a:br>
            <a:r>
              <a:rPr lang="en-US" dirty="0"/>
              <a:t>What is Computer? </a:t>
            </a:r>
            <a:br>
              <a:rPr lang="en-US" dirty="0"/>
            </a:br>
            <a:r>
              <a:rPr lang="en-US" dirty="0"/>
              <a:t/>
            </a:r>
            <a:br>
              <a:rPr lang="en-US" dirty="0"/>
            </a:br>
            <a:r>
              <a:rPr lang="en-US" b="0" dirty="0" smtClean="0"/>
              <a:t/>
            </a:r>
            <a:br>
              <a:rPr lang="en-US" b="0"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533400" y="1752600"/>
            <a:ext cx="7772400" cy="3649133"/>
          </a:xfrm>
        </p:spPr>
        <p:txBody>
          <a:bodyPr>
            <a:normAutofit fontScale="92500" lnSpcReduction="20000"/>
          </a:bodyPr>
          <a:lstStyle/>
          <a:p>
            <a:pPr fontAlgn="base"/>
            <a:r>
              <a:rPr lang="en-US" dirty="0"/>
              <a:t>Computer is an advanced electronic device that takes raw data as input from the user and </a:t>
            </a:r>
          </a:p>
          <a:p>
            <a:pPr fontAlgn="base"/>
            <a:r>
              <a:rPr lang="en-US" dirty="0"/>
              <a:t>processes these data under the control of set of instructions (called program) and gives </a:t>
            </a:r>
          </a:p>
          <a:p>
            <a:pPr fontAlgn="base"/>
            <a:r>
              <a:rPr lang="en-US" dirty="0"/>
              <a:t>the result (output) and saves output for the future use. It can process both numerical and </a:t>
            </a:r>
          </a:p>
          <a:p>
            <a:pPr fontAlgn="base"/>
            <a:r>
              <a:rPr lang="en-US" dirty="0"/>
              <a:t>non-numerical (arithmetic and logical) calculations.</a:t>
            </a:r>
          </a:p>
          <a:p>
            <a:pPr fontAlgn="base"/>
            <a:r>
              <a:rPr lang="en-US" dirty="0"/>
              <a:t>A computer has four functions: </a:t>
            </a:r>
          </a:p>
          <a:p>
            <a:pPr fontAlgn="base"/>
            <a:r>
              <a:rPr lang="en-US" dirty="0"/>
              <a:t>a. accepts data:-  Input </a:t>
            </a:r>
            <a:endParaRPr lang="en-US" i="1" dirty="0"/>
          </a:p>
          <a:p>
            <a:pPr fontAlgn="base"/>
            <a:r>
              <a:rPr lang="en-US" dirty="0"/>
              <a:t>b. processes data:-  Processing  </a:t>
            </a:r>
          </a:p>
          <a:p>
            <a:pPr fontAlgn="base"/>
            <a:r>
              <a:rPr lang="en-US" dirty="0"/>
              <a:t>c. produces output:- Output  </a:t>
            </a:r>
          </a:p>
          <a:p>
            <a:r>
              <a:rPr lang="en-US" dirty="0"/>
              <a:t>d. stores results:-  Storage</a:t>
            </a:r>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239000" cy="4524315"/>
          </a:xfrm>
          <a:prstGeom prst="rect">
            <a:avLst/>
          </a:prstGeom>
        </p:spPr>
        <p:txBody>
          <a:bodyPr wrap="square">
            <a:spAutoFit/>
          </a:bodyPr>
          <a:lstStyle/>
          <a:p>
            <a:pPr>
              <a:buNone/>
            </a:pPr>
            <a:r>
              <a:rPr lang="en-US" sz="2400" b="1" dirty="0" smtClean="0"/>
              <a:t>Input (Data): </a:t>
            </a:r>
          </a:p>
          <a:p>
            <a:pPr>
              <a:buNone/>
            </a:pPr>
            <a:r>
              <a:rPr lang="en-US" sz="2400" dirty="0" smtClean="0"/>
              <a:t>Input is the raw information entered into a computer from the input devices. It is the Collection of letters, numbers, images</a:t>
            </a:r>
            <a:endParaRPr lang="en-US" sz="2400" b="0" dirty="0" smtClean="0"/>
          </a:p>
          <a:p>
            <a:pPr>
              <a:buNone/>
            </a:pPr>
            <a:r>
              <a:rPr lang="en-US" sz="2400" b="1" dirty="0" smtClean="0"/>
              <a:t>Process: </a:t>
            </a:r>
            <a:endParaRPr lang="en-US" sz="2400" b="0" dirty="0" smtClean="0"/>
          </a:p>
          <a:p>
            <a:pPr>
              <a:buNone/>
            </a:pPr>
            <a:r>
              <a:rPr lang="en-US" sz="2400" dirty="0" smtClean="0"/>
              <a:t>Process is the operation of data as per given instruction. It istotally internal process of the computer system.</a:t>
            </a:r>
            <a:endParaRPr lang="en-US" sz="2400" b="0" dirty="0" smtClean="0"/>
          </a:p>
          <a:p>
            <a:pPr>
              <a:buNone/>
            </a:pPr>
            <a:r>
              <a:rPr lang="en-US" sz="2400" b="1" dirty="0" smtClean="0"/>
              <a:t>Output: </a:t>
            </a:r>
            <a:endParaRPr lang="en-US" sz="2400" b="0" dirty="0" smtClean="0"/>
          </a:p>
          <a:p>
            <a:pPr>
              <a:buNone/>
            </a:pPr>
            <a:r>
              <a:rPr lang="en-US" sz="2400" dirty="0" smtClean="0"/>
              <a:t>Output is the processed data given by computer after data processing. Output is also called as Result. We can save these results in the storage devices for the future use. </a:t>
            </a:r>
            <a:endParaRPr lang="en-US" sz="2400" b="0" dirty="0" smtClean="0"/>
          </a:p>
        </p:txBody>
      </p:sp>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5257800" cy="646331"/>
          </a:xfrm>
          <a:prstGeom prst="rect">
            <a:avLst/>
          </a:prstGeom>
        </p:spPr>
        <p:txBody>
          <a:bodyPr wrap="square">
            <a:spAutoFit/>
          </a:bodyPr>
          <a:lstStyle/>
          <a:p>
            <a:r>
              <a:rPr lang="en-US" sz="3600" dirty="0"/>
              <a:t>Computer System </a:t>
            </a:r>
          </a:p>
        </p:txBody>
      </p:sp>
      <p:sp>
        <p:nvSpPr>
          <p:cNvPr id="3" name="Rectangle 2"/>
          <p:cNvSpPr/>
          <p:nvPr/>
        </p:nvSpPr>
        <p:spPr>
          <a:xfrm>
            <a:off x="228600" y="2057400"/>
            <a:ext cx="7924800" cy="2585323"/>
          </a:xfrm>
          <a:prstGeom prst="rect">
            <a:avLst/>
          </a:prstGeom>
        </p:spPr>
        <p:txBody>
          <a:bodyPr wrap="square">
            <a:spAutoFit/>
          </a:bodyPr>
          <a:lstStyle/>
          <a:p>
            <a:pPr fontAlgn="base"/>
            <a:r>
              <a:rPr lang="en-US" dirty="0" smtClean="0"/>
              <a:t>1-All </a:t>
            </a:r>
            <a:r>
              <a:rPr lang="en-US" dirty="0"/>
              <a:t>of the components of a computer system can be summarized with the simple </a:t>
            </a:r>
          </a:p>
          <a:p>
            <a:pPr fontAlgn="base"/>
            <a:r>
              <a:rPr lang="en-US" dirty="0"/>
              <a:t>equations. </a:t>
            </a:r>
          </a:p>
          <a:p>
            <a:pPr fontAlgn="base"/>
            <a:r>
              <a:rPr lang="en-US" dirty="0" smtClean="0"/>
              <a:t>2-COMPUTER </a:t>
            </a:r>
            <a:r>
              <a:rPr lang="en-US" dirty="0"/>
              <a:t>SYSTEM = HARDWARE + SOFTWARE+ USER </a:t>
            </a:r>
          </a:p>
          <a:p>
            <a:pPr fontAlgn="base"/>
            <a:r>
              <a:rPr lang="en-US" dirty="0"/>
              <a:t>Hardware = Internal Devices + Peripheral Devices </a:t>
            </a:r>
          </a:p>
          <a:p>
            <a:pPr fontAlgn="base"/>
            <a:r>
              <a:rPr lang="en-US" dirty="0" smtClean="0"/>
              <a:t>3-All </a:t>
            </a:r>
            <a:r>
              <a:rPr lang="en-US" dirty="0"/>
              <a:t>physical parts of the computer (or everything that we can touch) are known </a:t>
            </a:r>
            <a:r>
              <a:rPr lang="en-US" dirty="0" smtClean="0"/>
              <a:t>asHardware</a:t>
            </a:r>
            <a:r>
              <a:rPr lang="en-US" dirty="0"/>
              <a:t>.  </a:t>
            </a:r>
          </a:p>
          <a:p>
            <a:pPr fontAlgn="base"/>
            <a:r>
              <a:rPr lang="en-US" dirty="0" smtClean="0"/>
              <a:t>4-Software </a:t>
            </a:r>
            <a:r>
              <a:rPr lang="en-US" dirty="0"/>
              <a:t>= Programs </a:t>
            </a:r>
          </a:p>
          <a:p>
            <a:pPr fontAlgn="base"/>
            <a:r>
              <a:rPr lang="en-US" dirty="0"/>
              <a:t>Software gives "intelligence" to the computer. </a:t>
            </a:r>
          </a:p>
          <a:p>
            <a:pPr fontAlgn="base"/>
            <a:r>
              <a:rPr lang="en-US" dirty="0" smtClean="0"/>
              <a:t>5-USER </a:t>
            </a:r>
            <a:r>
              <a:rPr lang="en-US" dirty="0"/>
              <a:t>= Person, who operates computer. </a:t>
            </a:r>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4572000" cy="1908215"/>
          </a:xfrm>
          <a:prstGeom prst="rect">
            <a:avLst/>
          </a:prstGeom>
        </p:spPr>
        <p:txBody>
          <a:bodyPr>
            <a:spAutoFit/>
          </a:bodyPr>
          <a:lstStyle/>
          <a:p>
            <a:r>
              <a:rPr lang="en-US" dirty="0"/>
              <a:t/>
            </a:r>
            <a:br>
              <a:rPr lang="en-US" dirty="0"/>
            </a:br>
            <a:r>
              <a:rPr lang="en-US" sz="2800" dirty="0"/>
              <a:t>Digital and Analog Computers</a:t>
            </a:r>
            <a:r>
              <a:rPr lang="en-US" dirty="0"/>
              <a:t/>
            </a:r>
            <a:br>
              <a:rPr lang="en-US" dirty="0"/>
            </a:br>
            <a:r>
              <a:rPr lang="en-US" dirty="0"/>
              <a:t/>
            </a:r>
            <a:br>
              <a:rPr lang="en-US" dirty="0"/>
            </a:br>
            <a:endParaRPr lang="en-US" b="0" dirty="0" smtClean="0"/>
          </a:p>
          <a:p>
            <a:r>
              <a:rPr lang="en-US" dirty="0" smtClean="0"/>
              <a:t/>
            </a:r>
            <a:br>
              <a:rPr lang="en-US" dirty="0" smtClean="0"/>
            </a:br>
            <a:endParaRPr lang="en-US" dirty="0"/>
          </a:p>
        </p:txBody>
      </p:sp>
      <p:sp>
        <p:nvSpPr>
          <p:cNvPr id="3" name="Rectangle 2"/>
          <p:cNvSpPr/>
          <p:nvPr/>
        </p:nvSpPr>
        <p:spPr>
          <a:xfrm>
            <a:off x="609600" y="1905000"/>
            <a:ext cx="6934200" cy="3693319"/>
          </a:xfrm>
          <a:prstGeom prst="rect">
            <a:avLst/>
          </a:prstGeom>
        </p:spPr>
        <p:txBody>
          <a:bodyPr wrap="square">
            <a:spAutoFit/>
          </a:bodyPr>
          <a:lstStyle/>
          <a:p>
            <a:pPr fontAlgn="base"/>
            <a:r>
              <a:rPr lang="en-US" dirty="0"/>
              <a:t>A </a:t>
            </a:r>
            <a:r>
              <a:rPr lang="en-US" i="1" dirty="0"/>
              <a:t>digital computer</a:t>
            </a:r>
            <a:r>
              <a:rPr lang="en-US" dirty="0"/>
              <a:t> uses distinct values to represent the data internally. All information are represented using the digits 0s and 1s. The computers that we use at our homes and offices are digital computers.</a:t>
            </a:r>
          </a:p>
          <a:p>
            <a:pPr algn="just" fontAlgn="base"/>
            <a:r>
              <a:rPr lang="en-US" i="1" dirty="0"/>
              <a:t>Analog computer</a:t>
            </a:r>
            <a:r>
              <a:rPr lang="en-US" dirty="0"/>
              <a:t> is another kind of a computer that represents data as variable across a continuous range of values. The earliest computers were analog computers</a:t>
            </a:r>
            <a:r>
              <a:rPr lang="en-US" dirty="0" smtClean="0"/>
              <a:t>.</a:t>
            </a:r>
            <a:r>
              <a:rPr lang="en-US" dirty="0"/>
              <a:t> Analog computers are used for measuring of parameters that vary continuously in real time, such as temperature, pressure and voltage. Analog computers may be more flexible but generally less precise than digital computers. Slide rule is an example of an analog </a:t>
            </a:r>
            <a:r>
              <a:rPr lang="en-US" dirty="0" err="1" smtClean="0"/>
              <a:t>computer.This</a:t>
            </a:r>
            <a:r>
              <a:rPr lang="en-US" dirty="0" smtClean="0"/>
              <a:t> </a:t>
            </a:r>
            <a:r>
              <a:rPr lang="en-US" dirty="0"/>
              <a:t>book deals only with the </a:t>
            </a:r>
            <a:r>
              <a:rPr lang="en-US" i="1" dirty="0"/>
              <a:t>digital computer</a:t>
            </a:r>
            <a:r>
              <a:rPr lang="en-US" dirty="0"/>
              <a:t> and uses the term </a:t>
            </a:r>
            <a:r>
              <a:rPr lang="en-US" i="1" dirty="0"/>
              <a:t>computer</a:t>
            </a:r>
            <a:r>
              <a:rPr lang="en-US" dirty="0"/>
              <a:t> for them.</a:t>
            </a:r>
          </a:p>
          <a:p>
            <a:r>
              <a:rPr lang="en-US" b="0" dirty="0" smtClean="0"/>
              <a:t/>
            </a:r>
            <a:br>
              <a:rPr lang="en-US" b="0" dirty="0" smtClean="0"/>
            </a:br>
            <a:endParaRPr lang="en-US" dirty="0"/>
          </a:p>
        </p:txBody>
      </p:sp>
    </p:spTree>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458200" cy="2677656"/>
          </a:xfrm>
          <a:prstGeom prst="rect">
            <a:avLst/>
          </a:prstGeom>
        </p:spPr>
        <p:txBody>
          <a:bodyPr wrap="square">
            <a:spAutoFit/>
          </a:bodyPr>
          <a:lstStyle/>
          <a:p>
            <a:r>
              <a:rPr lang="en-US" sz="2800" dirty="0"/>
              <a:t/>
            </a:r>
            <a:br>
              <a:rPr lang="en-US" sz="2800" dirty="0"/>
            </a:br>
            <a:r>
              <a:rPr lang="en-US" sz="2800" dirty="0"/>
              <a:t>Characteristics of Computer/Advantages</a:t>
            </a:r>
            <a:br>
              <a:rPr lang="en-US" sz="2800" dirty="0"/>
            </a:br>
            <a:r>
              <a:rPr lang="en-US" sz="2800" dirty="0"/>
              <a:t/>
            </a:r>
            <a:br>
              <a:rPr lang="en-US" sz="2800" dirty="0"/>
            </a:br>
            <a:endParaRPr lang="en-US" sz="2800" b="0" dirty="0" smtClean="0"/>
          </a:p>
          <a:p>
            <a:r>
              <a:rPr lang="en-US" sz="2800" dirty="0" smtClean="0"/>
              <a:t/>
            </a:r>
            <a:br>
              <a:rPr lang="en-US" sz="2800" dirty="0" smtClean="0"/>
            </a:br>
            <a:endParaRPr lang="en-US" sz="2800" dirty="0"/>
          </a:p>
        </p:txBody>
      </p:sp>
      <p:sp>
        <p:nvSpPr>
          <p:cNvPr id="3" name="Rectangle 2"/>
          <p:cNvSpPr/>
          <p:nvPr/>
        </p:nvSpPr>
        <p:spPr>
          <a:xfrm>
            <a:off x="381000" y="2057400"/>
            <a:ext cx="7315200" cy="4247317"/>
          </a:xfrm>
          <a:prstGeom prst="rect">
            <a:avLst/>
          </a:prstGeom>
        </p:spPr>
        <p:txBody>
          <a:bodyPr wrap="square">
            <a:spAutoFit/>
          </a:bodyPr>
          <a:lstStyle/>
          <a:p>
            <a:pPr fontAlgn="base"/>
            <a:r>
              <a:rPr lang="en-US" dirty="0"/>
              <a:t>Speed, accuracy, diligence, storage capability and versatility are some of the key characteristics of a computer. A brief overview of these characteristics are</a:t>
            </a:r>
          </a:p>
          <a:p>
            <a:pPr fontAlgn="base"/>
            <a:r>
              <a:rPr lang="en-US" b="1" dirty="0"/>
              <a:t>Speed:-</a:t>
            </a:r>
            <a:r>
              <a:rPr lang="en-US" dirty="0"/>
              <a:t> The computer can process data very fast, at the rate of millions of instructions per second. Some calculations that would have taken hours and days to complete otherwise, can be completed in a few seconds using the computer. For example, calculation and generation of salary slips of thousands of employees of an organization, weather forecasting that requires analysis of a large amount of data related to temperature, pressure and humidity of various places, etc.</a:t>
            </a:r>
          </a:p>
          <a:p>
            <a:pPr fontAlgn="base"/>
            <a:r>
              <a:rPr lang="en-US" b="1" dirty="0"/>
              <a:t>Accuracy:-</a:t>
            </a:r>
            <a:r>
              <a:rPr lang="en-US" dirty="0"/>
              <a:t> Computer provides a high degree of accuracy. For example, the computer can accurately give the result of division of any two numbers up to 10 decimal places.</a:t>
            </a:r>
          </a:p>
          <a:p>
            <a:r>
              <a:rPr lang="en-US" b="0" dirty="0" smtClean="0"/>
              <a:t/>
            </a:r>
            <a:br>
              <a:rPr lang="en-US" b="0" dirty="0" smtClean="0"/>
            </a:br>
            <a:endParaRPr lang="en-US" dirty="0"/>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7086600" cy="3970318"/>
          </a:xfrm>
          <a:prstGeom prst="rect">
            <a:avLst/>
          </a:prstGeom>
        </p:spPr>
        <p:txBody>
          <a:bodyPr wrap="square">
            <a:spAutoFit/>
          </a:bodyPr>
          <a:lstStyle/>
          <a:p>
            <a:pPr fontAlgn="base"/>
            <a:r>
              <a:rPr lang="en-US" b="1" dirty="0"/>
              <a:t>Diligence:-</a:t>
            </a:r>
            <a:r>
              <a:rPr lang="en-US" dirty="0"/>
              <a:t> When used for a longer period of time, the computer does not get tired or fatigued. It can perform long and complex calculations with the same speed and accuracy from the start till the end.</a:t>
            </a:r>
          </a:p>
          <a:p>
            <a:pPr fontAlgn="base"/>
            <a:r>
              <a:rPr lang="en-US" b="1" dirty="0"/>
              <a:t>Storage Capability:-</a:t>
            </a:r>
            <a:r>
              <a:rPr lang="en-US" dirty="0"/>
              <a:t> Large volumes of data and information can be stored in the computer and also retrieved whenever required. A limited amount of data can be stored, temporarily, in the primary memory. Secondary storage devices like floppy disk and compact disk can store a large amount of data permanently.</a:t>
            </a:r>
          </a:p>
          <a:p>
            <a:pPr fontAlgn="base"/>
            <a:r>
              <a:rPr lang="en-US" b="1" dirty="0"/>
              <a:t>Versatility:-</a:t>
            </a:r>
            <a:r>
              <a:rPr lang="en-US" dirty="0"/>
              <a:t> Computer is versatile in nature. It can perform different types of tasks with the same ease. At one moment you can use the computer to prepare a letter document and in the next moment you may play music or print a document.</a:t>
            </a:r>
          </a:p>
          <a:p>
            <a:r>
              <a:rPr lang="en-US" b="0" dirty="0" smtClean="0"/>
              <a:t/>
            </a:r>
            <a:br>
              <a:rPr lang="en-US" b="0" dirty="0" smtClean="0"/>
            </a:br>
            <a:endParaRPr lang="en-US" dirty="0"/>
          </a:p>
        </p:txBody>
      </p:sp>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51344"/>
            <a:ext cx="7620000" cy="3970318"/>
          </a:xfrm>
          <a:prstGeom prst="rect">
            <a:avLst/>
          </a:prstGeom>
        </p:spPr>
        <p:txBody>
          <a:bodyPr wrap="square">
            <a:spAutoFit/>
          </a:bodyPr>
          <a:lstStyle/>
          <a:p>
            <a:pPr fontAlgn="base"/>
            <a:r>
              <a:rPr lang="en-US" b="1" dirty="0"/>
              <a:t>Automation:-</a:t>
            </a:r>
            <a:endParaRPr lang="en-US" dirty="0"/>
          </a:p>
          <a:p>
            <a:pPr fontAlgn="base"/>
            <a:r>
              <a:rPr lang="en-US" dirty="0"/>
              <a:t>Computer is a automatic machine.</a:t>
            </a:r>
          </a:p>
          <a:p>
            <a:pPr fontAlgn="base"/>
            <a:r>
              <a:rPr lang="en-US" dirty="0"/>
              <a:t>Automation means ability to perform the task automatically.</a:t>
            </a:r>
          </a:p>
          <a:p>
            <a:pPr fontAlgn="base"/>
            <a:r>
              <a:rPr lang="en-US" dirty="0"/>
              <a:t>Once a program is given to computer i.e. stored in computer memory, the program and instruction can control the program execution without human interaction.</a:t>
            </a:r>
          </a:p>
          <a:p>
            <a:pPr fontAlgn="base"/>
            <a:r>
              <a:rPr lang="en-US" b="0" dirty="0" smtClean="0"/>
              <a:t/>
            </a:r>
            <a:br>
              <a:rPr lang="en-US" b="0" dirty="0" smtClean="0"/>
            </a:br>
            <a:r>
              <a:rPr lang="en-US" b="1" dirty="0"/>
              <a:t>Reduction in Paper Work:-</a:t>
            </a:r>
            <a:endParaRPr lang="en-US" dirty="0"/>
          </a:p>
          <a:p>
            <a:pPr fontAlgn="base"/>
            <a:r>
              <a:rPr lang="en-US" dirty="0"/>
              <a:t>The use of computers for data processing in an organization leads to reduction in paper work and speeds up the process.</a:t>
            </a:r>
          </a:p>
          <a:p>
            <a:pPr fontAlgn="base"/>
            <a:r>
              <a:rPr lang="en-US" dirty="0"/>
              <a:t>As data in electronic files can be retrieved as and when required, the problem of maintenance of large number of files gets reduced.</a:t>
            </a:r>
          </a:p>
          <a:p>
            <a:r>
              <a:rPr lang="en-US" b="0" dirty="0" smtClean="0"/>
              <a:t/>
            </a:r>
            <a:br>
              <a:rPr lang="en-US" b="0" dirty="0" smtClean="0"/>
            </a:br>
            <a:endParaRPr lang="en-US" dirty="0"/>
          </a:p>
        </p:txBody>
      </p:sp>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20840"/>
            <a:ext cx="7620000" cy="3139321"/>
          </a:xfrm>
          <a:prstGeom prst="rect">
            <a:avLst/>
          </a:prstGeom>
        </p:spPr>
        <p:txBody>
          <a:bodyPr wrap="square">
            <a:spAutoFit/>
          </a:bodyPr>
          <a:lstStyle/>
          <a:p>
            <a:pPr fontAlgn="base"/>
            <a:r>
              <a:rPr lang="en-US" b="0" dirty="0" smtClean="0"/>
              <a:t/>
            </a:r>
            <a:br>
              <a:rPr lang="en-US" b="0" dirty="0" smtClean="0"/>
            </a:br>
            <a:r>
              <a:rPr lang="en-US" b="0" dirty="0" smtClean="0"/>
              <a:t/>
            </a:r>
            <a:br>
              <a:rPr lang="en-US" b="0" dirty="0" smtClean="0"/>
            </a:br>
            <a:r>
              <a:rPr lang="en-US" b="1" cap="small" dirty="0"/>
              <a:t>REDUCTION IN COST:-</a:t>
            </a:r>
            <a:endParaRPr lang="en-US" dirty="0"/>
          </a:p>
          <a:p>
            <a:pPr fontAlgn="base"/>
            <a:r>
              <a:rPr lang="en-US" b="0" dirty="0" smtClean="0"/>
              <a:t/>
            </a:r>
            <a:br>
              <a:rPr lang="en-US" b="0" dirty="0" smtClean="0"/>
            </a:br>
            <a:r>
              <a:rPr lang="en-US" dirty="0"/>
              <a:t>Though the initial investment for installing a computer is high but it substantially reduces the cost of each of its transaction.</a:t>
            </a:r>
          </a:p>
          <a:p>
            <a:r>
              <a:rPr lang="en-US" dirty="0"/>
              <a:t/>
            </a:r>
            <a:br>
              <a:rPr lang="en-US" dirty="0"/>
            </a:br>
            <a:r>
              <a:rPr lang="en-US" dirty="0"/>
              <a:t/>
            </a:r>
            <a:br>
              <a:rPr lang="en-US" dirty="0"/>
            </a:br>
            <a:endParaRPr lang="en-US" b="0" dirty="0" smtClean="0"/>
          </a:p>
          <a:p>
            <a:r>
              <a:rPr lang="en-US" dirty="0" smtClean="0"/>
              <a:t/>
            </a:r>
            <a:br>
              <a:rPr lang="en-US" dirty="0" smtClean="0"/>
            </a:br>
            <a:endParaRPr lang="en-US" dirty="0"/>
          </a:p>
        </p:txBody>
      </p:sp>
    </p:spTree>
  </p:cSld>
  <p:clrMapOvr>
    <a:masterClrMapping/>
  </p:clrMapOvr>
  <p:transition spd="slow">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5">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Theme5" id="{B8D1ED9B-5382-4042-A3F6-270A3EABE25F}" vid="{5CA9A663-2B6D-46D4-BB5F-2C7259FB35E2}"/>
    </a:ext>
  </a:extLst>
</a:theme>
</file>

<file path=docProps/app.xml><?xml version="1.0" encoding="utf-8"?>
<Properties xmlns="http://schemas.openxmlformats.org/officeDocument/2006/extended-properties" xmlns:vt="http://schemas.openxmlformats.org/officeDocument/2006/docPropsVTypes">
  <Template>Theme5</Template>
  <TotalTime>27</TotalTime>
  <Words>245</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Theme5</vt:lpstr>
      <vt:lpstr>Computer Fundamentals       </vt:lpstr>
      <vt:lpstr>   What is Computer?      </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Fundamentals</dc:title>
  <dc:creator>Amit Midday</dc:creator>
  <cp:lastModifiedBy>Amit Midday</cp:lastModifiedBy>
  <cp:revision>6</cp:revision>
  <dcterms:created xsi:type="dcterms:W3CDTF">2021-08-14T23:41:50Z</dcterms:created>
  <dcterms:modified xsi:type="dcterms:W3CDTF">2021-08-15T00:30:24Z</dcterms:modified>
</cp:coreProperties>
</file>