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2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27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2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1255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5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0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7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4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2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8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4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0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8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009" y="1447800"/>
            <a:ext cx="3916743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457200">
              <a:lnSpc>
                <a:spcPct val="90000"/>
              </a:lnSpc>
            </a:pPr>
            <a:r>
              <a:rPr lang="en-US" sz="4000" spc="-5" dirty="0">
                <a:solidFill>
                  <a:srgbClr val="EBEBEB"/>
                </a:solidFill>
              </a:rPr>
              <a:t>Computer</a:t>
            </a:r>
            <a:r>
              <a:rPr lang="en-US" sz="4000" spc="-95" dirty="0">
                <a:solidFill>
                  <a:srgbClr val="EBEBEB"/>
                </a:solidFill>
              </a:rPr>
              <a:t> </a:t>
            </a:r>
            <a:r>
              <a:rPr lang="en-US" sz="4000" spc="-10" dirty="0">
                <a:solidFill>
                  <a:srgbClr val="EBEBEB"/>
                </a:solidFill>
              </a:rPr>
              <a:t>Fundamentals</a:t>
            </a:r>
            <a:endParaRPr lang="en-US" sz="4000" dirty="0">
              <a:solidFill>
                <a:srgbClr val="EBEBEB"/>
              </a:solidFill>
            </a:endParaRPr>
          </a:p>
        </p:txBody>
      </p:sp>
      <p:pic>
        <p:nvPicPr>
          <p:cNvPr id="4" name="Picture 3" descr="Microchips on a circuit board">
            <a:extLst>
              <a:ext uri="{FF2B5EF4-FFF2-40B4-BE49-F238E27FC236}">
                <a16:creationId xmlns:a16="http://schemas.microsoft.com/office/drawing/2014/main" id="{FC1D8FF4-4C15-4DDD-A1DB-F10A85E7C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74" r="33465"/>
          <a:stretch/>
        </p:blipFill>
        <p:spPr>
          <a:xfrm>
            <a:off x="20" y="10"/>
            <a:ext cx="33614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538924"/>
            <a:ext cx="304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1670303"/>
            <a:ext cx="8091805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5080" indent="-360045">
              <a:lnSpc>
                <a:spcPct val="100000"/>
              </a:lnSpc>
              <a:spcBef>
                <a:spcPts val="100"/>
              </a:spcBef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2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demonstrates</a:t>
            </a:r>
            <a:r>
              <a:rPr sz="22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disadvantages</a:t>
            </a:r>
            <a:r>
              <a:rPr sz="22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Computers </a:t>
            </a:r>
            <a:r>
              <a:rPr sz="2200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today's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arena.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15"/>
              </a:lnSpc>
              <a:buClr>
                <a:srgbClr val="FFFFFF"/>
              </a:buClr>
              <a:buSzPct val="59090"/>
              <a:buFont typeface="Arial"/>
              <a:buChar char="●"/>
              <a:tabLst>
                <a:tab pos="372110" algn="l"/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No</a:t>
            </a:r>
            <a:r>
              <a:rPr sz="2200" b="1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i.q:-</a:t>
            </a:r>
            <a:endParaRPr sz="2200">
              <a:latin typeface="Arial"/>
              <a:cs typeface="Arial"/>
            </a:endParaRPr>
          </a:p>
          <a:p>
            <a:pPr marL="372110" marR="19685" indent="-360045">
              <a:lnSpc>
                <a:spcPts val="2630"/>
              </a:lnSpc>
              <a:spcBef>
                <a:spcPts val="85"/>
              </a:spcBef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any task.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5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instruction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own.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25"/>
              </a:lnSpc>
              <a:buClr>
                <a:srgbClr val="FFFFFF"/>
              </a:buClr>
              <a:buSzPct val="59090"/>
              <a:buFont typeface="Arial"/>
              <a:buChar char="●"/>
              <a:tabLst>
                <a:tab pos="372110" algn="l"/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Dependency:-</a:t>
            </a:r>
            <a:endParaRPr sz="2200">
              <a:latin typeface="Arial"/>
              <a:cs typeface="Arial"/>
            </a:endParaRPr>
          </a:p>
          <a:p>
            <a:pPr marL="372110" marR="25400" indent="-360045">
              <a:lnSpc>
                <a:spcPts val="2630"/>
              </a:lnSpc>
              <a:spcBef>
                <a:spcPts val="90"/>
              </a:spcBef>
              <a:buSzPct val="59090"/>
              <a:buChar char="●"/>
              <a:tabLst>
                <a:tab pos="372110" algn="l"/>
                <a:tab pos="372745" algn="l"/>
                <a:tab pos="682625" algn="l"/>
                <a:tab pos="1289685" algn="l"/>
                <a:tab pos="2407920" algn="l"/>
                <a:tab pos="3538854" algn="l"/>
                <a:tab pos="3989704" algn="l"/>
                <a:tab pos="5356225" algn="l"/>
                <a:tab pos="5807710" algn="l"/>
                <a:tab pos="6909434" algn="l"/>
                <a:tab pos="7205345" algn="l"/>
                <a:tab pos="7563484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	can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perfor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functio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instructe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y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.S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fully  dependent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on human being.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3" y="1670303"/>
            <a:ext cx="8093709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indent="-360045">
              <a:lnSpc>
                <a:spcPts val="2640"/>
              </a:lnSpc>
              <a:spcBef>
                <a:spcPts val="100"/>
              </a:spcBef>
              <a:buClr>
                <a:srgbClr val="FFFFFF"/>
              </a:buClr>
              <a:buSzPct val="59090"/>
              <a:buFont typeface="Arial"/>
              <a:buChar char="●"/>
              <a:tabLst>
                <a:tab pos="372110" algn="l"/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Environment:-</a:t>
            </a:r>
            <a:endParaRPr sz="2200">
              <a:latin typeface="Arial"/>
              <a:cs typeface="Arial"/>
            </a:endParaRPr>
          </a:p>
          <a:p>
            <a:pPr marL="372110" marR="5080" indent="-360045">
              <a:lnSpc>
                <a:spcPts val="2630"/>
              </a:lnSpc>
              <a:spcBef>
                <a:spcPts val="90"/>
              </a:spcBef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22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r>
              <a:rPr sz="2200" spc="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spc="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dust</a:t>
            </a:r>
            <a:r>
              <a:rPr sz="2200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sz="2200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suitable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525"/>
              </a:lnSpc>
              <a:buClr>
                <a:srgbClr val="FFFFFF"/>
              </a:buClr>
              <a:buSzPct val="59090"/>
              <a:buFont typeface="Arial"/>
              <a:buChar char="●"/>
              <a:tabLst>
                <a:tab pos="372110" algn="l"/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No</a:t>
            </a:r>
            <a:r>
              <a:rPr sz="2200" b="1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Feeling:-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feeling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emotions.</a:t>
            </a:r>
            <a:endParaRPr sz="2200">
              <a:latin typeface="Arial"/>
              <a:cs typeface="Arial"/>
            </a:endParaRPr>
          </a:p>
          <a:p>
            <a:pPr marL="372110" marR="8255" indent="-360045">
              <a:lnSpc>
                <a:spcPts val="2630"/>
              </a:lnSpc>
              <a:spcBef>
                <a:spcPts val="90"/>
              </a:spcBef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cannot make Judgement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based on feeling, taste, experience </a:t>
            </a:r>
            <a:r>
              <a:rPr sz="2200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unlike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human being.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538924"/>
            <a:ext cx="39331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What</a:t>
            </a:r>
            <a:r>
              <a:rPr lang="en-IN" spc="-50" dirty="0"/>
              <a:t> </a:t>
            </a:r>
            <a:r>
              <a:rPr lang="en-IN" spc="-5" dirty="0"/>
              <a:t>is</a:t>
            </a:r>
            <a:r>
              <a:rPr lang="en-IN" spc="-45" dirty="0"/>
              <a:t> </a:t>
            </a:r>
            <a:r>
              <a:rPr lang="en-IN" spc="-5" dirty="0"/>
              <a:t>Computer 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5080" indent="-360045">
              <a:lnSpc>
                <a:spcPct val="100000"/>
              </a:lnSpc>
              <a:spcBef>
                <a:spcPts val="100"/>
              </a:spcBef>
              <a:buSzPct val="59090"/>
              <a:buChar char="●"/>
              <a:tabLst>
                <a:tab pos="372110" algn="l"/>
                <a:tab pos="372745" algn="l"/>
                <a:tab pos="1745614" algn="l"/>
                <a:tab pos="2093595" algn="l"/>
                <a:tab pos="2551430" algn="l"/>
                <a:tab pos="3909695" algn="l"/>
                <a:tab pos="5251450" algn="l"/>
                <a:tab pos="6205220" algn="l"/>
                <a:tab pos="6816725" algn="l"/>
                <a:tab pos="7628890" algn="l"/>
              </a:tabLst>
            </a:pPr>
            <a:r>
              <a:rPr lang="en-US" spc="-5"/>
              <a:t>Compute</a:t>
            </a:r>
            <a:r>
              <a:rPr lang="en-US"/>
              <a:t>r	</a:t>
            </a:r>
            <a:r>
              <a:rPr lang="en-US" spc="-5"/>
              <a:t>i</a:t>
            </a:r>
            <a:r>
              <a:rPr lang="en-US"/>
              <a:t>s	</a:t>
            </a:r>
            <a:r>
              <a:rPr lang="en-US" spc="-5"/>
              <a:t>a</a:t>
            </a:r>
            <a:r>
              <a:rPr lang="en-US"/>
              <a:t>n	</a:t>
            </a:r>
            <a:r>
              <a:rPr lang="en-US" spc="-5"/>
              <a:t>advance</a:t>
            </a:r>
            <a:r>
              <a:rPr lang="en-US"/>
              <a:t>d	</a:t>
            </a:r>
            <a:r>
              <a:rPr lang="en-US" spc="-5"/>
              <a:t>electroni</a:t>
            </a:r>
            <a:r>
              <a:rPr lang="en-US"/>
              <a:t>c	</a:t>
            </a:r>
            <a:r>
              <a:rPr lang="en-US" spc="-5"/>
              <a:t>devic</a:t>
            </a:r>
            <a:r>
              <a:rPr lang="en-US"/>
              <a:t>e	</a:t>
            </a:r>
            <a:r>
              <a:rPr lang="en-US" spc="-5"/>
              <a:t>tha</a:t>
            </a:r>
            <a:r>
              <a:rPr lang="en-US"/>
              <a:t>t	</a:t>
            </a:r>
            <a:r>
              <a:rPr lang="en-US" spc="-5"/>
              <a:t>take</a:t>
            </a:r>
            <a:r>
              <a:rPr lang="en-US"/>
              <a:t>s	raw  </a:t>
            </a:r>
            <a:r>
              <a:rPr lang="en-US" spc="-5"/>
              <a:t>data</a:t>
            </a:r>
            <a:r>
              <a:rPr lang="en-US" spc="-10"/>
              <a:t> </a:t>
            </a:r>
            <a:r>
              <a:rPr lang="en-US" spc="-5"/>
              <a:t>as input from</a:t>
            </a:r>
            <a:r>
              <a:rPr lang="en-US" spc="-10"/>
              <a:t> </a:t>
            </a:r>
            <a:r>
              <a:rPr lang="en-US" spc="-5"/>
              <a:t>the</a:t>
            </a:r>
            <a:r>
              <a:rPr lang="en-US" spc="-15"/>
              <a:t> </a:t>
            </a:r>
            <a:r>
              <a:rPr lang="en-US" spc="-5"/>
              <a:t>user and</a:t>
            </a:r>
          </a:p>
          <a:p>
            <a:pPr marL="372110" marR="5715" indent="-360045">
              <a:lnSpc>
                <a:spcPts val="2630"/>
              </a:lnSpc>
              <a:spcBef>
                <a:spcPts val="75"/>
              </a:spcBef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lang="en-US" spc="-5"/>
              <a:t>processes</a:t>
            </a:r>
            <a:r>
              <a:rPr lang="en-US" spc="265"/>
              <a:t> </a:t>
            </a:r>
            <a:r>
              <a:rPr lang="en-US" spc="-5"/>
              <a:t>these</a:t>
            </a:r>
            <a:r>
              <a:rPr lang="en-US" spc="270"/>
              <a:t> </a:t>
            </a:r>
            <a:r>
              <a:rPr lang="en-US" spc="-5"/>
              <a:t>data</a:t>
            </a:r>
            <a:r>
              <a:rPr lang="en-US" spc="265"/>
              <a:t> </a:t>
            </a:r>
            <a:r>
              <a:rPr lang="en-US" spc="-5"/>
              <a:t>under</a:t>
            </a:r>
            <a:r>
              <a:rPr lang="en-US" spc="270"/>
              <a:t> </a:t>
            </a:r>
            <a:r>
              <a:rPr lang="en-US" spc="-5"/>
              <a:t>the</a:t>
            </a:r>
            <a:r>
              <a:rPr lang="en-US" spc="265"/>
              <a:t> </a:t>
            </a:r>
            <a:r>
              <a:rPr lang="en-US"/>
              <a:t>control</a:t>
            </a:r>
            <a:r>
              <a:rPr lang="en-US" spc="270"/>
              <a:t> </a:t>
            </a:r>
            <a:r>
              <a:rPr lang="en-US" spc="-5"/>
              <a:t>of</a:t>
            </a:r>
            <a:r>
              <a:rPr lang="en-US" spc="270"/>
              <a:t> </a:t>
            </a:r>
            <a:r>
              <a:rPr lang="en-US"/>
              <a:t>set</a:t>
            </a:r>
            <a:r>
              <a:rPr lang="en-US" spc="265"/>
              <a:t> </a:t>
            </a:r>
            <a:r>
              <a:rPr lang="en-US" spc="-5"/>
              <a:t>of</a:t>
            </a:r>
            <a:r>
              <a:rPr lang="en-US" spc="270"/>
              <a:t> </a:t>
            </a:r>
            <a:r>
              <a:rPr lang="en-US" spc="-5"/>
              <a:t>instructions </a:t>
            </a:r>
            <a:r>
              <a:rPr lang="en-US" spc="-595"/>
              <a:t> </a:t>
            </a:r>
            <a:r>
              <a:rPr lang="en-US"/>
              <a:t>(called</a:t>
            </a:r>
            <a:r>
              <a:rPr lang="en-US" spc="-10"/>
              <a:t> </a:t>
            </a:r>
            <a:r>
              <a:rPr lang="en-US" spc="-5"/>
              <a:t>program) and gives</a:t>
            </a:r>
          </a:p>
          <a:p>
            <a:pPr marL="372745" indent="-360045">
              <a:lnSpc>
                <a:spcPts val="25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lang="en-US" spc="-5"/>
              <a:t>the</a:t>
            </a:r>
            <a:r>
              <a:rPr lang="en-US" spc="190"/>
              <a:t> </a:t>
            </a:r>
            <a:r>
              <a:rPr lang="en-US"/>
              <a:t>result</a:t>
            </a:r>
            <a:r>
              <a:rPr lang="en-US" spc="200"/>
              <a:t> </a:t>
            </a:r>
            <a:r>
              <a:rPr lang="en-US"/>
              <a:t>(output)</a:t>
            </a:r>
            <a:r>
              <a:rPr lang="en-US" spc="200"/>
              <a:t> </a:t>
            </a:r>
            <a:r>
              <a:rPr lang="en-US" spc="-5"/>
              <a:t>and</a:t>
            </a:r>
            <a:r>
              <a:rPr lang="en-US" spc="200"/>
              <a:t> </a:t>
            </a:r>
            <a:r>
              <a:rPr lang="en-US"/>
              <a:t>saves</a:t>
            </a:r>
            <a:r>
              <a:rPr lang="en-US" spc="200"/>
              <a:t> </a:t>
            </a:r>
            <a:r>
              <a:rPr lang="en-US" spc="-5"/>
              <a:t>output</a:t>
            </a:r>
            <a:r>
              <a:rPr lang="en-US" spc="200"/>
              <a:t> </a:t>
            </a:r>
            <a:r>
              <a:rPr lang="en-US" spc="-5"/>
              <a:t>for</a:t>
            </a:r>
            <a:r>
              <a:rPr lang="en-US" spc="195"/>
              <a:t> </a:t>
            </a:r>
            <a:r>
              <a:rPr lang="en-US" spc="-5"/>
              <a:t>the</a:t>
            </a:r>
            <a:r>
              <a:rPr lang="en-US" spc="195"/>
              <a:t> </a:t>
            </a:r>
            <a:r>
              <a:rPr lang="en-US" spc="-5"/>
              <a:t>future</a:t>
            </a:r>
            <a:r>
              <a:rPr lang="en-US" spc="195"/>
              <a:t> </a:t>
            </a:r>
            <a:r>
              <a:rPr lang="en-US" spc="-5"/>
              <a:t>use.</a:t>
            </a:r>
            <a:r>
              <a:rPr lang="en-US" spc="200"/>
              <a:t> </a:t>
            </a:r>
            <a:r>
              <a:rPr lang="en-US" spc="-5"/>
              <a:t>It</a:t>
            </a:r>
            <a:r>
              <a:rPr lang="en-US" spc="195"/>
              <a:t> </a:t>
            </a:r>
            <a:r>
              <a:rPr lang="en-US"/>
              <a:t>can</a:t>
            </a:r>
          </a:p>
          <a:p>
            <a:pPr marL="372110">
              <a:lnSpc>
                <a:spcPts val="2625"/>
              </a:lnSpc>
            </a:pPr>
            <a:r>
              <a:rPr lang="en-US" spc="-5"/>
              <a:t>process</a:t>
            </a:r>
            <a:r>
              <a:rPr lang="en-US" spc="-30"/>
              <a:t> </a:t>
            </a:r>
            <a:r>
              <a:rPr lang="en-US" spc="-5"/>
              <a:t>both</a:t>
            </a:r>
            <a:r>
              <a:rPr lang="en-US" spc="-25"/>
              <a:t> </a:t>
            </a:r>
            <a:r>
              <a:rPr lang="en-US" spc="-5"/>
              <a:t>numerical</a:t>
            </a:r>
            <a:r>
              <a:rPr lang="en-US" spc="-25"/>
              <a:t> </a:t>
            </a:r>
            <a:r>
              <a:rPr lang="en-US" spc="-5"/>
              <a:t>and</a:t>
            </a: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lang="en-US" spc="-5"/>
              <a:t>non-numerical</a:t>
            </a:r>
            <a:r>
              <a:rPr lang="en-US" spc="-25"/>
              <a:t> </a:t>
            </a:r>
            <a:r>
              <a:rPr lang="en-US"/>
              <a:t>(arithmetic</a:t>
            </a:r>
            <a:r>
              <a:rPr lang="en-US" spc="-20"/>
              <a:t> </a:t>
            </a:r>
            <a:r>
              <a:rPr lang="en-US" spc="-5"/>
              <a:t>and</a:t>
            </a:r>
            <a:r>
              <a:rPr lang="en-US" spc="-20"/>
              <a:t> </a:t>
            </a:r>
            <a:r>
              <a:rPr lang="en-US" spc="-5"/>
              <a:t>logical)</a:t>
            </a:r>
            <a:r>
              <a:rPr lang="en-US" spc="-25"/>
              <a:t> </a:t>
            </a:r>
            <a:r>
              <a:rPr lang="en-US"/>
              <a:t>calculations.</a:t>
            </a: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lang="en-US"/>
              <a:t>A</a:t>
            </a:r>
            <a:r>
              <a:rPr lang="en-US" spc="-140"/>
              <a:t> </a:t>
            </a:r>
            <a:r>
              <a:rPr lang="en-US"/>
              <a:t>computer</a:t>
            </a:r>
            <a:r>
              <a:rPr lang="en-US" spc="-25"/>
              <a:t> </a:t>
            </a:r>
            <a:r>
              <a:rPr lang="en-US" spc="-5"/>
              <a:t>has</a:t>
            </a:r>
            <a:r>
              <a:rPr lang="en-US" spc="-25"/>
              <a:t> </a:t>
            </a:r>
            <a:r>
              <a:rPr lang="en-US" spc="-5"/>
              <a:t>four</a:t>
            </a:r>
            <a:r>
              <a:rPr lang="en-US" spc="-25"/>
              <a:t> </a:t>
            </a:r>
            <a:r>
              <a:rPr lang="en-US" spc="-5"/>
              <a:t>functions:</a:t>
            </a: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lang="en-US" spc="-5"/>
              <a:t>a.</a:t>
            </a:r>
            <a:r>
              <a:rPr lang="en-US" spc="-35"/>
              <a:t> </a:t>
            </a:r>
            <a:r>
              <a:rPr lang="en-US" spc="-5"/>
              <a:t>accepts</a:t>
            </a:r>
            <a:r>
              <a:rPr lang="en-US" spc="-35"/>
              <a:t> </a:t>
            </a:r>
            <a:r>
              <a:rPr lang="en-US" spc="-5"/>
              <a:t>data:-</a:t>
            </a: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lang="en-US" spc="-5"/>
              <a:t>b.</a:t>
            </a:r>
            <a:r>
              <a:rPr lang="en-US" spc="-35"/>
              <a:t> </a:t>
            </a:r>
            <a:r>
              <a:rPr lang="en-US" spc="-5"/>
              <a:t>processes</a:t>
            </a:r>
            <a:r>
              <a:rPr lang="en-US" spc="-35"/>
              <a:t> </a:t>
            </a:r>
            <a:r>
              <a:rPr lang="en-US" spc="-5"/>
              <a:t>data:-</a:t>
            </a: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lang="en-US"/>
              <a:t>c.</a:t>
            </a:r>
            <a:r>
              <a:rPr lang="en-US" spc="-35"/>
              <a:t> </a:t>
            </a:r>
            <a:r>
              <a:rPr lang="en-US" spc="-5"/>
              <a:t>produces</a:t>
            </a:r>
            <a:r>
              <a:rPr lang="en-US" spc="-35"/>
              <a:t> </a:t>
            </a:r>
            <a:r>
              <a:rPr lang="en-US" spc="-5"/>
              <a:t>output:-</a:t>
            </a:r>
          </a:p>
          <a:p>
            <a:pPr marL="372745" indent="-360045">
              <a:lnSpc>
                <a:spcPts val="263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lang="en-US" spc="-5"/>
              <a:t>d.</a:t>
            </a:r>
            <a:r>
              <a:rPr lang="en-US" spc="-35"/>
              <a:t> </a:t>
            </a:r>
            <a:r>
              <a:rPr lang="en-US"/>
              <a:t>stores</a:t>
            </a:r>
            <a:r>
              <a:rPr lang="en-US" spc="-35"/>
              <a:t> </a:t>
            </a:r>
            <a:r>
              <a:rPr lang="en-US"/>
              <a:t>results:-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730625" y="4338573"/>
            <a:ext cx="1402080" cy="13608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lang="en-IN" sz="2200" spc="-5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lang="en-IN" sz="2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spc="-5">
                <a:solidFill>
                  <a:srgbClr val="FFFFFF"/>
                </a:solidFill>
                <a:latin typeface="Arial"/>
                <a:cs typeface="Arial"/>
              </a:rPr>
              <a:t>Processing  Output </a:t>
            </a:r>
            <a:r>
              <a:rPr lang="en-IN" sz="2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spc="-5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lang="en-IN"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160589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spc="-5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en-US" sz="1300" b="1" spc="-5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b="1">
                <a:solidFill>
                  <a:schemeClr val="tx1">
                    <a:lumMod val="75000"/>
                    <a:lumOff val="25000"/>
                  </a:schemeClr>
                </a:solidFill>
              </a:rPr>
              <a:t>(Data):</a:t>
            </a: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131445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Input is the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raw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entered into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a computer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from the </a:t>
            </a:r>
            <a:r>
              <a:rPr lang="en-US" sz="1300" spc="-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r>
              <a:rPr lang="en-US" sz="13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devices.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n-US" sz="13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3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letters,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numbers,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images</a:t>
            </a: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spc="-5">
                <a:solidFill>
                  <a:schemeClr val="tx1">
                    <a:lumMod val="75000"/>
                    <a:lumOff val="25000"/>
                  </a:schemeClr>
                </a:solidFill>
              </a:rPr>
              <a:t>Process:</a:t>
            </a: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14732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Process is the operation of data as per given instruction. It is </a:t>
            </a:r>
            <a:r>
              <a:rPr lang="en-US" sz="1300" spc="-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totally</a:t>
            </a:r>
            <a:r>
              <a:rPr lang="en-US" sz="13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internal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process of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system.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spc="-5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 marR="508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Output is the processed data given by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computer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after data pr- </a:t>
            </a:r>
            <a:r>
              <a:rPr lang="en-US" sz="1300" spc="-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ocessing. Output is also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called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as Result. </a:t>
            </a:r>
            <a:r>
              <a:rPr lang="en-US" sz="1300" spc="-25">
                <a:solidFill>
                  <a:schemeClr val="tx1">
                    <a:lumMod val="75000"/>
                    <a:lumOff val="25000"/>
                  </a:schemeClr>
                </a:solidFill>
              </a:rPr>
              <a:t>We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can save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these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 results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in the</a:t>
            </a:r>
            <a:r>
              <a:rPr lang="en-US" sz="13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 devices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300" spc="-15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future</a:t>
            </a:r>
            <a:r>
              <a:rPr lang="en-US" sz="1300" spc="-1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spc="-5">
                <a:solidFill>
                  <a:schemeClr val="tx1">
                    <a:lumMod val="75000"/>
                    <a:lumOff val="25000"/>
                  </a:schemeClr>
                </a:solidFill>
              </a:rPr>
              <a:t>use.</a:t>
            </a:r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538924"/>
            <a:ext cx="367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</a:t>
            </a:r>
            <a:r>
              <a:rPr spc="-9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1670303"/>
            <a:ext cx="8094980" cy="369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5080" indent="-360045">
              <a:lnSpc>
                <a:spcPct val="100000"/>
              </a:lnSpc>
              <a:spcBef>
                <a:spcPts val="100"/>
              </a:spcBef>
              <a:buSzPct val="59090"/>
              <a:buChar char="●"/>
              <a:tabLst>
                <a:tab pos="372110" algn="l"/>
                <a:tab pos="372745" algn="l"/>
                <a:tab pos="909955" algn="l"/>
                <a:tab pos="1371600" algn="l"/>
                <a:tab pos="1987550" algn="l"/>
                <a:tab pos="3738245" algn="l"/>
                <a:tab pos="4199890" algn="l"/>
                <a:tab pos="4584065" algn="l"/>
                <a:tab pos="5977890" algn="l"/>
                <a:tab pos="7091680" algn="l"/>
                <a:tab pos="777049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	components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	a	computer	system	can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summarized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with the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1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equations.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SOFTWARE+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Peripheral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endParaRPr sz="2200">
              <a:latin typeface="Arial"/>
              <a:cs typeface="Arial"/>
            </a:endParaRPr>
          </a:p>
          <a:p>
            <a:pPr marL="372110" marR="8255" indent="-360045">
              <a:lnSpc>
                <a:spcPts val="2630"/>
              </a:lnSpc>
              <a:spcBef>
                <a:spcPts val="85"/>
              </a:spcBef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2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everything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touch)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known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as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5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Hardware.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Programs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"intelligence"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3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Person,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operates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538924"/>
            <a:ext cx="6065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Digital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25" dirty="0"/>
              <a:t> </a:t>
            </a:r>
            <a:r>
              <a:rPr spc="-10" dirty="0"/>
              <a:t>Analog</a:t>
            </a:r>
            <a:r>
              <a:rPr spc="-4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1670303"/>
            <a:ext cx="8097520" cy="4695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marR="20955" indent="-360045" algn="just">
              <a:lnSpc>
                <a:spcPct val="99600"/>
              </a:lnSpc>
              <a:spcBef>
                <a:spcPts val="110"/>
              </a:spcBef>
              <a:buSzPct val="59090"/>
              <a:buChar char="●"/>
              <a:tabLst>
                <a:tab pos="372745" algn="l"/>
              </a:tabLst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uses distinct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represent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data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internally.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All information are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represented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using the digits 0s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1s.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 we use at our homes and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offices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are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computers.</a:t>
            </a:r>
            <a:endParaRPr sz="2200">
              <a:latin typeface="Arial"/>
              <a:cs typeface="Arial"/>
            </a:endParaRPr>
          </a:p>
          <a:p>
            <a:pPr marL="372110" marR="5080" indent="-360045">
              <a:lnSpc>
                <a:spcPts val="2630"/>
              </a:lnSpc>
              <a:spcBef>
                <a:spcPts val="80"/>
              </a:spcBef>
              <a:buSzPct val="59090"/>
              <a:buFont typeface="Arial"/>
              <a:buChar char="●"/>
              <a:tabLst>
                <a:tab pos="372110" algn="l"/>
                <a:tab pos="372745" algn="l"/>
                <a:tab pos="1500505" algn="l"/>
                <a:tab pos="1854835" algn="l"/>
                <a:tab pos="2560320" algn="l"/>
                <a:tab pos="3017520" algn="l"/>
                <a:tab pos="3208655" algn="l"/>
                <a:tab pos="4158615" algn="l"/>
                <a:tab pos="4416425" algn="l"/>
                <a:tab pos="5143500" algn="l"/>
                <a:tab pos="5190490" algn="l"/>
                <a:tab pos="5461000" algn="l"/>
                <a:tab pos="5684520" algn="l"/>
                <a:tab pos="6101080" algn="l"/>
                <a:tab pos="6974840" algn="l"/>
                <a:tab pos="7527290" algn="l"/>
                <a:tab pos="7851775" algn="l"/>
              </a:tabLst>
            </a:pP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Analog	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is		another		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kind	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		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	computer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represents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	variable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acros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	a	continuous	range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earliest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analog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computers.</a:t>
            </a:r>
            <a:endParaRPr sz="2200">
              <a:latin typeface="Arial"/>
              <a:cs typeface="Arial"/>
            </a:endParaRPr>
          </a:p>
          <a:p>
            <a:pPr marL="440055" indent="-427990">
              <a:lnSpc>
                <a:spcPts val="2520"/>
              </a:lnSpc>
              <a:buSzPct val="59090"/>
              <a:buChar char="●"/>
              <a:tabLst>
                <a:tab pos="440055" algn="l"/>
                <a:tab pos="44069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Analog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computers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measuring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372110" marR="12065" algn="just">
              <a:lnSpc>
                <a:spcPts val="2630"/>
              </a:lnSpc>
              <a:spcBef>
                <a:spcPts val="9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vary continuously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time,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as temperature, pressure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voltage.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Analog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computers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more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flexible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generally less precise than digital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computers.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Slide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rule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is an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an analog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2200">
              <a:latin typeface="Arial"/>
              <a:cs typeface="Arial"/>
            </a:endParaRPr>
          </a:p>
          <a:p>
            <a:pPr marL="372745" indent="-360045" algn="just">
              <a:lnSpc>
                <a:spcPts val="2515"/>
              </a:lnSpc>
              <a:buSzPct val="59090"/>
              <a:buChar char="●"/>
              <a:tabLst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book</a:t>
            </a:r>
            <a:r>
              <a:rPr sz="22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deals</a:t>
            </a:r>
            <a:r>
              <a:rPr sz="22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2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2200" i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22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372110" algn="just">
              <a:lnSpc>
                <a:spcPts val="263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Characteristics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Computer/Advantages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1670303"/>
            <a:ext cx="8098155" cy="5029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marR="27940" indent="-360045" algn="just">
              <a:lnSpc>
                <a:spcPct val="99600"/>
              </a:lnSpc>
              <a:spcBef>
                <a:spcPts val="110"/>
              </a:spcBef>
              <a:buSzPct val="59090"/>
              <a:buChar char="●"/>
              <a:tabLst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Speed,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accuracy,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diligence,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storage capability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versatility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key characteristics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computer.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brief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these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characteristics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are</a:t>
            </a:r>
            <a:endParaRPr sz="2200">
              <a:latin typeface="Arial"/>
              <a:cs typeface="Arial"/>
            </a:endParaRPr>
          </a:p>
          <a:p>
            <a:pPr marL="372110" marR="5080" indent="-360045" algn="just">
              <a:lnSpc>
                <a:spcPts val="2630"/>
              </a:lnSpc>
              <a:spcBef>
                <a:spcPts val="80"/>
              </a:spcBef>
              <a:buClr>
                <a:srgbClr val="FFFFFF"/>
              </a:buClr>
              <a:buSzPct val="59090"/>
              <a:buFont typeface="Arial"/>
              <a:buChar char="●"/>
              <a:tabLst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Speed:-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 can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process data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fast, at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rate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millions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instructions per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second.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calculations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would have taken hours and days to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complete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otherwise,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completed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few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seconds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calculation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salary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slips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thousands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organization,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weather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forecasting that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analysis 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large amount of data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related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temperature,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humidity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various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places,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372745" indent="-360045" algn="just">
              <a:lnSpc>
                <a:spcPts val="2490"/>
              </a:lnSpc>
              <a:buClr>
                <a:srgbClr val="FFFFFF"/>
              </a:buClr>
              <a:buSzPct val="59090"/>
              <a:buFont typeface="Arial"/>
              <a:buChar char="●"/>
              <a:tabLst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Accuracy:-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2200" spc="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2200" spc="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r>
              <a:rPr sz="2200" spc="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accuracy.</a:t>
            </a:r>
            <a:endParaRPr sz="2200">
              <a:latin typeface="Arial"/>
              <a:cs typeface="Arial"/>
            </a:endParaRPr>
          </a:p>
          <a:p>
            <a:pPr marL="372110" marR="10160" algn="just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For example,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 can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accurately give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any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up to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10 decimal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places.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3" y="1266856"/>
            <a:ext cx="8096884" cy="4695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marR="5080" indent="-360045" algn="just">
              <a:lnSpc>
                <a:spcPct val="99600"/>
              </a:lnSpc>
              <a:spcBef>
                <a:spcPts val="110"/>
              </a:spcBef>
              <a:buClr>
                <a:srgbClr val="FFFFFF"/>
              </a:buClr>
              <a:buSzPct val="59090"/>
              <a:buFont typeface="Arial"/>
              <a:buChar char="●"/>
              <a:tabLst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Diligence:-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longer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period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time,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computer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does not get tired or fatigued. It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perform long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complex calculations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with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same speed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accuracy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till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end.</a:t>
            </a:r>
            <a:endParaRPr sz="2200">
              <a:latin typeface="Arial"/>
              <a:cs typeface="Arial"/>
            </a:endParaRPr>
          </a:p>
          <a:p>
            <a:pPr marL="372110" marR="5715" indent="-360045" algn="just">
              <a:lnSpc>
                <a:spcPts val="2630"/>
              </a:lnSpc>
              <a:spcBef>
                <a:spcPts val="80"/>
              </a:spcBef>
              <a:buClr>
                <a:srgbClr val="FFFFFF"/>
              </a:buClr>
              <a:buSzPct val="59090"/>
              <a:buFont typeface="Arial"/>
              <a:buChar char="●"/>
              <a:tabLst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Storage Capability:-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volumes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data and information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can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also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retrieved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whenever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required. 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limited amount of data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stored,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temporarily,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 the primary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memory.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Secondary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devices like floppy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compact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can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permanently.</a:t>
            </a:r>
            <a:endParaRPr sz="2200">
              <a:latin typeface="Arial"/>
              <a:cs typeface="Arial"/>
            </a:endParaRPr>
          </a:p>
          <a:p>
            <a:pPr marL="372745" indent="-360045" algn="just">
              <a:lnSpc>
                <a:spcPts val="2505"/>
              </a:lnSpc>
              <a:buClr>
                <a:srgbClr val="FFFFFF"/>
              </a:buClr>
              <a:buSzPct val="59090"/>
              <a:buFont typeface="Arial"/>
              <a:buChar char="●"/>
              <a:tabLst>
                <a:tab pos="372745" algn="l"/>
              </a:tabLst>
            </a:pPr>
            <a:r>
              <a:rPr sz="2200" b="1" spc="-15" dirty="0">
                <a:solidFill>
                  <a:srgbClr val="00B0F0"/>
                </a:solidFill>
                <a:latin typeface="Arial"/>
                <a:cs typeface="Arial"/>
              </a:rPr>
              <a:t>Versatility:-</a:t>
            </a: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versatile</a:t>
            </a:r>
            <a:r>
              <a:rPr sz="2200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nature.</a:t>
            </a:r>
            <a:r>
              <a:rPr sz="2200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spc="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endParaRPr sz="2200">
              <a:latin typeface="Arial"/>
              <a:cs typeface="Arial"/>
            </a:endParaRPr>
          </a:p>
          <a:p>
            <a:pPr marL="372110" marR="8255" algn="just">
              <a:lnSpc>
                <a:spcPts val="2630"/>
              </a:lnSpc>
              <a:spcBef>
                <a:spcPts val="90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types of tasks with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ease. At one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moment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you can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 prepare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letter document and in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moment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music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 print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document.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3" y="1266856"/>
            <a:ext cx="8093709" cy="465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indent="-360045">
              <a:lnSpc>
                <a:spcPts val="2640"/>
              </a:lnSpc>
              <a:spcBef>
                <a:spcPts val="100"/>
              </a:spcBef>
              <a:buClr>
                <a:srgbClr val="FFFFFF"/>
              </a:buClr>
              <a:buSzPct val="59090"/>
              <a:buFont typeface="Arial"/>
              <a:buChar char="●"/>
              <a:tabLst>
                <a:tab pos="372110" algn="l"/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Automation:-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30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automatic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machine.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625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means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ability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perform the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automatically.</a:t>
            </a:r>
            <a:endParaRPr sz="2200">
              <a:latin typeface="Arial"/>
              <a:cs typeface="Arial"/>
            </a:endParaRPr>
          </a:p>
          <a:p>
            <a:pPr marL="372110" marR="5080" indent="-360045" algn="just">
              <a:lnSpc>
                <a:spcPts val="2630"/>
              </a:lnSpc>
              <a:spcBef>
                <a:spcPts val="85"/>
              </a:spcBef>
              <a:buSzPct val="59090"/>
              <a:buChar char="●"/>
              <a:tabLst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Once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program is given to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i.e.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stored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memory,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program and instruction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can control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program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without human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interaction.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 marL="372745" indent="-360045">
              <a:lnSpc>
                <a:spcPts val="2635"/>
              </a:lnSpc>
              <a:spcBef>
                <a:spcPts val="2070"/>
              </a:spcBef>
              <a:buClr>
                <a:srgbClr val="FFFFFF"/>
              </a:buClr>
              <a:buSzPct val="59090"/>
              <a:buFont typeface="Arial"/>
              <a:buChar char="●"/>
              <a:tabLst>
                <a:tab pos="372110" algn="l"/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Reduction</a:t>
            </a:r>
            <a:r>
              <a:rPr sz="2200" b="1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Paper</a:t>
            </a:r>
            <a:r>
              <a:rPr sz="2200" b="1" spc="-2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00B0F0"/>
                </a:solidFill>
                <a:latin typeface="Arial"/>
                <a:cs typeface="Arial"/>
              </a:rPr>
              <a:t>Work:-</a:t>
            </a:r>
            <a:endParaRPr sz="2200">
              <a:latin typeface="Arial"/>
              <a:cs typeface="Arial"/>
            </a:endParaRPr>
          </a:p>
          <a:p>
            <a:pPr marL="372110" marR="5080" indent="-360045">
              <a:lnSpc>
                <a:spcPts val="2630"/>
              </a:lnSpc>
              <a:spcBef>
                <a:spcPts val="95"/>
              </a:spcBef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computers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sz="2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organization </a:t>
            </a:r>
            <a:r>
              <a:rPr sz="2200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leads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reduction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paper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speeds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2200">
              <a:latin typeface="Arial"/>
              <a:cs typeface="Arial"/>
            </a:endParaRPr>
          </a:p>
          <a:p>
            <a:pPr marL="372745" indent="-360045">
              <a:lnSpc>
                <a:spcPts val="2525"/>
              </a:lnSpc>
              <a:buSzPct val="59090"/>
              <a:buChar char="●"/>
              <a:tabLst>
                <a:tab pos="372110" algn="l"/>
                <a:tab pos="372745" algn="l"/>
                <a:tab pos="862965" algn="l"/>
                <a:tab pos="1571625" algn="l"/>
                <a:tab pos="1954530" algn="l"/>
                <a:tab pos="3314700" algn="l"/>
                <a:tab pos="3974465" algn="l"/>
                <a:tab pos="4590415" algn="l"/>
                <a:tab pos="5066665" algn="l"/>
                <a:tab pos="6318885" algn="l"/>
                <a:tab pos="6779259" algn="l"/>
                <a:tab pos="7410450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electroni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	can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	retrieved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endParaRPr sz="2200">
              <a:latin typeface="Arial"/>
              <a:cs typeface="Arial"/>
            </a:endParaRPr>
          </a:p>
          <a:p>
            <a:pPr marL="372110" marR="6350">
              <a:lnSpc>
                <a:spcPts val="2630"/>
              </a:lnSpc>
              <a:spcBef>
                <a:spcPts val="9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required,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2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200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gets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reduced.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3" y="2265839"/>
            <a:ext cx="8089265" cy="165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indent="-36004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59090"/>
              <a:buFont typeface="Arial"/>
              <a:buChar char="●"/>
              <a:tabLst>
                <a:tab pos="372110" algn="l"/>
                <a:tab pos="372745" algn="l"/>
              </a:tabLst>
            </a:pP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REDUCTION</a:t>
            </a:r>
            <a:r>
              <a:rPr sz="2200" b="1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B0F0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00B0F0"/>
                </a:solidFill>
                <a:latin typeface="Arial"/>
                <a:cs typeface="Arial"/>
              </a:rPr>
              <a:t>COST:-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●"/>
            </a:pPr>
            <a:endParaRPr sz="1850">
              <a:latin typeface="Arial"/>
              <a:cs typeface="Arial"/>
            </a:endParaRPr>
          </a:p>
          <a:p>
            <a:pPr marL="372110" marR="5080" indent="-360045">
              <a:lnSpc>
                <a:spcPct val="100000"/>
              </a:lnSpc>
              <a:buSzPct val="59090"/>
              <a:buChar char="●"/>
              <a:tabLst>
                <a:tab pos="372110" algn="l"/>
                <a:tab pos="37274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Though</a:t>
            </a:r>
            <a:r>
              <a:rPr sz="22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22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investment</a:t>
            </a:r>
            <a:r>
              <a:rPr sz="22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installing</a:t>
            </a:r>
            <a:r>
              <a:rPr sz="22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22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high </a:t>
            </a:r>
            <a:r>
              <a:rPr sz="2200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substantially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reduces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transaction.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976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Computer Fundamentals</vt:lpstr>
      <vt:lpstr>What is Computer ?</vt:lpstr>
      <vt:lpstr>PowerPoint Presentation</vt:lpstr>
      <vt:lpstr>Computer System</vt:lpstr>
      <vt:lpstr>Digital and Analog Computers</vt:lpstr>
      <vt:lpstr>Characteristics of Computer/Advantages</vt:lpstr>
      <vt:lpstr>PowerPoint Presentation</vt:lpstr>
      <vt:lpstr>PowerPoint Presentation</vt:lpstr>
      <vt:lpstr>PowerPoint Presentation</vt:lpstr>
      <vt:lpstr>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Fundamentals</dc:title>
  <dc:creator>Amit Midday</dc:creator>
  <cp:lastModifiedBy>om sharma</cp:lastModifiedBy>
  <cp:revision>2</cp:revision>
  <dcterms:created xsi:type="dcterms:W3CDTF">2021-08-14T11:32:37Z</dcterms:created>
  <dcterms:modified xsi:type="dcterms:W3CDTF">2021-08-14T11:46:43Z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2021-08-14T00:00:00Z</vt:filetime>
  </property>
  <property fmtid="{D5CDD505-2E9C-101B-9397-08002B2CF9AE}" pid="3" name="Creator">
    <vt:lpwstr>PDFium</vt:lpwstr>
  </property>
  <property fmtid="{D5CDD505-2E9C-101B-9397-08002B2CF9AE}" pid="4" name="LastSaved">
    <vt:filetime>2021-08-14T00:00:00Z</vt:filetime>
  </property>
</Properties>
</file>