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3B38-5D5A-43B2-BE2A-1E14072F8E3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C5656-5A8A-4033-9A3E-D079C91382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</a:rPr>
              <a:t>The </a:t>
            </a:r>
            <a:r>
              <a:rPr lang="en-US" sz="1200" b="1" dirty="0">
                <a:solidFill>
                  <a:srgbClr val="000000"/>
                </a:solidFill>
              </a:rPr>
              <a:t>gap test</a:t>
            </a:r>
            <a:r>
              <a:rPr lang="en-US" sz="1200" dirty="0">
                <a:solidFill>
                  <a:srgbClr val="000000"/>
                </a:solidFill>
              </a:rPr>
              <a:t> is used to determine the significance of the interval between recurrence of the same digit. </a:t>
            </a:r>
          </a:p>
          <a:p>
            <a:r>
              <a:rPr lang="en-US" sz="1200" dirty="0">
                <a:solidFill>
                  <a:srgbClr val="000000"/>
                </a:solidFill>
              </a:rPr>
              <a:t>A </a:t>
            </a:r>
            <a:r>
              <a:rPr lang="en-US" sz="1200" b="1" dirty="0">
                <a:solidFill>
                  <a:srgbClr val="000000"/>
                </a:solidFill>
              </a:rPr>
              <a:t>gap</a:t>
            </a:r>
            <a:r>
              <a:rPr lang="en-US" sz="1200" dirty="0">
                <a:solidFill>
                  <a:srgbClr val="000000"/>
                </a:solidFill>
              </a:rPr>
              <a:t> of length x occurs between the recurrence of some digit.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C5656-5A8A-4033-9A3E-D079C9138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C5656-5A8A-4033-9A3E-D079C9138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6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B721D-8979-46EB-8ECD-846ECBE74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85076A-43C4-41B3-A019-1616BB617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1676A-518B-4883-B5DB-41C8E835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42564-D026-4CAA-BD79-7818186D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2C8CA-F571-444F-9B86-2304ED6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C16FD-D55B-4E0E-BA48-691ADC2E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4EDE20-D9EE-406B-BE7D-D397E891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2A52B-A0B1-4C2C-A44A-EB0D60DB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74A309-3FC1-412A-981B-E93645FB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253C6-39D8-4EC1-93F0-30EA237C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49C316-B0DE-47E0-A6ED-3129AABE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53ABB-2CE6-4FEF-860B-B1CCC33D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55C5B-6A19-4B03-8EF3-ED4007A2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1964ED-DCC0-402B-8639-B35C5451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032A2-9CD2-4F61-A49E-600B1B61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2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6013-7653-49CC-BF04-4C4C2764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53ED-63AA-4467-A77C-1438F496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3145C-8566-43AC-97C2-F617B96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9E3CC-3506-4CD8-84ED-B42AB8D5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D8F12-140C-44EC-BD97-37ADCF06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28ED-3ECC-418A-B3FF-1047CD02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6EB2E8-4A8A-48CB-9B9B-9670FF55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BC141-6984-418D-9274-EE5345F7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66C60-3095-4E4E-A1A6-9D82526B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8DA54-B79E-4255-92E0-F8E5AD5C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356CF-8369-48BC-9855-59F0ABB5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0EFC4-F228-43F0-BECB-10AD345D9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9C4AE8-F152-4385-975F-C68222F8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946773-E453-40D9-AA0C-3770A844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80091D-5392-4DC4-98D5-510F651D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4C1CD2-11E1-4AF3-B081-63F97DEC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5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680F-0C7B-47B2-825E-452F5BF1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CD9E0-633B-4F15-8E48-5D25D694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A7D2EF-7122-40E2-BE67-E97B12DD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4154BD-C94C-41D2-BCC7-03FA2C0DD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3655D-23AF-4BF9-8B47-7AEB31137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C256C3-464D-4CE7-A25F-F8F58BFE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85A715-2BCE-41CF-AFE1-177453A7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DDD234-F824-437D-A781-B6167024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6F38F-806C-4403-B12C-D6240699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4DCA5E-7D48-48EE-AE25-4475ABDE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8851E0-B4B0-427A-B06F-58FAD8D4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E8EC4C-70B9-457E-82B0-1888D0B7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28512-7D99-4616-9E2D-6EE008C8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CD55AE-AA8B-410E-AD7D-C4B26FE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9AA0F7-FE35-4DEA-BB07-B7A576C7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AF81A-11E5-41AC-92DC-B265B5A4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BB12D-0B71-49F0-8893-701A6221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1622A1-E30D-4157-AA63-C9FCAD15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739A35-B60D-4198-86A0-0AF0111C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6E353-954C-402A-8D54-6FEDA34C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22117D-A168-4CBA-83C1-5255E3E9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F4EDD-E7A0-46C8-853D-40B410CA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4CC6A4-1C01-4B45-AC2B-7ECBB2CD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8993D-C246-422A-8DB2-E41C9B3A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45594-D1A2-434D-8F5D-DF6EC3D8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F0FBAF-3232-409F-A9B7-0DF6DA86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21336-E12B-4125-80A6-D3658FE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9282D7-DC5C-43AF-87B0-37390B42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251DE7-C2E3-47C9-B8F7-3118C368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5DA75-64BD-44FE-A3AD-552A3FCFF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F133-8D74-4BFD-B464-939EA8B49E3D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439EE-865A-4894-A273-F71B1FEF1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9F6BD-E9DD-4E79-B6BE-EEDAE2DC9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8454-627C-4C97-B246-E97D2E78F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2BC1E-71B1-483D-AE47-1626D7C7D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Pseudo Random Number Generator for cryptography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CA70B-F353-4351-85C9-4BF92445C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Vadlamudi Girish</a:t>
            </a:r>
          </a:p>
          <a:p>
            <a:r>
              <a:rPr lang="en-US" dirty="0" err="1"/>
              <a:t>Varakala</a:t>
            </a:r>
            <a:r>
              <a:rPr lang="en-US" dirty="0"/>
              <a:t> </a:t>
            </a:r>
            <a:r>
              <a:rPr lang="en-US" dirty="0" err="1"/>
              <a:t>Yashwanth</a:t>
            </a:r>
            <a:endParaRPr lang="en-US" dirty="0"/>
          </a:p>
          <a:p>
            <a:r>
              <a:rPr lang="en-US" dirty="0" err="1"/>
              <a:t>Elaprolu</a:t>
            </a:r>
            <a:r>
              <a:rPr lang="en-US" dirty="0"/>
              <a:t> </a:t>
            </a:r>
            <a:r>
              <a:rPr lang="en-US" dirty="0" err="1"/>
              <a:t>Sahithi</a:t>
            </a:r>
            <a:endParaRPr lang="en-US" dirty="0"/>
          </a:p>
          <a:p>
            <a:r>
              <a:rPr lang="en-US" dirty="0"/>
              <a:t> Jitendra </a:t>
            </a:r>
            <a:r>
              <a:rPr lang="en-US" dirty="0" err="1"/>
              <a:t>Balwada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41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924FCE-03AD-4A4E-A9E4-B40DF605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Chi </a:t>
            </a:r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square </a:t>
            </a:r>
            <a:r>
              <a:rPr lang="en-US">
                <a:solidFill>
                  <a:srgbClr val="000000"/>
                </a:solidFill>
              </a:rPr>
              <a:t>test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7BC938-03BA-484C-B249-E143D384CD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268"/>
            <a:ext cx="4823209" cy="171186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A549C-2B17-4474-B559-5B44100DB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105" y="2562143"/>
            <a:ext cx="4977578" cy="4938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 </a:t>
            </a:r>
            <a:r>
              <a:rPr lang="en-US" sz="2000" b="1" dirty="0">
                <a:solidFill>
                  <a:srgbClr val="000000"/>
                </a:solidFill>
              </a:rPr>
              <a:t>Chi</a:t>
            </a: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n-US" sz="2000" b="1" dirty="0">
                <a:solidFill>
                  <a:srgbClr val="000000"/>
                </a:solidFill>
              </a:rPr>
              <a:t>square test</a:t>
            </a:r>
            <a:r>
              <a:rPr lang="en-US" sz="2000" dirty="0">
                <a:solidFill>
                  <a:srgbClr val="000000"/>
                </a:solidFill>
              </a:rPr>
              <a:t> is intended to </a:t>
            </a:r>
            <a:r>
              <a:rPr lang="en-US" sz="2000" b="1" dirty="0">
                <a:solidFill>
                  <a:srgbClr val="000000"/>
                </a:solidFill>
              </a:rPr>
              <a:t>test</a:t>
            </a:r>
            <a:r>
              <a:rPr lang="en-US" sz="2000" dirty="0">
                <a:solidFill>
                  <a:srgbClr val="000000"/>
                </a:solidFill>
              </a:rPr>
              <a:t> how likely it is that an observed distribution is due to chance. It is also called a "goodness of fit" statistic, because it measures how well the observed distribution of data fits with the distribution that is expected if the variables are independent.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It is the most sensitive test.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If we change the random number sequence input, we can observe the change in the chi square values.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1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F7A74B-7031-4C83-8AEF-0E07B2FD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Run test Distribution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240C234A-BFE4-4A15-AC67-575F04982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864"/>
            <a:ext cx="4762919" cy="250057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D1EA4-A1B2-4EA1-88A0-64D3B669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 </a:t>
            </a:r>
            <a:r>
              <a:rPr lang="en-US" sz="2000" b="1">
                <a:solidFill>
                  <a:srgbClr val="000000"/>
                </a:solidFill>
              </a:rPr>
              <a:t>runs</a:t>
            </a:r>
            <a:r>
              <a:rPr lang="en-US" sz="2000">
                <a:solidFill>
                  <a:srgbClr val="000000"/>
                </a:solidFill>
              </a:rPr>
              <a:t>-</a:t>
            </a:r>
            <a:r>
              <a:rPr lang="en-US" sz="2000" b="1">
                <a:solidFill>
                  <a:srgbClr val="000000"/>
                </a:solidFill>
              </a:rPr>
              <a:t>test</a:t>
            </a:r>
            <a:r>
              <a:rPr lang="en-US" sz="2000">
                <a:solidFill>
                  <a:srgbClr val="000000"/>
                </a:solidFill>
              </a:rPr>
              <a:t> is a statistical procedure that examines whether a string of data is occurring randomly from a specific </a:t>
            </a:r>
            <a:r>
              <a:rPr lang="en-US" sz="2000" b="1">
                <a:solidFill>
                  <a:srgbClr val="000000"/>
                </a:solidFill>
              </a:rPr>
              <a:t>distribution</a:t>
            </a:r>
            <a:r>
              <a:rPr lang="en-US" sz="2000">
                <a:solidFill>
                  <a:srgbClr val="000000"/>
                </a:solidFill>
              </a:rPr>
              <a:t>. The </a:t>
            </a:r>
            <a:r>
              <a:rPr lang="en-US" sz="2000" b="1">
                <a:solidFill>
                  <a:srgbClr val="000000"/>
                </a:solidFill>
              </a:rPr>
              <a:t>runs test</a:t>
            </a:r>
            <a:r>
              <a:rPr lang="en-US" sz="2000">
                <a:solidFill>
                  <a:srgbClr val="000000"/>
                </a:solidFill>
              </a:rPr>
              <a:t> analyzes the occurrence of similar events that are separated by events that are different.</a:t>
            </a:r>
          </a:p>
          <a:p>
            <a:r>
              <a:rPr lang="en-US" sz="2000">
                <a:solidFill>
                  <a:srgbClr val="000000"/>
                </a:solidFill>
              </a:rPr>
              <a:t>Running a test for randomness is carried out in a random model in which the observations vary around a constant mean.</a:t>
            </a:r>
          </a:p>
        </p:txBody>
      </p:sp>
    </p:spTree>
    <p:extLst>
      <p:ext uri="{BB962C8B-B14F-4D97-AF65-F5344CB8AC3E}">
        <p14:creationId xmlns:p14="http://schemas.microsoft.com/office/powerpoint/2010/main" val="103305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5C981-27BC-4818-9614-35FE003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0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5506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FB53F-853E-4778-B81F-487E152E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Generated Random Numbers without using clock 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D6DB7AE-2D97-4612-84DA-8AA8B9DCB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000"/>
              <a:t>Random Numbers filled = 16777216</a:t>
            </a:r>
          </a:p>
          <a:p>
            <a:endParaRPr lang="en-US" sz="1000"/>
          </a:p>
          <a:p>
            <a:r>
              <a:rPr lang="en-US" sz="1000"/>
              <a:t>Statistic Calculations finished  </a:t>
            </a:r>
          </a:p>
          <a:p>
            <a:endParaRPr lang="en-US" sz="1000"/>
          </a:p>
          <a:p>
            <a:r>
              <a:rPr lang="en-US" sz="1000"/>
              <a:t>Normalized Chi Square = 1.01090979576111</a:t>
            </a:r>
          </a:p>
          <a:p>
            <a:endParaRPr lang="en-US" sz="1000"/>
          </a:p>
          <a:p>
            <a:r>
              <a:rPr lang="en-US" sz="1000"/>
              <a:t>Normalized Chi Square_Pair = 1.02687072753906</a:t>
            </a:r>
          </a:p>
          <a:p>
            <a:endParaRPr lang="en-US" sz="1000"/>
          </a:p>
          <a:p>
            <a:r>
              <a:rPr lang="en-US" sz="1000"/>
              <a:t>Normalized Chi Square_Triple = 1.1875</a:t>
            </a:r>
          </a:p>
          <a:p>
            <a:endParaRPr lang="en-US" sz="1000"/>
          </a:p>
          <a:p>
            <a:r>
              <a:rPr lang="it-IT" sz="1000"/>
              <a:t>Normalized Chi Square_Distance = 1.04601976317021</a:t>
            </a:r>
          </a:p>
          <a:p>
            <a:endParaRPr lang="en-US" sz="1000"/>
          </a:p>
          <a:p>
            <a:r>
              <a:rPr lang="en-US" sz="1000"/>
              <a:t>Runs Test --&gt;  </a:t>
            </a:r>
          </a:p>
          <a:p>
            <a:r>
              <a:rPr lang="en-US" sz="1000"/>
              <a:t>Runs Up =  5580602</a:t>
            </a:r>
          </a:p>
          <a:p>
            <a:r>
              <a:rPr lang="en-US" sz="1000"/>
              <a:t>Runs Down =  5580601</a:t>
            </a:r>
          </a:p>
          <a:p>
            <a:r>
              <a:rPr lang="en-US" sz="1000"/>
              <a:t>All Runs =  11161203</a:t>
            </a:r>
          </a:p>
          <a:p>
            <a:endParaRPr lang="en-US" sz="1000"/>
          </a:p>
          <a:p>
            <a:endParaRPr lang="en-US" sz="10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62105EE-5694-4C35-A906-0B7E9CE8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Mean Runs Theory =  11184810.3333333</a:t>
            </a:r>
          </a:p>
          <a:p>
            <a:r>
              <a:rPr lang="en-US" sz="1300" dirty="0"/>
              <a:t>Variance =  2982615.85555556</a:t>
            </a:r>
          </a:p>
          <a:p>
            <a:endParaRPr lang="en-US" sz="1300" dirty="0"/>
          </a:p>
          <a:p>
            <a:r>
              <a:rPr lang="en-US" sz="1300" dirty="0"/>
              <a:t>Deviation in % =  0.211066013904399</a:t>
            </a:r>
          </a:p>
          <a:p>
            <a:r>
              <a:rPr lang="en-US" sz="1300" dirty="0"/>
              <a:t>Variance in % =  26.666664580504</a:t>
            </a:r>
          </a:p>
          <a:p>
            <a:endParaRPr lang="en-US" sz="1300" dirty="0"/>
          </a:p>
          <a:p>
            <a:r>
              <a:rPr lang="en-US" sz="1300" dirty="0" err="1"/>
              <a:t>Chi_Kolgomorow</a:t>
            </a:r>
            <a:r>
              <a:rPr lang="en-US" sz="1300" dirty="0"/>
              <a:t> = 1.00680231515875</a:t>
            </a:r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3 Max =  1.14034308745173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4 Max =  0.992681886763068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7 Max =  1.05560184196347</a:t>
            </a:r>
          </a:p>
          <a:p>
            <a:endParaRPr lang="en-US" sz="1300" dirty="0"/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3126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E7F4E4-1EAE-4FF8-A47D-9A617A51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System Generated Random Numbers with using clock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448AE-752A-4E89-B0A3-F09B9A6A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000" dirty="0"/>
              <a:t>Random Numbers filled = 16777216</a:t>
            </a:r>
          </a:p>
          <a:p>
            <a:endParaRPr lang="en-US" sz="1000" dirty="0"/>
          </a:p>
          <a:p>
            <a:r>
              <a:rPr lang="en-US" sz="1000" dirty="0"/>
              <a:t>Statistic Calculations finished  </a:t>
            </a:r>
          </a:p>
          <a:p>
            <a:endParaRPr lang="en-US" sz="1000" dirty="0"/>
          </a:p>
          <a:p>
            <a:r>
              <a:rPr lang="en-US" sz="1000" dirty="0"/>
              <a:t>Normalized Chi Square = 16693770.8012853</a:t>
            </a:r>
          </a:p>
          <a:p>
            <a:endParaRPr lang="en-US" sz="1000" dirty="0"/>
          </a:p>
          <a:p>
            <a:r>
              <a:rPr lang="en-US" sz="1000" dirty="0"/>
              <a:t>Normalized Chi </a:t>
            </a:r>
            <a:r>
              <a:rPr lang="en-US" sz="1000" dirty="0" err="1"/>
              <a:t>Square_Pair</a:t>
            </a:r>
            <a:r>
              <a:rPr lang="en-US" sz="1000" dirty="0"/>
              <a:t> = 255.695938110352</a:t>
            </a:r>
          </a:p>
          <a:p>
            <a:endParaRPr lang="en-US" sz="1000" dirty="0"/>
          </a:p>
          <a:p>
            <a:r>
              <a:rPr lang="en-US" sz="1000" dirty="0"/>
              <a:t>Normalized Chi </a:t>
            </a:r>
            <a:r>
              <a:rPr lang="en-US" sz="1000" dirty="0" err="1"/>
              <a:t>Square_Triple</a:t>
            </a:r>
            <a:r>
              <a:rPr lang="en-US" sz="1000" dirty="0"/>
              <a:t> = 1</a:t>
            </a:r>
          </a:p>
          <a:p>
            <a:endParaRPr lang="en-US" sz="1000" dirty="0"/>
          </a:p>
          <a:p>
            <a:r>
              <a:rPr lang="it-IT" sz="1000" dirty="0" err="1"/>
              <a:t>Normalized</a:t>
            </a:r>
            <a:r>
              <a:rPr lang="it-IT" sz="1000" dirty="0"/>
              <a:t> Chi </a:t>
            </a:r>
            <a:r>
              <a:rPr lang="it-IT" sz="1000" dirty="0" err="1"/>
              <a:t>Square_Distance</a:t>
            </a:r>
            <a:r>
              <a:rPr lang="it-IT" sz="1000" dirty="0"/>
              <a:t> = 40.9584064006916</a:t>
            </a:r>
          </a:p>
          <a:p>
            <a:endParaRPr lang="en-US" sz="1000" dirty="0"/>
          </a:p>
          <a:p>
            <a:r>
              <a:rPr lang="en-US" sz="1000" dirty="0"/>
              <a:t>Runs Test --&gt;  </a:t>
            </a:r>
          </a:p>
          <a:p>
            <a:r>
              <a:rPr lang="en-US" sz="1000" dirty="0"/>
              <a:t>Runs Up =  2993</a:t>
            </a:r>
          </a:p>
          <a:p>
            <a:r>
              <a:rPr lang="en-US" sz="1000" dirty="0"/>
              <a:t>Runs Down =  2992</a:t>
            </a:r>
          </a:p>
          <a:p>
            <a:r>
              <a:rPr lang="en-US" sz="1000" dirty="0"/>
              <a:t>All Runs =  5985</a:t>
            </a:r>
          </a:p>
          <a:p>
            <a:pPr marL="0" indent="0">
              <a:buNone/>
            </a:pPr>
            <a:endParaRPr lang="en-US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0BD1E0-6BFF-412D-888F-CADC6465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300" dirty="0"/>
              <a:t>Mean Runs Theory =  11184810.3333333</a:t>
            </a:r>
          </a:p>
          <a:p>
            <a:r>
              <a:rPr lang="en-US" sz="1300" dirty="0"/>
              <a:t>Variance =  2982615.85555556</a:t>
            </a:r>
          </a:p>
          <a:p>
            <a:endParaRPr lang="en-US" sz="1300" dirty="0"/>
          </a:p>
          <a:p>
            <a:r>
              <a:rPr lang="en-US" sz="1300" dirty="0"/>
              <a:t>Deviation in % =  99.9464899285582</a:t>
            </a:r>
          </a:p>
          <a:p>
            <a:r>
              <a:rPr lang="en-US" sz="1300" dirty="0"/>
              <a:t>Variance in % =  26.666664580504</a:t>
            </a:r>
          </a:p>
          <a:p>
            <a:endParaRPr lang="en-US" sz="1300" dirty="0"/>
          </a:p>
          <a:p>
            <a:r>
              <a:rPr lang="en-US" sz="1300" dirty="0" err="1"/>
              <a:t>Chi_Kolgomorow</a:t>
            </a:r>
            <a:r>
              <a:rPr lang="en-US" sz="1300" dirty="0"/>
              <a:t> = 1596.67307542003</a:t>
            </a:r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3 Max =  122036972723.045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4 Max =  68645784839.5016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7 Max =  22414946116.7651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6900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F3EED-21F9-4F21-B6A7-67BCF024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Dividing the Obtained random numbers file into half and replacing second half with the first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6823A-B834-4889-A099-56D5A3763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000" dirty="0"/>
              <a:t>Random Numbers filled = 16777216</a:t>
            </a:r>
          </a:p>
          <a:p>
            <a:endParaRPr lang="en-US" sz="1000" dirty="0"/>
          </a:p>
          <a:p>
            <a:r>
              <a:rPr lang="en-US" sz="1000" dirty="0"/>
              <a:t>Statistic Calculations finished  </a:t>
            </a:r>
          </a:p>
          <a:p>
            <a:endParaRPr lang="en-US" sz="1000" dirty="0"/>
          </a:p>
          <a:p>
            <a:r>
              <a:rPr lang="en-US" sz="1000" dirty="0"/>
              <a:t>Normalized Chi Square = 1.62174570560455</a:t>
            </a:r>
          </a:p>
          <a:p>
            <a:endParaRPr lang="en-US" sz="1000" dirty="0"/>
          </a:p>
          <a:p>
            <a:r>
              <a:rPr lang="en-US" sz="1000" dirty="0"/>
              <a:t>Normalized Chi </a:t>
            </a:r>
            <a:r>
              <a:rPr lang="en-US" sz="1000" dirty="0" err="1"/>
              <a:t>Square_Pair</a:t>
            </a:r>
            <a:r>
              <a:rPr lang="en-US" sz="1000" dirty="0"/>
              <a:t> = 1.85296630859375</a:t>
            </a:r>
          </a:p>
          <a:p>
            <a:endParaRPr lang="en-US" sz="1000" dirty="0"/>
          </a:p>
          <a:p>
            <a:r>
              <a:rPr lang="en-US" sz="1000" dirty="0"/>
              <a:t>Normalized Chi </a:t>
            </a:r>
            <a:r>
              <a:rPr lang="en-US" sz="1000" dirty="0" err="1"/>
              <a:t>Square_Triple</a:t>
            </a:r>
            <a:r>
              <a:rPr lang="en-US" sz="1000" dirty="0"/>
              <a:t> = 2</a:t>
            </a:r>
          </a:p>
          <a:p>
            <a:endParaRPr lang="en-US" sz="1000" dirty="0"/>
          </a:p>
          <a:p>
            <a:r>
              <a:rPr lang="it-IT" sz="1000" dirty="0" err="1"/>
              <a:t>Normalized</a:t>
            </a:r>
            <a:r>
              <a:rPr lang="it-IT" sz="1000" dirty="0"/>
              <a:t> Chi </a:t>
            </a:r>
            <a:r>
              <a:rPr lang="it-IT" sz="1000" dirty="0" err="1"/>
              <a:t>Square_Distance</a:t>
            </a:r>
            <a:r>
              <a:rPr lang="it-IT" sz="1000" dirty="0"/>
              <a:t> = 2.07377128636134</a:t>
            </a:r>
          </a:p>
          <a:p>
            <a:endParaRPr lang="en-US" sz="1000" dirty="0"/>
          </a:p>
          <a:p>
            <a:r>
              <a:rPr lang="en-US" sz="1000" dirty="0"/>
              <a:t>Runs Test --&gt;  </a:t>
            </a:r>
          </a:p>
          <a:p>
            <a:r>
              <a:rPr lang="en-US" sz="1000" dirty="0"/>
              <a:t>Runs Up =  5581458</a:t>
            </a:r>
          </a:p>
          <a:p>
            <a:r>
              <a:rPr lang="en-US" sz="1000" dirty="0"/>
              <a:t>Runs Down =  5581458</a:t>
            </a:r>
          </a:p>
          <a:p>
            <a:r>
              <a:rPr lang="en-US" sz="1000" dirty="0"/>
              <a:t>All Runs =  11162916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D0490D-5FB6-43AE-86EE-63962AC9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300" dirty="0"/>
              <a:t>Mean Runs Theory =  11184810.3333333</a:t>
            </a:r>
          </a:p>
          <a:p>
            <a:r>
              <a:rPr lang="en-US" sz="1300" dirty="0"/>
              <a:t>Variance =  2982615.85555556</a:t>
            </a:r>
          </a:p>
          <a:p>
            <a:endParaRPr lang="en-US" sz="1300" dirty="0"/>
          </a:p>
          <a:p>
            <a:r>
              <a:rPr lang="en-US" sz="1300" dirty="0"/>
              <a:t>Deviation in % =  0.195750599972927</a:t>
            </a:r>
          </a:p>
          <a:p>
            <a:r>
              <a:rPr lang="en-US" sz="1300" dirty="0"/>
              <a:t>Variance in % =  26.666664580504</a:t>
            </a:r>
          </a:p>
          <a:p>
            <a:endParaRPr lang="en-US" sz="1300" dirty="0"/>
          </a:p>
          <a:p>
            <a:r>
              <a:rPr lang="en-US" sz="1300" dirty="0" err="1"/>
              <a:t>Chi_Kolgomorow</a:t>
            </a:r>
            <a:r>
              <a:rPr lang="en-US" sz="1300" dirty="0"/>
              <a:t> = 1.73510582130201</a:t>
            </a:r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3 Max =  1.58439175386527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4 Max =  1.99178608807614</a:t>
            </a:r>
          </a:p>
          <a:p>
            <a:endParaRPr lang="en-US" sz="1300" dirty="0"/>
          </a:p>
          <a:p>
            <a:r>
              <a:rPr lang="it-IT" sz="1300" dirty="0"/>
              <a:t>Chi </a:t>
            </a:r>
            <a:r>
              <a:rPr lang="it-IT" sz="1300" dirty="0" err="1"/>
              <a:t>Square</a:t>
            </a:r>
            <a:r>
              <a:rPr lang="it-IT" sz="1300" dirty="0"/>
              <a:t> 7 Max =  1.39340243890736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8335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A10486-D094-434B-992A-A495A2E4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Generated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Random numbers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using the C# function ‘</a:t>
            </a:r>
            <a:r>
              <a:rPr lang="en-US" sz="3200" dirty="0" err="1">
                <a:solidFill>
                  <a:srgbClr val="FFFFFF"/>
                </a:solidFill>
              </a:rPr>
              <a:t>System.Security.Cryptography</a:t>
            </a:r>
            <a:r>
              <a:rPr lang="en-US" sz="3200" dirty="0">
                <a:solidFill>
                  <a:srgbClr val="FFFFFF"/>
                </a:solidFill>
              </a:rPr>
              <a:t>;’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6477A-9E4A-4609-A5B2-9AFFBD859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000"/>
              <a:t>Random Numbers filled = 16777216</a:t>
            </a:r>
          </a:p>
          <a:p>
            <a:endParaRPr lang="en-US" sz="1000"/>
          </a:p>
          <a:p>
            <a:r>
              <a:rPr lang="en-US" sz="1000"/>
              <a:t>Statistic Calculations finished  </a:t>
            </a:r>
          </a:p>
          <a:p>
            <a:endParaRPr lang="en-US" sz="1000"/>
          </a:p>
          <a:p>
            <a:r>
              <a:rPr lang="en-US" sz="1000"/>
              <a:t>Normalized Chi Square = 1.03689908981323</a:t>
            </a:r>
          </a:p>
          <a:p>
            <a:endParaRPr lang="en-US" sz="1000"/>
          </a:p>
          <a:p>
            <a:r>
              <a:rPr lang="en-US" sz="1000"/>
              <a:t>Normalized Chi Square_Pair = 1.054931640625</a:t>
            </a:r>
          </a:p>
          <a:p>
            <a:endParaRPr lang="en-US" sz="1000"/>
          </a:p>
          <a:p>
            <a:r>
              <a:rPr lang="en-US" sz="1000"/>
              <a:t>Normalized Chi Square_Triple = 1.15234375</a:t>
            </a:r>
          </a:p>
          <a:p>
            <a:endParaRPr lang="en-US" sz="1000"/>
          </a:p>
          <a:p>
            <a:r>
              <a:rPr lang="it-IT" sz="1000"/>
              <a:t>Normalized Chi Square_Distance = 0.990206361481586</a:t>
            </a:r>
          </a:p>
          <a:p>
            <a:endParaRPr lang="en-US" sz="1000"/>
          </a:p>
          <a:p>
            <a:r>
              <a:rPr lang="en-US" sz="1000"/>
              <a:t>Runs Test --&gt;  </a:t>
            </a:r>
          </a:p>
          <a:p>
            <a:r>
              <a:rPr lang="en-US" sz="1000"/>
              <a:t>Runs Up =  5580626</a:t>
            </a:r>
          </a:p>
          <a:p>
            <a:r>
              <a:rPr lang="en-US" sz="1000"/>
              <a:t>Runs Down =  5580625</a:t>
            </a:r>
          </a:p>
          <a:p>
            <a:r>
              <a:rPr lang="en-US" sz="1000"/>
              <a:t>All Runs =  11161251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1F972C-4F12-42AD-B83A-7195ADC7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300"/>
              <a:t>Mean Runs Theory =  11184810.3333333</a:t>
            </a:r>
          </a:p>
          <a:p>
            <a:r>
              <a:rPr lang="en-US" sz="1300"/>
              <a:t>Variance =  2982615.85555556</a:t>
            </a:r>
          </a:p>
          <a:p>
            <a:endParaRPr lang="en-US" sz="1300"/>
          </a:p>
          <a:p>
            <a:r>
              <a:rPr lang="en-US" sz="1300"/>
              <a:t>Deviation in % =  0.210636860449226</a:t>
            </a:r>
          </a:p>
          <a:p>
            <a:r>
              <a:rPr lang="en-US" sz="1300"/>
              <a:t>Variance in % =  26.666664580504</a:t>
            </a:r>
          </a:p>
          <a:p>
            <a:endParaRPr lang="en-US" sz="1300"/>
          </a:p>
          <a:p>
            <a:r>
              <a:rPr lang="en-US" sz="1300"/>
              <a:t>Chi_Kolgomorow = 1.11396992925287</a:t>
            </a:r>
          </a:p>
          <a:p>
            <a:r>
              <a:rPr lang="it-IT" sz="1300"/>
              <a:t>Chi Square 3 Max =  1.21250956225624</a:t>
            </a:r>
          </a:p>
          <a:p>
            <a:endParaRPr lang="en-US" sz="1300"/>
          </a:p>
          <a:p>
            <a:r>
              <a:rPr lang="it-IT" sz="1300"/>
              <a:t>Chi Square 4 Max =  1.19289542997033</a:t>
            </a:r>
          </a:p>
          <a:p>
            <a:endParaRPr lang="en-US" sz="1300"/>
          </a:p>
          <a:p>
            <a:r>
              <a:rPr lang="it-IT" sz="1300"/>
              <a:t>Chi Square 7 Max =  1.16235963158786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7245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34FFB-B5D1-485A-ADBC-21E74AB6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EFA6C-02AF-42CF-BEAF-C35E72B82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294" y="1550012"/>
            <a:ext cx="6738258" cy="4351338"/>
          </a:xfrm>
        </p:spPr>
        <p:txBody>
          <a:bodyPr/>
          <a:lstStyle/>
          <a:p>
            <a:r>
              <a:rPr lang="en-US" dirty="0"/>
              <a:t>Generating keys for encrypting and decrypting in cryptography. </a:t>
            </a:r>
          </a:p>
          <a:p>
            <a:r>
              <a:rPr lang="en-US" dirty="0"/>
              <a:t>Gambling</a:t>
            </a:r>
          </a:p>
          <a:p>
            <a:r>
              <a:rPr lang="en-US" dirty="0"/>
              <a:t>Statistical sampling</a:t>
            </a:r>
          </a:p>
          <a:p>
            <a:r>
              <a:rPr lang="en-US" dirty="0"/>
              <a:t>Simulation and modeling applications</a:t>
            </a:r>
          </a:p>
          <a:p>
            <a:r>
              <a:rPr lang="en-US" dirty="0"/>
              <a:t>Other areas where producing an unpredictable result is desirable.</a:t>
            </a:r>
          </a:p>
        </p:txBody>
      </p:sp>
    </p:spTree>
    <p:extLst>
      <p:ext uri="{BB962C8B-B14F-4D97-AF65-F5344CB8AC3E}">
        <p14:creationId xmlns:p14="http://schemas.microsoft.com/office/powerpoint/2010/main" val="159884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03242B-BA69-4BF2-B1DB-041EC422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F25F170-D3C5-4B41-A39F-5304FBAC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For cryptography, the random number generator is very much important and in many aspects like generating the key very securely.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To obtain the Cryptographically secure Pseudorandom number generator the random number generator should pass all the above mentioned test.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After looking at the test results, we can say that the random numbers generated using the C# function </a:t>
            </a:r>
            <a:r>
              <a:rPr lang="en-US" sz="2400" dirty="0" err="1">
                <a:solidFill>
                  <a:srgbClr val="000000"/>
                </a:solidFill>
              </a:rPr>
              <a:t>System.Security.Cryptography</a:t>
            </a:r>
            <a:r>
              <a:rPr lang="en-US" sz="2400" dirty="0">
                <a:solidFill>
                  <a:srgbClr val="000000"/>
                </a:solidFill>
              </a:rPr>
              <a:t>; we can say that this might be the best method to generate the </a:t>
            </a:r>
            <a:r>
              <a:rPr lang="en-US" sz="2400">
                <a:solidFill>
                  <a:srgbClr val="000000"/>
                </a:solidFill>
              </a:rPr>
              <a:t>random numbers.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7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5FBD7-1EE3-49E6-9DFB-61377700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6070E3-8BCA-4D1E-9722-03A3A35F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https://en.wikipedia.org/wiki/Randomness_tests </a:t>
            </a:r>
          </a:p>
          <a:p>
            <a:r>
              <a:rPr lang="en-US" dirty="0"/>
              <a:t>https://www.cse.wustl.edu/~jain/cse567-08/ftp/k_27trg.pdf </a:t>
            </a:r>
          </a:p>
          <a:p>
            <a:r>
              <a:rPr lang="en-US" dirty="0"/>
              <a:t>https://www.eg.bucknell.edu/~xmeng/Course/CS6337/Note/master/node42.html </a:t>
            </a:r>
          </a:p>
          <a:p>
            <a:r>
              <a:rPr lang="en-US" dirty="0"/>
              <a:t>https://www.digit.in/technology-guides/fasttrack-to-cryptography/uses-of-cryptography.html </a:t>
            </a:r>
          </a:p>
          <a:p>
            <a:r>
              <a:rPr lang="en-US" dirty="0"/>
              <a:t>en.wikipedia.org/wiki/</a:t>
            </a:r>
            <a:r>
              <a:rPr lang="en-US" dirty="0" err="1"/>
              <a:t>Applications_of_randomness</a:t>
            </a:r>
            <a:r>
              <a:rPr lang="en-US" dirty="0"/>
              <a:t> </a:t>
            </a:r>
          </a:p>
          <a:p>
            <a:r>
              <a:rPr lang="en-US" dirty="0"/>
              <a:t>https://en.wikipedia.org/wiki/Pseudorandom_number_generator </a:t>
            </a:r>
          </a:p>
        </p:txBody>
      </p:sp>
    </p:spTree>
    <p:extLst>
      <p:ext uri="{BB962C8B-B14F-4D97-AF65-F5344CB8AC3E}">
        <p14:creationId xmlns:p14="http://schemas.microsoft.com/office/powerpoint/2010/main" val="316320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7FFDA1-4602-49F1-AAF3-EF4BF7E3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Random Number Generator 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sitzend, Essen enthält.&#10;&#10;Automatisch generierte Beschreibung">
            <a:extLst>
              <a:ext uri="{FF2B5EF4-FFF2-40B4-BE49-F238E27FC236}">
                <a16:creationId xmlns:a16="http://schemas.microsoft.com/office/drawing/2014/main" id="{DB0EDE3D-E531-49AD-A678-6BA3BC8570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268423"/>
            <a:ext cx="3661831" cy="23413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68F8B-CDAE-487E-8FB6-D20A5E61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the common parlance, </a:t>
            </a:r>
            <a:r>
              <a:rPr lang="en-US" sz="2000" b="1" dirty="0">
                <a:solidFill>
                  <a:srgbClr val="000000"/>
                </a:solidFill>
              </a:rPr>
              <a:t>Randomness</a:t>
            </a:r>
            <a:r>
              <a:rPr lang="en-US" sz="2000" dirty="0">
                <a:solidFill>
                  <a:srgbClr val="000000"/>
                </a:solidFill>
              </a:rPr>
              <a:t> is the apparent lack of pattern or predictability in events.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 </a:t>
            </a:r>
            <a:r>
              <a:rPr lang="en-US" sz="2000" b="1" dirty="0">
                <a:solidFill>
                  <a:srgbClr val="000000"/>
                </a:solidFill>
              </a:rPr>
              <a:t>Random Number Generator</a:t>
            </a:r>
            <a:r>
              <a:rPr lang="en-US" sz="2000" dirty="0">
                <a:solidFill>
                  <a:srgbClr val="000000"/>
                </a:solidFill>
              </a:rPr>
              <a:t> (</a:t>
            </a:r>
            <a:r>
              <a:rPr lang="en-US" sz="2000" b="1" dirty="0">
                <a:solidFill>
                  <a:srgbClr val="000000"/>
                </a:solidFill>
              </a:rPr>
              <a:t>RNG</a:t>
            </a:r>
            <a:r>
              <a:rPr lang="en-US" sz="2000" dirty="0">
                <a:solidFill>
                  <a:srgbClr val="000000"/>
                </a:solidFill>
              </a:rPr>
              <a:t>) is a device that generates a sequence of numbers or symbols that cannot be reasonably predicted better than by a random chance. Random number generators can be true </a:t>
            </a:r>
            <a:r>
              <a:rPr lang="en-US" sz="2000" b="1" dirty="0">
                <a:solidFill>
                  <a:srgbClr val="000000"/>
                </a:solidFill>
              </a:rPr>
              <a:t>Hardware Random-Number Generators</a:t>
            </a:r>
            <a:r>
              <a:rPr lang="en-US" sz="2000" dirty="0">
                <a:solidFill>
                  <a:srgbClr val="000000"/>
                </a:solidFill>
              </a:rPr>
              <a:t> (HRNG), which generate genuinely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12909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4B527-B96D-49D6-A358-E020E5FD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513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92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F33102-BBF6-47E5-AD07-1DDD4A42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Pseudo Random Number Generator 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Luft, Regen, Personen, fliegend enthält.&#10;&#10;Automatisch generierte Beschreibung">
            <a:extLst>
              <a:ext uri="{FF2B5EF4-FFF2-40B4-BE49-F238E27FC236}">
                <a16:creationId xmlns:a16="http://schemas.microsoft.com/office/drawing/2014/main" id="{DB4EB217-F168-40FF-9944-B4C26676A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2" b="2"/>
          <a:stretch/>
        </p:blipFill>
        <p:spPr>
          <a:xfrm>
            <a:off x="518456" y="1629089"/>
            <a:ext cx="3483616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0488E-820E-4370-AED1-2F98DADF9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 pseudorandom number generator (PRNG) is also known as a deterministic random bit generator.</a:t>
            </a:r>
          </a:p>
          <a:p>
            <a:r>
              <a:rPr lang="en-US" sz="2000">
                <a:solidFill>
                  <a:srgbClr val="000000"/>
                </a:solidFill>
              </a:rPr>
              <a:t>It is an algorithm for generating a sequence of numbers whose properties approximate the properties of sequences of random numbers. </a:t>
            </a:r>
          </a:p>
          <a:p>
            <a:r>
              <a:rPr lang="en-US" sz="2000">
                <a:solidFill>
                  <a:srgbClr val="000000"/>
                </a:solidFill>
              </a:rPr>
              <a:t>The PRNG-generated sequence is not truly random, because it is completely determined by an initial value, called the PRNG's </a:t>
            </a:r>
            <a:r>
              <a:rPr lang="en-US" sz="2000" b="1">
                <a:solidFill>
                  <a:srgbClr val="000000"/>
                </a:solidFill>
              </a:rPr>
              <a:t>seed</a:t>
            </a:r>
            <a:r>
              <a:rPr lang="en-US" sz="20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7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A0DBA6-A82E-4163-B46F-711E807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Cryptography  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15AAF161-273F-45DD-8E49-C3587166A1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0" r="16605" b="-2"/>
          <a:stretch/>
        </p:blipFill>
        <p:spPr>
          <a:xfrm>
            <a:off x="-33692" y="897131"/>
            <a:ext cx="5000418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149E7F-F94C-4968-82AE-12F71E40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104" y="215037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Cryptography or cryptology is about constructing and analyzing protocols that prevent third parties or the public from reading private messages.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 Cryptography, </a:t>
            </a:r>
            <a:r>
              <a:rPr lang="en-US" sz="2000" b="1" dirty="0">
                <a:solidFill>
                  <a:srgbClr val="000000"/>
                </a:solidFill>
              </a:rPr>
              <a:t>Encryption</a:t>
            </a:r>
            <a:r>
              <a:rPr lang="en-US" sz="2000" dirty="0">
                <a:solidFill>
                  <a:srgbClr val="000000"/>
                </a:solidFill>
              </a:rPr>
              <a:t> is the process of encoding a message or information in such a way that only authorized parties can access it and those who are not authorized cannot.</a:t>
            </a:r>
          </a:p>
        </p:txBody>
      </p:sp>
    </p:spTree>
    <p:extLst>
      <p:ext uri="{BB962C8B-B14F-4D97-AF65-F5344CB8AC3E}">
        <p14:creationId xmlns:p14="http://schemas.microsoft.com/office/powerpoint/2010/main" val="32574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58A09A-2451-4F8A-A12E-0DD6F30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000000"/>
                </a:solidFill>
              </a:rPr>
              <a:t>Cryptographically secure Pseudorandom number generator 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weiß, sitzend, schwarz, Tisch enthält.&#10;&#10;Automatisch generierte Beschreibung">
            <a:extLst>
              <a:ext uri="{FF2B5EF4-FFF2-40B4-BE49-F238E27FC236}">
                <a16:creationId xmlns:a16="http://schemas.microsoft.com/office/drawing/2014/main" id="{1100D112-0A6F-419D-BFBF-EC96E8B64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3" r="23536" b="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8E004-35D2-4419-BF31-0ADE024DB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A cryptographically secure pseudorandom number generator (CSPRNG) is a pseudorandom number generator (PRNG) with properties that make it suitable for use in cryptography.</a:t>
            </a:r>
          </a:p>
          <a:p>
            <a:r>
              <a:rPr lang="en-US" sz="2000">
                <a:solidFill>
                  <a:srgbClr val="000000"/>
                </a:solidFill>
              </a:rPr>
              <a:t>Most cryptographic applications require random numbers.</a:t>
            </a:r>
          </a:p>
          <a:p>
            <a:r>
              <a:rPr lang="en-US" sz="2000">
                <a:solidFill>
                  <a:srgbClr val="000000"/>
                </a:solidFill>
              </a:rPr>
              <a:t>The "quality" of the randomness required for these applications varies.</a:t>
            </a:r>
          </a:p>
        </p:txBody>
      </p:sp>
    </p:spTree>
    <p:extLst>
      <p:ext uri="{BB962C8B-B14F-4D97-AF65-F5344CB8AC3E}">
        <p14:creationId xmlns:p14="http://schemas.microsoft.com/office/powerpoint/2010/main" val="11867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15262A-1A20-4551-A097-EE7FB56B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000000"/>
                </a:solidFill>
              </a:rPr>
              <a:t>Tests to prove the randomness of numbers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Uhr enthält.&#10;&#10;Automatisch generierte Beschreibung">
            <a:extLst>
              <a:ext uri="{FF2B5EF4-FFF2-40B4-BE49-F238E27FC236}">
                <a16:creationId xmlns:a16="http://schemas.microsoft.com/office/drawing/2014/main" id="{3C4446E2-4B14-4E03-9C6E-A5E1BFD733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r="2199" b="-3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3F5CF-106B-427A-88A3-A2ECD4BF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4361" y="2964187"/>
            <a:ext cx="4977578" cy="363928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Distribution of Random Numbers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Distribution of Random Number pairs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Distribution of Gaps(Gap test)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Chi square of Gaps for all 256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Run test Distribution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Position of Random Number pairs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Kolgomorow</a:t>
            </a:r>
            <a:r>
              <a:rPr lang="en-US" sz="2000" dirty="0">
                <a:solidFill>
                  <a:srgbClr val="000000"/>
                </a:solidFill>
              </a:rPr>
              <a:t> Complexity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Kolgomorow</a:t>
            </a:r>
            <a:r>
              <a:rPr lang="en-US" sz="2000" dirty="0">
                <a:solidFill>
                  <a:srgbClr val="000000"/>
                </a:solidFill>
              </a:rPr>
              <a:t> Complexity Bar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3-Max Test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4-Max Test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7-Max Test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A1A985B8-A6DB-4E9F-B3E6-6582734C5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Distribution of Random Numbers</a:t>
            </a:r>
          </a:p>
        </p:txBody>
      </p:sp>
      <p:sp>
        <p:nvSpPr>
          <p:cNvPr id="2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09995A4-6028-4582-BF62-263216EB1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" y="2257006"/>
            <a:ext cx="4491613" cy="2546106"/>
          </a:xfrm>
          <a:prstGeom prst="rect">
            <a:avLst/>
          </a:prstGeom>
        </p:spPr>
      </p:pic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76E191A6-FE15-4C1E-90C1-FDA0E4EAE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this test we can see the distribution of random numbers on a graph which involves Occurrence v/s Number.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theoretical values in this graph is represented with the blue straight line.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practical values are represented with the red line and the line should be scattered which represents the randomness. </a:t>
            </a:r>
          </a:p>
        </p:txBody>
      </p:sp>
    </p:spTree>
    <p:extLst>
      <p:ext uri="{BB962C8B-B14F-4D97-AF65-F5344CB8AC3E}">
        <p14:creationId xmlns:p14="http://schemas.microsoft.com/office/powerpoint/2010/main" val="365590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FC72C6-5428-4428-9889-7C5DAEC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Distribution of Random Number pairs</a:t>
            </a:r>
            <a:endParaRPr lang="en-US" sz="4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7C478E2-AD1E-496A-8C7E-6EC853D507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2" y="2193314"/>
            <a:ext cx="4293377" cy="264999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141903-6F78-4875-87B1-FB146F0F9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This graph represents the distribution of Random number pairs in the given random numbers.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It also uses the same variables like Occurrence v/s Number.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This graph can also be used to represent the triples in the given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387804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8ADEEA-C7A2-4751-A360-E04C6EBE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Distribution of Gaps(Gap test)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nhaltsplatzhalter 5" descr="Ein Bild, das Screenshot, Karte enthält.&#10;&#10;Automatisch generierte Beschreibung">
            <a:extLst>
              <a:ext uri="{FF2B5EF4-FFF2-40B4-BE49-F238E27FC236}">
                <a16:creationId xmlns:a16="http://schemas.microsoft.com/office/drawing/2014/main" id="{9BB5EBB2-3A9F-46B1-B074-933FADD55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5" y="1819561"/>
            <a:ext cx="4320791" cy="28428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6BBE5-A214-4607-B856-08DD6403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 </a:t>
            </a:r>
            <a:r>
              <a:rPr lang="en-US" sz="2000" b="1" dirty="0">
                <a:solidFill>
                  <a:srgbClr val="000000"/>
                </a:solidFill>
              </a:rPr>
              <a:t>gap test</a:t>
            </a:r>
            <a:r>
              <a:rPr lang="en-US" sz="2000" dirty="0">
                <a:solidFill>
                  <a:srgbClr val="000000"/>
                </a:solidFill>
              </a:rPr>
              <a:t> is used to determine the significance of the interval between recurrence of the same digit.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 </a:t>
            </a:r>
            <a:r>
              <a:rPr lang="en-US" sz="2000" b="1" dirty="0">
                <a:solidFill>
                  <a:srgbClr val="000000"/>
                </a:solidFill>
              </a:rPr>
              <a:t>gap</a:t>
            </a:r>
            <a:r>
              <a:rPr lang="en-US" sz="2000" dirty="0">
                <a:solidFill>
                  <a:srgbClr val="000000"/>
                </a:solidFill>
              </a:rPr>
              <a:t> of length x occurs between the recurrence of some digit.</a:t>
            </a:r>
          </a:p>
        </p:txBody>
      </p:sp>
    </p:spTree>
    <p:extLst>
      <p:ext uri="{BB962C8B-B14F-4D97-AF65-F5344CB8AC3E}">
        <p14:creationId xmlns:p14="http://schemas.microsoft.com/office/powerpoint/2010/main" val="8633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Office PowerPoint</Application>
  <PresentationFormat>Breitbild</PresentationFormat>
  <Paragraphs>204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 Pseudo Random Number Generator for cryptography</vt:lpstr>
      <vt:lpstr>Random Number Generator </vt:lpstr>
      <vt:lpstr>Pseudo Random Number Generator </vt:lpstr>
      <vt:lpstr>Cryptography  </vt:lpstr>
      <vt:lpstr>Cryptographically secure Pseudorandom number generator </vt:lpstr>
      <vt:lpstr>Tests to prove the randomness of numbers</vt:lpstr>
      <vt:lpstr>Distribution of Random Numbers</vt:lpstr>
      <vt:lpstr>Distribution of Random Number pairs</vt:lpstr>
      <vt:lpstr>Distribution of Gaps(Gap test)</vt:lpstr>
      <vt:lpstr>Chi square test</vt:lpstr>
      <vt:lpstr>Run test Distribution</vt:lpstr>
      <vt:lpstr>Results</vt:lpstr>
      <vt:lpstr>System Generated Random Numbers without using clock </vt:lpstr>
      <vt:lpstr>System Generated Random Numbers with using clock </vt:lpstr>
      <vt:lpstr>Dividing the Obtained random numbers file into half and replacing second half with the first </vt:lpstr>
      <vt:lpstr>Generated  Random numbers  using the C# function ‘System.Security.Cryptography;’</vt:lpstr>
      <vt:lpstr>Applications</vt:lpstr>
      <vt:lpstr>Conclusion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Pseudo Random Number Generator for cryptography</dc:title>
  <dc:creator>Vadlamudi, Girish (SRH Hochschule Heidelberg Student)</dc:creator>
  <cp:lastModifiedBy>Vadlamudi, Girish (SRH Hochschule Heidelberg Student)</cp:lastModifiedBy>
  <cp:revision>6</cp:revision>
  <dcterms:created xsi:type="dcterms:W3CDTF">2020-02-05T14:01:39Z</dcterms:created>
  <dcterms:modified xsi:type="dcterms:W3CDTF">2020-02-05T14:36:06Z</dcterms:modified>
</cp:coreProperties>
</file>