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73" r:id="rId8"/>
    <p:sldId id="274" r:id="rId9"/>
    <p:sldId id="275" r:id="rId10"/>
    <p:sldId id="265" r:id="rId11"/>
    <p:sldId id="267" r:id="rId12"/>
    <p:sldId id="272" r:id="rId13"/>
    <p:sldId id="276" r:id="rId14"/>
    <p:sldId id="277"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9" autoAdjust="0"/>
    <p:restoredTop sz="94660"/>
  </p:normalViewPr>
  <p:slideViewPr>
    <p:cSldViewPr>
      <p:cViewPr>
        <p:scale>
          <a:sx n="100" d="100"/>
          <a:sy n="100" d="100"/>
        </p:scale>
        <p:origin x="-312"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in.mathworks.com/matlabcentral/fileexchange?q=Rician+channel&amp;s_tid=srch_dym_sug" TargetMode="External"/><Relationship Id="rId3" Type="http://schemas.openxmlformats.org/officeDocument/2006/relationships/hyperlink" Target="https://in.mathworks.com/help/comm/index.html?s_tid=CRUX_lftnav" TargetMode="External"/><Relationship Id="rId7" Type="http://schemas.openxmlformats.org/officeDocument/2006/relationships/hyperlink" Target="https://en.wikipedia.org/wiki" TargetMode="External"/><Relationship Id="rId2" Type="http://schemas.openxmlformats.org/officeDocument/2006/relationships/hyperlink" Target="https://matlab.mathworks.com/" TargetMode="External"/><Relationship Id="rId1" Type="http://schemas.openxmlformats.org/officeDocument/2006/relationships/slideLayout" Target="../slideLayouts/slideLayout2.xml"/><Relationship Id="rId6" Type="http://schemas.openxmlformats.org/officeDocument/2006/relationships/hyperlink" Target="https://in.mathworks.com/matlabcentral/fileexchange/" TargetMode="External"/><Relationship Id="rId5" Type="http://schemas.openxmlformats.org/officeDocument/2006/relationships/hyperlink" Target="https://in.mathworks.com/help/comm/gs/qpsk-and-ofdm-with-matlab-system-objects-1.html" TargetMode="External"/><Relationship Id="rId4" Type="http://schemas.openxmlformats.org/officeDocument/2006/relationships/hyperlink" Target="https://in.mathworks.com/help/comm/examples.html?s_tid=CRUX_gn_exampl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Autofit/>
          </a:bodyPr>
          <a:lstStyle/>
          <a:p>
            <a:r>
              <a:rPr lang="en-US" sz="3200" b="1" dirty="0" smtClean="0"/>
              <a:t>Simulation of different Modulation schemes and calculating Bit Error Rate by using different channels in Matlab</a:t>
            </a:r>
            <a:br>
              <a:rPr lang="en-US" sz="3200" b="1" dirty="0" smtClean="0"/>
            </a:br>
            <a:endParaRPr lang="en-US" sz="3200" dirty="0"/>
          </a:p>
        </p:txBody>
      </p:sp>
      <p:sp>
        <p:nvSpPr>
          <p:cNvPr id="3" name="Subtitle 2"/>
          <p:cNvSpPr>
            <a:spLocks noGrp="1"/>
          </p:cNvSpPr>
          <p:nvPr>
            <p:ph type="subTitle" idx="1"/>
          </p:nvPr>
        </p:nvSpPr>
        <p:spPr>
          <a:xfrm>
            <a:off x="1371600" y="3200400"/>
            <a:ext cx="6400800" cy="1752600"/>
          </a:xfrm>
        </p:spPr>
        <p:txBody>
          <a:bodyPr>
            <a:normAutofit fontScale="55000" lnSpcReduction="20000"/>
          </a:bodyPr>
          <a:lstStyle/>
          <a:p>
            <a:r>
              <a:rPr lang="en-US" dirty="0" smtClean="0">
                <a:solidFill>
                  <a:schemeClr val="tx1"/>
                </a:solidFill>
              </a:rPr>
              <a:t>by</a:t>
            </a:r>
          </a:p>
          <a:p>
            <a:r>
              <a:rPr lang="en-US" b="1" dirty="0" smtClean="0">
                <a:solidFill>
                  <a:schemeClr val="tx1"/>
                </a:solidFill>
              </a:rPr>
              <a:t>Vadlamudi Girish</a:t>
            </a:r>
          </a:p>
          <a:p>
            <a:r>
              <a:rPr lang="en-US" b="1" dirty="0" smtClean="0">
                <a:solidFill>
                  <a:schemeClr val="tx1"/>
                </a:solidFill>
              </a:rPr>
              <a:t>(11013327)</a:t>
            </a:r>
          </a:p>
          <a:p>
            <a:r>
              <a:rPr lang="en-US" b="1" dirty="0" smtClean="0">
                <a:solidFill>
                  <a:schemeClr val="tx1"/>
                </a:solidFill>
              </a:rPr>
              <a:t> </a:t>
            </a:r>
          </a:p>
          <a:p>
            <a:r>
              <a:rPr lang="en-US" dirty="0" smtClean="0">
                <a:solidFill>
                  <a:schemeClr val="tx1"/>
                </a:solidFill>
              </a:rPr>
              <a:t>Under the guidance of</a:t>
            </a:r>
          </a:p>
          <a:p>
            <a:r>
              <a:rPr lang="en-US" b="1" dirty="0" smtClean="0">
                <a:solidFill>
                  <a:schemeClr val="tx1"/>
                </a:solidFill>
              </a:rPr>
              <a:t>Prof.Mrs. Pooja Mohnani</a:t>
            </a:r>
            <a:endParaRPr lang="en-US" b="1" dirty="0">
              <a:solidFill>
                <a:schemeClr val="tx1"/>
              </a:solidFill>
            </a:endParaRPr>
          </a:p>
        </p:txBody>
      </p:sp>
      <p:pic>
        <p:nvPicPr>
          <p:cNvPr id="4" name="Picture 3" descr="logo"/>
          <p:cNvPicPr/>
          <p:nvPr/>
        </p:nvPicPr>
        <p:blipFill>
          <a:blip r:embed="rId2"/>
          <a:srcRect/>
          <a:stretch>
            <a:fillRect/>
          </a:stretch>
        </p:blipFill>
        <p:spPr bwMode="auto">
          <a:xfrm>
            <a:off x="2133600" y="152400"/>
            <a:ext cx="4333875"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Demodulator</a:t>
            </a:r>
            <a:endParaRPr lang="en-US" dirty="0"/>
          </a:p>
        </p:txBody>
      </p:sp>
      <p:sp>
        <p:nvSpPr>
          <p:cNvPr id="3" name="Content Placeholder 2"/>
          <p:cNvSpPr>
            <a:spLocks noGrp="1"/>
          </p:cNvSpPr>
          <p:nvPr>
            <p:ph idx="1"/>
          </p:nvPr>
        </p:nvSpPr>
        <p:spPr>
          <a:xfrm>
            <a:off x="457200" y="1600200"/>
            <a:ext cx="8229600" cy="2438399"/>
          </a:xfrm>
        </p:spPr>
        <p:txBody>
          <a:bodyPr>
            <a:normAutofit fontScale="62500" lnSpcReduction="20000"/>
          </a:bodyPr>
          <a:lstStyle/>
          <a:p>
            <a:pPr algn="just">
              <a:buNone/>
            </a:pPr>
            <a:r>
              <a:rPr lang="en-US" dirty="0" smtClean="0"/>
              <a:t>		Demodulation is extracting the original information-bearing signal from a carrier wave. A demodulator is an electronic circuit (or computer program in a software-defined radio) that is used to recover the information content from the modulated carrier wave. There are many types of modulation so there are many types of demodulators. The signal output from a demodulator may represent sound, images or binary data (a digital signal). It also converts the obtained message signal into user understandable format. </a:t>
            </a:r>
            <a:endParaRPr lang="en-US" dirty="0"/>
          </a:p>
        </p:txBody>
      </p:sp>
      <p:pic>
        <p:nvPicPr>
          <p:cNvPr id="4" name="Picture 3" descr="Demodulator.jpg"/>
          <p:cNvPicPr>
            <a:picLocks noChangeAspect="1"/>
          </p:cNvPicPr>
          <p:nvPr/>
        </p:nvPicPr>
        <p:blipFill>
          <a:blip r:embed="rId2"/>
          <a:stretch>
            <a:fillRect/>
          </a:stretch>
        </p:blipFill>
        <p:spPr>
          <a:xfrm>
            <a:off x="1447800" y="3886200"/>
            <a:ext cx="6248400" cy="2590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0" y="0"/>
            <a:ext cx="4040188" cy="639762"/>
          </a:xfrm>
        </p:spPr>
        <p:txBody>
          <a:bodyPr/>
          <a:lstStyle/>
          <a:p>
            <a:r>
              <a:rPr lang="en-US" dirty="0" smtClean="0"/>
              <a:t>Bit Error Rate</a:t>
            </a:r>
            <a:endParaRPr lang="en-US" dirty="0"/>
          </a:p>
        </p:txBody>
      </p:sp>
      <p:sp>
        <p:nvSpPr>
          <p:cNvPr id="3" name="Content Placeholder 2"/>
          <p:cNvSpPr>
            <a:spLocks noGrp="1"/>
          </p:cNvSpPr>
          <p:nvPr>
            <p:ph sz="half" idx="2"/>
          </p:nvPr>
        </p:nvSpPr>
        <p:spPr>
          <a:xfrm>
            <a:off x="0" y="685800"/>
            <a:ext cx="4040188" cy="3951288"/>
          </a:xfrm>
        </p:spPr>
        <p:txBody>
          <a:bodyPr>
            <a:normAutofit fontScale="92500" lnSpcReduction="10000"/>
          </a:bodyPr>
          <a:lstStyle/>
          <a:p>
            <a:pPr>
              <a:buNone/>
            </a:pPr>
            <a:endParaRPr lang="en-US" dirty="0" smtClean="0"/>
          </a:p>
          <a:p>
            <a:r>
              <a:rPr lang="en-US" dirty="0" smtClean="0"/>
              <a:t>The bit error rate (BER) is the number of bit errors per unit time. The bit error ratio (also BER) is the number of bit errors divided by the total number of transferred bits during a studied time interval. Bit error ratio is a unit less performance measure, often expressed as a percentage. </a:t>
            </a:r>
          </a:p>
        </p:txBody>
      </p:sp>
      <p:sp>
        <p:nvSpPr>
          <p:cNvPr id="5" name="Text Placeholder 4"/>
          <p:cNvSpPr>
            <a:spLocks noGrp="1"/>
          </p:cNvSpPr>
          <p:nvPr>
            <p:ph type="body" sz="quarter" idx="3"/>
          </p:nvPr>
        </p:nvSpPr>
        <p:spPr>
          <a:xfrm>
            <a:off x="4648200" y="0"/>
            <a:ext cx="4041775" cy="639762"/>
          </a:xfrm>
        </p:spPr>
        <p:txBody>
          <a:bodyPr/>
          <a:lstStyle/>
          <a:p>
            <a:r>
              <a:rPr lang="en-US" dirty="0" smtClean="0"/>
              <a:t>Signal to Noise Ratio</a:t>
            </a:r>
            <a:endParaRPr lang="en-US" dirty="0"/>
          </a:p>
        </p:txBody>
      </p:sp>
      <p:sp>
        <p:nvSpPr>
          <p:cNvPr id="6" name="Content Placeholder 5"/>
          <p:cNvSpPr>
            <a:spLocks noGrp="1"/>
          </p:cNvSpPr>
          <p:nvPr>
            <p:ph sz="quarter" idx="4"/>
          </p:nvPr>
        </p:nvSpPr>
        <p:spPr>
          <a:xfrm>
            <a:off x="4724400" y="990600"/>
            <a:ext cx="4041775" cy="3951288"/>
          </a:xfrm>
        </p:spPr>
        <p:txBody>
          <a:bodyPr>
            <a:normAutofit fontScale="92500" lnSpcReduction="20000"/>
          </a:bodyPr>
          <a:lstStyle/>
          <a:p>
            <a:r>
              <a:rPr lang="en-US" dirty="0" smtClean="0"/>
              <a:t> Signal-to-noise ratio (abbreviated SNR or S/N) is a measure used in science and engineering that compares the level of a desired signal to the level of background noise. SNR is defined as the ratio of signal power to the noise power, often expressed in decibels. A ratio higher than 1:1 (greater than 0 dB) indicates more signal than noise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13" name="Content Placeholder 12" descr="QPSK_AWGN_OFDM.jpeg"/>
          <p:cNvPicPr>
            <a:picLocks noGrp="1" noChangeAspect="1"/>
          </p:cNvPicPr>
          <p:nvPr>
            <p:ph sz="half" idx="1"/>
          </p:nvPr>
        </p:nvPicPr>
        <p:blipFill>
          <a:blip r:embed="rId2"/>
          <a:stretch>
            <a:fillRect/>
          </a:stretch>
        </p:blipFill>
        <p:spPr>
          <a:xfrm>
            <a:off x="0" y="1600200"/>
            <a:ext cx="4572000" cy="4572000"/>
          </a:xfrm>
        </p:spPr>
      </p:pic>
      <p:pic>
        <p:nvPicPr>
          <p:cNvPr id="14" name="Content Placeholder 13" descr="PSK_AWGN_RS.jpeg"/>
          <p:cNvPicPr>
            <a:picLocks noGrp="1" noChangeAspect="1"/>
          </p:cNvPicPr>
          <p:nvPr>
            <p:ph sz="half" idx="2"/>
          </p:nvPr>
        </p:nvPicPr>
        <p:blipFill>
          <a:blip r:embed="rId3"/>
          <a:stretch>
            <a:fillRect/>
          </a:stretch>
        </p:blipFill>
        <p:spPr>
          <a:xfrm>
            <a:off x="4648200" y="1600200"/>
            <a:ext cx="4495800" cy="4571999"/>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pic>
        <p:nvPicPr>
          <p:cNvPr id="5" name="Content Placeholder 4" descr="QPSK_Rayleigh.PNG"/>
          <p:cNvPicPr>
            <a:picLocks noGrp="1" noChangeAspect="1"/>
          </p:cNvPicPr>
          <p:nvPr>
            <p:ph sz="half" idx="1"/>
          </p:nvPr>
        </p:nvPicPr>
        <p:blipFill>
          <a:blip r:embed="rId2"/>
          <a:stretch>
            <a:fillRect/>
          </a:stretch>
        </p:blipFill>
        <p:spPr>
          <a:xfrm>
            <a:off x="0" y="1600200"/>
            <a:ext cx="4495800" cy="4495799"/>
          </a:xfrm>
        </p:spPr>
      </p:pic>
      <p:pic>
        <p:nvPicPr>
          <p:cNvPr id="6" name="Content Placeholder 5" descr="BPSK_Rayleigh_Result.PNG"/>
          <p:cNvPicPr>
            <a:picLocks noGrp="1" noChangeAspect="1"/>
          </p:cNvPicPr>
          <p:nvPr>
            <p:ph sz="half" idx="2"/>
          </p:nvPr>
        </p:nvPicPr>
        <p:blipFill>
          <a:blip r:embed="rId3"/>
          <a:stretch>
            <a:fillRect/>
          </a:stretch>
        </p:blipFill>
        <p:spPr>
          <a:xfrm>
            <a:off x="4648200" y="1600200"/>
            <a:ext cx="4038600" cy="44958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Contd</a:t>
            </a:r>
            <a:r>
              <a:rPr lang="en-US" dirty="0" smtClean="0"/>
              <a:t>…</a:t>
            </a:r>
            <a:endParaRPr lang="en-US" dirty="0"/>
          </a:p>
        </p:txBody>
      </p:sp>
      <p:pic>
        <p:nvPicPr>
          <p:cNvPr id="5" name="Content Placeholder 4" descr="Rician_0.6.PNG"/>
          <p:cNvPicPr>
            <a:picLocks noGrp="1" noChangeAspect="1"/>
          </p:cNvPicPr>
          <p:nvPr>
            <p:ph sz="half" idx="1"/>
          </p:nvPr>
        </p:nvPicPr>
        <p:blipFill>
          <a:blip r:embed="rId2"/>
          <a:stretch>
            <a:fillRect/>
          </a:stretch>
        </p:blipFill>
        <p:spPr>
          <a:xfrm>
            <a:off x="0" y="1600200"/>
            <a:ext cx="4495800" cy="4495800"/>
          </a:xfrm>
        </p:spPr>
      </p:pic>
      <p:pic>
        <p:nvPicPr>
          <p:cNvPr id="6" name="Content Placeholder 5" descr="Rician_4.0.PNG"/>
          <p:cNvPicPr>
            <a:picLocks noGrp="1" noChangeAspect="1"/>
          </p:cNvPicPr>
          <p:nvPr>
            <p:ph sz="half" idx="2"/>
          </p:nvPr>
        </p:nvPicPr>
        <p:blipFill>
          <a:blip r:embed="rId3"/>
          <a:stretch>
            <a:fillRect/>
          </a:stretch>
        </p:blipFill>
        <p:spPr>
          <a:xfrm>
            <a:off x="4648200" y="1600200"/>
            <a:ext cx="4495800" cy="44958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dirty="0" smtClean="0"/>
              <a:t>	We know that everything which is useful to us will have some possible set of advantages and disadvantages. The above mentioned results also show that these techniques have their own set of advantages and disadvantages. We have to precisely select the suitable modulation scheme and multiplexing scheme which will satisfy the needs of application for which we are using this communication.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u="sng" dirty="0" smtClean="0">
                <a:hlinkClick r:id="rId2"/>
              </a:rPr>
              <a:t>https://matlab.mathworks.com/</a:t>
            </a:r>
            <a:endParaRPr lang="en-US" dirty="0" smtClean="0"/>
          </a:p>
          <a:p>
            <a:pPr lvl="0"/>
            <a:r>
              <a:rPr lang="en-US" u="sng" dirty="0" smtClean="0">
                <a:hlinkClick r:id="rId3"/>
              </a:rPr>
              <a:t>https://in.mathworks.com/help/comm/index.html?s_tid=CRUX_lftnav</a:t>
            </a:r>
            <a:endParaRPr lang="en-US" dirty="0" smtClean="0"/>
          </a:p>
          <a:p>
            <a:pPr lvl="0"/>
            <a:r>
              <a:rPr lang="en-US" u="sng" dirty="0" smtClean="0">
                <a:hlinkClick r:id="rId4"/>
              </a:rPr>
              <a:t>https://in.mathworks.com/help/comm/examples.html?s_tid=CRUX_gn_example</a:t>
            </a:r>
            <a:endParaRPr lang="en-US" dirty="0" smtClean="0"/>
          </a:p>
          <a:p>
            <a:pPr lvl="0"/>
            <a:r>
              <a:rPr lang="en-US" u="sng" dirty="0" smtClean="0">
                <a:hlinkClick r:id="rId5"/>
              </a:rPr>
              <a:t>https://in.mathworks.com/help/comm/gs/qpsk-and-ofdm-with-matlab-system-objects-1.html</a:t>
            </a:r>
            <a:endParaRPr lang="en-US" dirty="0" smtClean="0"/>
          </a:p>
          <a:p>
            <a:pPr lvl="0"/>
            <a:r>
              <a:rPr lang="en-US" u="sng" dirty="0" smtClean="0">
                <a:hlinkClick r:id="rId6"/>
              </a:rPr>
              <a:t>https://in.mathworks.com/matlabcentral/fileexchange/</a:t>
            </a:r>
            <a:endParaRPr lang="en-US" dirty="0" smtClean="0"/>
          </a:p>
          <a:p>
            <a:pPr lvl="0"/>
            <a:r>
              <a:rPr lang="en-US" u="sng" dirty="0" smtClean="0">
                <a:hlinkClick r:id="rId7"/>
              </a:rPr>
              <a:t>https://en.wikipedia.org/wiki</a:t>
            </a:r>
            <a:endParaRPr lang="en-US" dirty="0" smtClean="0"/>
          </a:p>
          <a:p>
            <a:pPr lvl="0"/>
            <a:r>
              <a:rPr lang="en-US" u="sng" dirty="0" smtClean="0">
                <a:hlinkClick r:id="rId8"/>
              </a:rPr>
              <a:t>https://in.mathworks.com/matlabcentral/fileexchange?q=Rician+channel&amp;s_tid=srch_dym_sug</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Communication (Digital)</a:t>
            </a:r>
          </a:p>
          <a:p>
            <a:r>
              <a:rPr lang="en-US" dirty="0" smtClean="0"/>
              <a:t>Message signal</a:t>
            </a:r>
          </a:p>
          <a:p>
            <a:r>
              <a:rPr lang="en-US" dirty="0" smtClean="0"/>
              <a:t>Carrier signal </a:t>
            </a:r>
          </a:p>
          <a:p>
            <a:r>
              <a:rPr lang="en-US" dirty="0" smtClean="0"/>
              <a:t>Modulator</a:t>
            </a:r>
          </a:p>
          <a:p>
            <a:r>
              <a:rPr lang="en-US" smtClean="0"/>
              <a:t>Phase </a:t>
            </a:r>
            <a:r>
              <a:rPr lang="en-US" smtClean="0"/>
              <a:t>Shift </a:t>
            </a:r>
            <a:r>
              <a:rPr lang="en-US" dirty="0" smtClean="0"/>
              <a:t>Keying</a:t>
            </a:r>
          </a:p>
          <a:p>
            <a:r>
              <a:rPr lang="en-US" dirty="0" smtClean="0"/>
              <a:t>Demodulator</a:t>
            </a:r>
          </a:p>
          <a:p>
            <a:r>
              <a:rPr lang="en-US" dirty="0" smtClean="0"/>
              <a:t>Bit Error Rate</a:t>
            </a:r>
          </a:p>
          <a:p>
            <a:r>
              <a:rPr lang="en-US" dirty="0" smtClean="0"/>
              <a:t>Signal to Noise Ratio</a:t>
            </a:r>
          </a:p>
          <a:p>
            <a:r>
              <a:rPr lang="en-US" dirty="0" smtClean="0"/>
              <a:t>Simulation results</a:t>
            </a:r>
          </a:p>
          <a:p>
            <a:r>
              <a:rPr lang="en-US" dirty="0" smtClean="0"/>
              <a:t>Conclusion</a:t>
            </a:r>
          </a:p>
          <a:p>
            <a:r>
              <a:rPr lang="en-US" dirty="0" smtClean="0"/>
              <a:t>References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(Digital)</a:t>
            </a:r>
            <a:endParaRPr lang="en-US" dirty="0"/>
          </a:p>
        </p:txBody>
      </p:sp>
      <p:pic>
        <p:nvPicPr>
          <p:cNvPr id="4" name="Content Placeholder 3" descr="communication.gif"/>
          <p:cNvPicPr>
            <a:picLocks noGrp="1" noChangeAspect="1"/>
          </p:cNvPicPr>
          <p:nvPr>
            <p:ph sz="half" idx="1"/>
          </p:nvPr>
        </p:nvPicPr>
        <p:blipFill>
          <a:blip r:embed="rId2"/>
          <a:stretch>
            <a:fillRect/>
          </a:stretch>
        </p:blipFill>
        <p:spPr>
          <a:xfrm>
            <a:off x="4800600" y="1676400"/>
            <a:ext cx="4191000" cy="4419600"/>
          </a:xfrm>
        </p:spPr>
      </p:pic>
      <p:sp>
        <p:nvSpPr>
          <p:cNvPr id="5" name="Content Placeholder 4"/>
          <p:cNvSpPr>
            <a:spLocks noGrp="1"/>
          </p:cNvSpPr>
          <p:nvPr>
            <p:ph sz="half" idx="2"/>
          </p:nvPr>
        </p:nvSpPr>
        <p:spPr>
          <a:xfrm>
            <a:off x="381000" y="1600200"/>
            <a:ext cx="4038600" cy="4525963"/>
          </a:xfrm>
        </p:spPr>
        <p:txBody>
          <a:bodyPr>
            <a:normAutofit fontScale="92500"/>
          </a:bodyPr>
          <a:lstStyle/>
          <a:p>
            <a:r>
              <a:rPr lang="en-US" dirty="0" smtClean="0"/>
              <a:t>Communication is defined as conveying the desired information from a source to a destination.</a:t>
            </a:r>
          </a:p>
          <a:p>
            <a:r>
              <a:rPr lang="en-US" dirty="0" smtClean="0"/>
              <a:t>Digital communication is defined as transmitting this desired information in terms of bits for several advantages including speed and reliability.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52400" y="914400"/>
            <a:ext cx="4040188" cy="3951288"/>
          </a:xfrm>
        </p:spPr>
        <p:txBody>
          <a:bodyPr>
            <a:normAutofit lnSpcReduction="10000"/>
          </a:bodyPr>
          <a:lstStyle/>
          <a:p>
            <a:r>
              <a:rPr lang="en-US" dirty="0" smtClean="0"/>
              <a:t>Message signal contains the desired information from the user which is to be transmitted to the another user at the destination.</a:t>
            </a:r>
          </a:p>
          <a:p>
            <a:r>
              <a:rPr lang="en-US" dirty="0" smtClean="0"/>
              <a:t>It is a low frequency signal which has to undergo the process of modulation, to get transmitted. Hence, it is also called as the modulating signal.</a:t>
            </a:r>
            <a:endParaRPr lang="en-US" dirty="0"/>
          </a:p>
        </p:txBody>
      </p:sp>
      <p:sp>
        <p:nvSpPr>
          <p:cNvPr id="6" name="Text Placeholder 5"/>
          <p:cNvSpPr>
            <a:spLocks noGrp="1"/>
          </p:cNvSpPr>
          <p:nvPr>
            <p:ph type="body" sz="quarter" idx="3"/>
          </p:nvPr>
        </p:nvSpPr>
        <p:spPr>
          <a:xfrm>
            <a:off x="4267200" y="304800"/>
            <a:ext cx="4041775" cy="639762"/>
          </a:xfrm>
        </p:spPr>
        <p:txBody>
          <a:bodyPr/>
          <a:lstStyle/>
          <a:p>
            <a:r>
              <a:rPr lang="en-US" dirty="0" smtClean="0"/>
              <a:t>Carrier signal</a:t>
            </a:r>
            <a:endParaRPr lang="en-US" dirty="0"/>
          </a:p>
        </p:txBody>
      </p:sp>
      <p:sp>
        <p:nvSpPr>
          <p:cNvPr id="7" name="Content Placeholder 6"/>
          <p:cNvSpPr>
            <a:spLocks noGrp="1"/>
          </p:cNvSpPr>
          <p:nvPr>
            <p:ph sz="quarter" idx="4"/>
          </p:nvPr>
        </p:nvSpPr>
        <p:spPr>
          <a:xfrm>
            <a:off x="4267200" y="1066800"/>
            <a:ext cx="4041775" cy="3951288"/>
          </a:xfrm>
        </p:spPr>
        <p:txBody>
          <a:bodyPr>
            <a:normAutofit fontScale="92500" lnSpcReduction="20000"/>
          </a:bodyPr>
          <a:lstStyle/>
          <a:p>
            <a:r>
              <a:rPr lang="en-US" dirty="0" smtClean="0"/>
              <a:t>Carrier wave usually has a much higher frequency than the Message signal.</a:t>
            </a:r>
          </a:p>
          <a:p>
            <a:r>
              <a:rPr lang="en-US" dirty="0" smtClean="0"/>
              <a:t>The purpose of the carrier is usually either to transmit the information through space as an electromagnetic wave , or to allow several carriers at different frequencies to share a common physical transmission medium by using frequency division multiplexing. </a:t>
            </a:r>
          </a:p>
        </p:txBody>
      </p:sp>
      <p:pic>
        <p:nvPicPr>
          <p:cNvPr id="4" name="Picture 3" descr="Message signal.PNG"/>
          <p:cNvPicPr>
            <a:picLocks noChangeAspect="1"/>
          </p:cNvPicPr>
          <p:nvPr/>
        </p:nvPicPr>
        <p:blipFill>
          <a:blip r:embed="rId2"/>
          <a:stretch>
            <a:fillRect/>
          </a:stretch>
        </p:blipFill>
        <p:spPr>
          <a:xfrm>
            <a:off x="533400" y="4800600"/>
            <a:ext cx="2819400" cy="1600200"/>
          </a:xfrm>
          <a:prstGeom prst="rect">
            <a:avLst/>
          </a:prstGeom>
        </p:spPr>
      </p:pic>
      <p:sp>
        <p:nvSpPr>
          <p:cNvPr id="10" name="Title 1"/>
          <p:cNvSpPr>
            <a:spLocks noGrp="1"/>
          </p:cNvSpPr>
          <p:nvPr>
            <p:ph type="body" idx="1"/>
          </p:nvPr>
        </p:nvSpPr>
        <p:spPr>
          <a:xfrm>
            <a:off x="304800" y="228600"/>
            <a:ext cx="4040188" cy="639763"/>
          </a:xfrm>
        </p:spPr>
        <p:txBody>
          <a:bodyPr/>
          <a:lstStyle/>
          <a:p>
            <a:r>
              <a:rPr lang="en-US" dirty="0" smtClean="0"/>
              <a:t>Message Signal</a:t>
            </a:r>
            <a:endParaRPr lang="en-US" dirty="0"/>
          </a:p>
        </p:txBody>
      </p:sp>
      <p:pic>
        <p:nvPicPr>
          <p:cNvPr id="11" name="Picture 10" descr="carriersignal.PNG"/>
          <p:cNvPicPr>
            <a:picLocks noChangeAspect="1"/>
          </p:cNvPicPr>
          <p:nvPr/>
        </p:nvPicPr>
        <p:blipFill>
          <a:blip r:embed="rId3"/>
          <a:stretch>
            <a:fillRect/>
          </a:stretch>
        </p:blipFill>
        <p:spPr>
          <a:xfrm>
            <a:off x="4419600" y="4800600"/>
            <a:ext cx="4114800" cy="1676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Modulator</a:t>
            </a:r>
            <a:endParaRPr lang="en-US" dirty="0"/>
          </a:p>
        </p:txBody>
      </p:sp>
      <p:sp>
        <p:nvSpPr>
          <p:cNvPr id="3" name="Content Placeholder 2"/>
          <p:cNvSpPr>
            <a:spLocks noGrp="1"/>
          </p:cNvSpPr>
          <p:nvPr>
            <p:ph idx="1"/>
          </p:nvPr>
        </p:nvSpPr>
        <p:spPr>
          <a:xfrm>
            <a:off x="457200" y="1600201"/>
            <a:ext cx="8229600" cy="2286000"/>
          </a:xfrm>
        </p:spPr>
        <p:txBody>
          <a:bodyPr>
            <a:normAutofit fontScale="85000" lnSpcReduction="20000"/>
          </a:bodyPr>
          <a:lstStyle/>
          <a:p>
            <a:pPr algn="just"/>
            <a:r>
              <a:rPr lang="en-US" dirty="0" smtClean="0"/>
              <a:t>In electronics and telecommunications, modulation is the process of varying one or more properties of a periodic waveform, called the </a:t>
            </a:r>
            <a:r>
              <a:rPr lang="en-US" i="1" dirty="0" smtClean="0"/>
              <a:t>carrier signal</a:t>
            </a:r>
            <a:r>
              <a:rPr lang="en-US" dirty="0" smtClean="0"/>
              <a:t>, with a modulating signal that typically contains information to be transmitted. </a:t>
            </a:r>
          </a:p>
          <a:p>
            <a:pPr algn="just"/>
            <a:r>
              <a:rPr lang="en-US" dirty="0" smtClean="0"/>
              <a:t>Modulator is a device that performs modulation.</a:t>
            </a:r>
            <a:endParaRPr lang="en-US" dirty="0"/>
          </a:p>
        </p:txBody>
      </p:sp>
      <p:pic>
        <p:nvPicPr>
          <p:cNvPr id="4" name="Picture 3" descr="Modulation.png"/>
          <p:cNvPicPr>
            <a:picLocks noChangeAspect="1"/>
          </p:cNvPicPr>
          <p:nvPr/>
        </p:nvPicPr>
        <p:blipFill>
          <a:blip r:embed="rId2"/>
          <a:stretch>
            <a:fillRect/>
          </a:stretch>
        </p:blipFill>
        <p:spPr>
          <a:xfrm>
            <a:off x="1752600" y="3733800"/>
            <a:ext cx="5943600" cy="2895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 </a:t>
            </a:r>
            <a:r>
              <a:rPr lang="en-US" dirty="0" smtClean="0"/>
              <a:t>Shift </a:t>
            </a:r>
            <a:r>
              <a:rPr lang="en-US" dirty="0" smtClean="0"/>
              <a:t>Keying</a:t>
            </a:r>
            <a:endParaRPr lang="en-US" dirty="0"/>
          </a:p>
        </p:txBody>
      </p:sp>
      <p:sp>
        <p:nvSpPr>
          <p:cNvPr id="3" name="Content Placeholder 2"/>
          <p:cNvSpPr>
            <a:spLocks noGrp="1"/>
          </p:cNvSpPr>
          <p:nvPr>
            <p:ph idx="1"/>
          </p:nvPr>
        </p:nvSpPr>
        <p:spPr>
          <a:xfrm>
            <a:off x="457200" y="1600200"/>
            <a:ext cx="8229600" cy="2590799"/>
          </a:xfrm>
        </p:spPr>
        <p:txBody>
          <a:bodyPr>
            <a:normAutofit fontScale="77500" lnSpcReduction="20000"/>
          </a:bodyPr>
          <a:lstStyle/>
          <a:p>
            <a:pPr>
              <a:buNone/>
            </a:pPr>
            <a:r>
              <a:rPr lang="en-US" dirty="0" smtClean="0"/>
              <a:t>    Phase-shift keying (PSK) is a digital modulation process which conveys data by changing (modulating) the phase of a constant frequency reference signal (the carrier wave). The modulation is accomplished by varying the sine and cosine inputs at a precise time. It is widely used for wireless LANs, RFID and Bluetooth communication.</a:t>
            </a:r>
            <a:endParaRPr lang="en-US" dirty="0"/>
          </a:p>
        </p:txBody>
      </p:sp>
      <p:pic>
        <p:nvPicPr>
          <p:cNvPr id="4" name="Picture 3" descr="bpsk.jpg"/>
          <p:cNvPicPr>
            <a:picLocks noChangeAspect="1"/>
          </p:cNvPicPr>
          <p:nvPr/>
        </p:nvPicPr>
        <p:blipFill>
          <a:blip r:embed="rId2"/>
          <a:stretch>
            <a:fillRect/>
          </a:stretch>
        </p:blipFill>
        <p:spPr>
          <a:xfrm>
            <a:off x="838200" y="3657600"/>
            <a:ext cx="7162800" cy="2971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AWGN Channel</a:t>
            </a:r>
            <a:endParaRPr lang="en-US" dirty="0"/>
          </a:p>
        </p:txBody>
      </p:sp>
      <p:sp>
        <p:nvSpPr>
          <p:cNvPr id="3" name="Content Placeholder 2"/>
          <p:cNvSpPr>
            <a:spLocks noGrp="1"/>
          </p:cNvSpPr>
          <p:nvPr>
            <p:ph idx="1"/>
          </p:nvPr>
        </p:nvSpPr>
        <p:spPr>
          <a:xfrm>
            <a:off x="457200" y="1600200"/>
            <a:ext cx="8229600" cy="3886200"/>
          </a:xfrm>
        </p:spPr>
        <p:txBody>
          <a:bodyPr>
            <a:normAutofit fontScale="85000" lnSpcReduction="20000"/>
          </a:bodyPr>
          <a:lstStyle/>
          <a:p>
            <a:r>
              <a:rPr lang="en-US" dirty="0" smtClean="0"/>
              <a:t>Additive white Gaussian noise (AWGN) is a basic noise model used in Information theory to mimic the effect of many random processes that occur in nature. </a:t>
            </a:r>
          </a:p>
          <a:p>
            <a:pPr lvl="0"/>
            <a:r>
              <a:rPr lang="en-US" dirty="0" smtClean="0"/>
              <a:t>Additive, because it is added to any noise that might be intrinsic to the information system.</a:t>
            </a:r>
          </a:p>
          <a:p>
            <a:pPr lvl="0"/>
            <a:r>
              <a:rPr lang="en-US" dirty="0" smtClean="0"/>
              <a:t>White, refers to the idea that it has uniform to power across the frequency band for the information system. </a:t>
            </a:r>
          </a:p>
          <a:p>
            <a:pPr lvl="0"/>
            <a:r>
              <a:rPr lang="en-US" dirty="0" smtClean="0"/>
              <a:t>Gaussian, because it has a normal distribution in the time domain with an average time domain value of zero.</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Rayleigh Channel</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Rayleigh fading is a statistical model for the effect of a propagation environment on a radio signal, such as that used by wireless devices.</a:t>
            </a:r>
          </a:p>
          <a:p>
            <a:pPr algn="just"/>
            <a:r>
              <a:rPr lang="en-US" dirty="0" smtClean="0"/>
              <a:t>Rayleigh fading models assume that the magnitude of a signal that has passed through such a transmission medium (also called a communication channel) will vary randomly, or fade, according to a Rayleigh distribution — the radial component of the sum of two uncorrelated Gaussian random variables.</a:t>
            </a:r>
          </a:p>
          <a:p>
            <a:pPr algn="just"/>
            <a:r>
              <a:rPr lang="en-US" dirty="0" smtClean="0"/>
              <a:t>Rayleigh fading is viewed as a reasonable model for tropospheric and ionospheric signal propagation as well as the effect of heavily built-up urban environments on radio signals. Rayleigh fading is most applicable when there is no dominant propagation along a line of sight between the transmitter and receiver.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Rician</a:t>
            </a:r>
            <a:r>
              <a:rPr lang="en-US" dirty="0" smtClean="0"/>
              <a:t> Channel</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err="1" smtClean="0"/>
              <a:t>Rician</a:t>
            </a:r>
            <a:r>
              <a:rPr lang="en-US" dirty="0" smtClean="0"/>
              <a:t> fading is a stochastic model for radio propagation anomaly caused by partial cancellation of a radio signal by itself — the signal arrives at the receiver by several different paths (hence exhibiting multipath interference), and at least one of the paths is changing (lengthening or shortening).</a:t>
            </a:r>
          </a:p>
          <a:p>
            <a:pPr algn="just"/>
            <a:r>
              <a:rPr lang="en-US" dirty="0" smtClean="0"/>
              <a:t> </a:t>
            </a:r>
            <a:r>
              <a:rPr lang="en-US" dirty="0" err="1" smtClean="0"/>
              <a:t>Rician</a:t>
            </a:r>
            <a:r>
              <a:rPr lang="en-US" dirty="0" smtClean="0"/>
              <a:t> fading occurs when one of the paths, typically a line of sight signal or some strong reflection signals, is much stronger than the others. In </a:t>
            </a:r>
            <a:r>
              <a:rPr lang="en-US" dirty="0" err="1" smtClean="0"/>
              <a:t>Rician</a:t>
            </a:r>
            <a:r>
              <a:rPr lang="en-US" dirty="0" smtClean="0"/>
              <a:t> fading, the amplitude gain is characterized by a </a:t>
            </a:r>
            <a:r>
              <a:rPr lang="en-US" dirty="0" err="1" smtClean="0"/>
              <a:t>Rician</a:t>
            </a:r>
            <a:r>
              <a:rPr lang="en-US" dirty="0" smtClean="0"/>
              <a:t> distribution.</a:t>
            </a:r>
          </a:p>
          <a:p>
            <a:pPr algn="just">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216</Words>
  <Application>Microsoft Office PowerPoint</Application>
  <PresentationFormat>On-screen Show (4:3)</PresentationFormat>
  <Paragraphs>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Simulation of different Modulation schemes and calculating Bit Error Rate by using different channels in Matlab </vt:lpstr>
      <vt:lpstr>Contents</vt:lpstr>
      <vt:lpstr>Communication (Digital)</vt:lpstr>
      <vt:lpstr>Slide 4</vt:lpstr>
      <vt:lpstr>Modulator</vt:lpstr>
      <vt:lpstr>Phase Shift Keying</vt:lpstr>
      <vt:lpstr>AWGN Channel</vt:lpstr>
      <vt:lpstr>Rayleigh Channel</vt:lpstr>
      <vt:lpstr>Rician Channel</vt:lpstr>
      <vt:lpstr>Demodulator</vt:lpstr>
      <vt:lpstr>Slide 11</vt:lpstr>
      <vt:lpstr>Simulation results</vt:lpstr>
      <vt:lpstr>Contd..</vt:lpstr>
      <vt:lpstr>Contd…</vt:lpstr>
      <vt:lpstr>Conclusion</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different Modulation schemes and calculating Bit Error Rate by using different channels in Matlab </dc:title>
  <dc:creator>Pandu</dc:creator>
  <cp:lastModifiedBy>Admin</cp:lastModifiedBy>
  <cp:revision>38</cp:revision>
  <dcterms:created xsi:type="dcterms:W3CDTF">2006-08-16T00:00:00Z</dcterms:created>
  <dcterms:modified xsi:type="dcterms:W3CDTF">2019-12-17T03:27:16Z</dcterms:modified>
</cp:coreProperties>
</file>