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7655"/>
            <a:ext cx="10058400" cy="5659120"/>
          </a:xfrm>
          <a:custGeom>
            <a:avLst/>
            <a:gdLst/>
            <a:ahLst/>
            <a:cxnLst/>
            <a:rect l="l" t="t" r="r" b="b"/>
            <a:pathLst>
              <a:path w="10058400" h="5659120">
                <a:moveTo>
                  <a:pt x="10058400" y="0"/>
                </a:moveTo>
                <a:lnTo>
                  <a:pt x="0" y="0"/>
                </a:lnTo>
                <a:lnTo>
                  <a:pt x="0" y="5658612"/>
                </a:lnTo>
                <a:lnTo>
                  <a:pt x="10058400" y="5658612"/>
                </a:lnTo>
                <a:lnTo>
                  <a:pt x="100584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4382" y="1283335"/>
            <a:ext cx="5340350" cy="8520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1130" y="2418410"/>
            <a:ext cx="7647940" cy="2533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057655"/>
            <a:ext cx="10058400" cy="5659120"/>
          </a:xfrm>
          <a:custGeom>
            <a:avLst/>
            <a:gdLst/>
            <a:ahLst/>
            <a:cxnLst/>
            <a:rect l="l" t="t" r="r" b="b"/>
            <a:pathLst>
              <a:path w="10058400" h="5659120">
                <a:moveTo>
                  <a:pt x="10058400" y="0"/>
                </a:moveTo>
                <a:lnTo>
                  <a:pt x="0" y="0"/>
                </a:lnTo>
                <a:lnTo>
                  <a:pt x="0" y="5658612"/>
                </a:lnTo>
                <a:lnTo>
                  <a:pt x="10058400" y="5658612"/>
                </a:lnTo>
                <a:lnTo>
                  <a:pt x="10058400" y="0"/>
                </a:lnTo>
                <a:close/>
              </a:path>
            </a:pathLst>
          </a:custGeom>
          <a:solidFill>
            <a:srgbClr val="9AAE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12291" y="1990344"/>
            <a:ext cx="8046720" cy="2344420"/>
          </a:xfrm>
          <a:custGeom>
            <a:avLst/>
            <a:gdLst/>
            <a:ahLst/>
            <a:cxnLst/>
            <a:rect l="l" t="t" r="r" b="b"/>
            <a:pathLst>
              <a:path w="8046720" h="2344420">
                <a:moveTo>
                  <a:pt x="8046720" y="0"/>
                </a:moveTo>
                <a:lnTo>
                  <a:pt x="0" y="0"/>
                </a:lnTo>
                <a:lnTo>
                  <a:pt x="0" y="2343912"/>
                </a:lnTo>
                <a:lnTo>
                  <a:pt x="8046720" y="2343912"/>
                </a:lnTo>
                <a:lnTo>
                  <a:pt x="8046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12291" y="1990344"/>
            <a:ext cx="8046720" cy="2344420"/>
          </a:xfrm>
          <a:prstGeom prst="rect">
            <a:avLst/>
          </a:prstGeom>
          <a:ln w="32002">
            <a:solidFill>
              <a:srgbClr val="3E3E3E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2780030">
              <a:lnSpc>
                <a:spcPct val="100000"/>
              </a:lnSpc>
              <a:tabLst>
                <a:tab pos="3394075" algn="l"/>
                <a:tab pos="4445635" algn="l"/>
              </a:tabLst>
            </a:pPr>
            <a:r>
              <a:rPr dirty="0" sz="3100" spc="155" b="1">
                <a:solidFill>
                  <a:srgbClr val="252525"/>
                </a:solidFill>
                <a:latin typeface="Trebuchet MS"/>
                <a:cs typeface="Trebuchet MS"/>
              </a:rPr>
              <a:t>AI</a:t>
            </a:r>
            <a:r>
              <a:rPr dirty="0" sz="3100" b="1">
                <a:solidFill>
                  <a:srgbClr val="252525"/>
                </a:solidFill>
                <a:latin typeface="Trebuchet MS"/>
                <a:cs typeface="Trebuchet MS"/>
              </a:rPr>
              <a:t>	</a:t>
            </a:r>
            <a:r>
              <a:rPr dirty="0" sz="3100" spc="220" b="1">
                <a:solidFill>
                  <a:srgbClr val="252525"/>
                </a:solidFill>
                <a:latin typeface="Trebuchet MS"/>
                <a:cs typeface="Trebuchet MS"/>
              </a:rPr>
              <a:t>FOR</a:t>
            </a:r>
            <a:r>
              <a:rPr dirty="0" sz="3100" b="1">
                <a:solidFill>
                  <a:srgbClr val="252525"/>
                </a:solidFill>
                <a:latin typeface="Trebuchet MS"/>
                <a:cs typeface="Trebuchet MS"/>
              </a:rPr>
              <a:t>	</a:t>
            </a:r>
            <a:r>
              <a:rPr dirty="0" sz="3100" spc="-30" b="1">
                <a:solidFill>
                  <a:srgbClr val="252525"/>
                </a:solidFill>
                <a:latin typeface="Trebuchet MS"/>
                <a:cs typeface="Trebuchet MS"/>
              </a:rPr>
              <a:t>M</a:t>
            </a:r>
            <a:r>
              <a:rPr dirty="0" sz="3100" spc="-450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3100" spc="-25" b="1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dirty="0" sz="3100" spc="-445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3100" b="1">
                <a:solidFill>
                  <a:srgbClr val="252525"/>
                </a:solidFill>
                <a:latin typeface="Trebuchet MS"/>
                <a:cs typeface="Trebuchet MS"/>
              </a:rPr>
              <a:t>R</a:t>
            </a:r>
            <a:r>
              <a:rPr dirty="0" sz="3100" spc="-440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3100" spc="-25" b="1">
                <a:solidFill>
                  <a:srgbClr val="252525"/>
                </a:solidFill>
                <a:latin typeface="Trebuchet MS"/>
                <a:cs typeface="Trebuchet MS"/>
              </a:rPr>
              <a:t>K</a:t>
            </a:r>
            <a:r>
              <a:rPr dirty="0" sz="3100" spc="-445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3100" b="1">
                <a:solidFill>
                  <a:srgbClr val="252525"/>
                </a:solidFill>
                <a:latin typeface="Trebuchet MS"/>
                <a:cs typeface="Trebuchet MS"/>
              </a:rPr>
              <a:t>E</a:t>
            </a:r>
            <a:r>
              <a:rPr dirty="0" sz="3100" spc="-440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3100" spc="-25" b="1">
                <a:solidFill>
                  <a:srgbClr val="252525"/>
                </a:solidFill>
                <a:latin typeface="Trebuchet MS"/>
                <a:cs typeface="Trebuchet MS"/>
              </a:rPr>
              <a:t>T</a:t>
            </a:r>
            <a:r>
              <a:rPr dirty="0" sz="3100" spc="-440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3100" spc="-10" b="1">
                <a:solidFill>
                  <a:srgbClr val="252525"/>
                </a:solidFill>
                <a:latin typeface="Trebuchet MS"/>
                <a:cs typeface="Trebuchet MS"/>
              </a:rPr>
              <a:t>I</a:t>
            </a:r>
            <a:r>
              <a:rPr dirty="0" sz="3100" spc="-440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3100" spc="-30" b="1">
                <a:solidFill>
                  <a:srgbClr val="252525"/>
                </a:solidFill>
                <a:latin typeface="Trebuchet MS"/>
                <a:cs typeface="Trebuchet MS"/>
              </a:rPr>
              <a:t>N</a:t>
            </a:r>
            <a:r>
              <a:rPr dirty="0" sz="3100" spc="-450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3100" spc="-50" b="1">
                <a:solidFill>
                  <a:srgbClr val="252525"/>
                </a:solidFill>
                <a:latin typeface="Trebuchet MS"/>
                <a:cs typeface="Trebuchet MS"/>
              </a:rPr>
              <a:t>G</a:t>
            </a:r>
            <a:endParaRPr sz="3100">
              <a:latin typeface="Trebuchet MS"/>
              <a:cs typeface="Trebuchet MS"/>
            </a:endParaRPr>
          </a:p>
          <a:p>
            <a:pPr marL="5223510" marR="210185" indent="-861694">
              <a:lnSpc>
                <a:spcPts val="1500"/>
              </a:lnSpc>
              <a:spcBef>
                <a:spcPts val="740"/>
              </a:spcBef>
            </a:pPr>
            <a:r>
              <a:rPr dirty="0" sz="1550" spc="-75" b="1">
                <a:latin typeface="Trebuchet MS"/>
                <a:cs typeface="Trebuchet MS"/>
              </a:rPr>
              <a:t>-</a:t>
            </a:r>
            <a:r>
              <a:rPr dirty="0" sz="1550" spc="114" b="1">
                <a:latin typeface="Trebuchet MS"/>
                <a:cs typeface="Trebuchet MS"/>
              </a:rPr>
              <a:t>GENERATE</a:t>
            </a:r>
            <a:r>
              <a:rPr dirty="0" sz="1550" spc="385" b="1">
                <a:latin typeface="Trebuchet MS"/>
                <a:cs typeface="Trebuchet MS"/>
              </a:rPr>
              <a:t> </a:t>
            </a:r>
            <a:r>
              <a:rPr dirty="0" sz="1550" spc="80" b="1">
                <a:latin typeface="Trebuchet MS"/>
                <a:cs typeface="Trebuchet MS"/>
              </a:rPr>
              <a:t>AD-</a:t>
            </a:r>
            <a:r>
              <a:rPr dirty="0" sz="1550" spc="-325" b="1">
                <a:latin typeface="Trebuchet MS"/>
                <a:cs typeface="Trebuchet MS"/>
              </a:rPr>
              <a:t> </a:t>
            </a:r>
            <a:r>
              <a:rPr dirty="0" sz="1550" spc="55" b="1">
                <a:latin typeface="Trebuchet MS"/>
                <a:cs typeface="Trebuchet MS"/>
              </a:rPr>
              <a:t>COPY,</a:t>
            </a:r>
            <a:r>
              <a:rPr dirty="0" sz="1550" spc="365" b="1">
                <a:latin typeface="Trebuchet MS"/>
                <a:cs typeface="Trebuchet MS"/>
              </a:rPr>
              <a:t> </a:t>
            </a:r>
            <a:r>
              <a:rPr dirty="0" sz="1550" spc="135" b="1">
                <a:latin typeface="Trebuchet MS"/>
                <a:cs typeface="Trebuchet MS"/>
              </a:rPr>
              <a:t>CAMPAIGN </a:t>
            </a:r>
            <a:r>
              <a:rPr dirty="0" sz="1550" spc="75" b="1">
                <a:latin typeface="Trebuchet MS"/>
                <a:cs typeface="Trebuchet MS"/>
              </a:rPr>
              <a:t>IDEAS,</a:t>
            </a:r>
            <a:r>
              <a:rPr dirty="0" sz="1550" spc="395" b="1">
                <a:latin typeface="Trebuchet MS"/>
                <a:cs typeface="Trebuchet MS"/>
              </a:rPr>
              <a:t> </a:t>
            </a:r>
            <a:r>
              <a:rPr dirty="0" sz="1550" spc="120" b="1">
                <a:latin typeface="Trebuchet MS"/>
                <a:cs typeface="Trebuchet MS"/>
              </a:rPr>
              <a:t>SLO</a:t>
            </a:r>
            <a:r>
              <a:rPr dirty="0" sz="1550" spc="-270" b="1">
                <a:latin typeface="Trebuchet MS"/>
                <a:cs typeface="Trebuchet MS"/>
              </a:rPr>
              <a:t> </a:t>
            </a:r>
            <a:r>
              <a:rPr dirty="0" sz="1550" b="1">
                <a:latin typeface="Trebuchet MS"/>
                <a:cs typeface="Trebuchet MS"/>
              </a:rPr>
              <a:t>G</a:t>
            </a:r>
            <a:r>
              <a:rPr dirty="0" sz="1550" spc="-275" b="1">
                <a:latin typeface="Trebuchet MS"/>
                <a:cs typeface="Trebuchet MS"/>
              </a:rPr>
              <a:t> </a:t>
            </a:r>
            <a:r>
              <a:rPr dirty="0" sz="1550" spc="-10" b="1">
                <a:latin typeface="Trebuchet MS"/>
                <a:cs typeface="Trebuchet MS"/>
              </a:rPr>
              <a:t>A</a:t>
            </a:r>
            <a:r>
              <a:rPr dirty="0" sz="1550" spc="-270" b="1">
                <a:latin typeface="Trebuchet MS"/>
                <a:cs typeface="Trebuchet MS"/>
              </a:rPr>
              <a:t> </a:t>
            </a:r>
            <a:r>
              <a:rPr dirty="0" sz="1550" spc="60" b="1">
                <a:latin typeface="Trebuchet MS"/>
                <a:cs typeface="Trebuchet MS"/>
              </a:rPr>
              <a:t>NS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74547" y="4621453"/>
            <a:ext cx="2032635" cy="71628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450" b="1">
                <a:latin typeface="Trebuchet MS"/>
                <a:cs typeface="Trebuchet MS"/>
              </a:rPr>
              <a:t>Presented</a:t>
            </a:r>
            <a:r>
              <a:rPr dirty="0" sz="1450" spc="30" b="1">
                <a:latin typeface="Trebuchet MS"/>
                <a:cs typeface="Trebuchet MS"/>
              </a:rPr>
              <a:t> </a:t>
            </a:r>
            <a:r>
              <a:rPr dirty="0" sz="1450" spc="-25" b="1">
                <a:latin typeface="Trebuchet MS"/>
                <a:cs typeface="Trebuchet MS"/>
              </a:rPr>
              <a:t>by:</a:t>
            </a:r>
            <a:endParaRPr sz="1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 spc="-65" b="1">
                <a:latin typeface="Trebuchet MS"/>
                <a:cs typeface="Trebuchet MS"/>
              </a:rPr>
              <a:t>V.</a:t>
            </a:r>
            <a:r>
              <a:rPr dirty="0" sz="1450" spc="-235" b="1">
                <a:latin typeface="Trebuchet MS"/>
                <a:cs typeface="Trebuchet MS"/>
              </a:rPr>
              <a:t> </a:t>
            </a:r>
            <a:r>
              <a:rPr dirty="0" sz="1450" spc="-10" b="1">
                <a:latin typeface="Trebuchet MS"/>
                <a:cs typeface="Trebuchet MS"/>
              </a:rPr>
              <a:t>Ravalika</a:t>
            </a:r>
            <a:endParaRPr sz="1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450" spc="-70" b="1">
                <a:latin typeface="Trebuchet MS"/>
                <a:cs typeface="Trebuchet MS"/>
              </a:rPr>
              <a:t>T.</a:t>
            </a:r>
            <a:r>
              <a:rPr dirty="0" sz="1450" spc="-145" b="1">
                <a:latin typeface="Trebuchet MS"/>
                <a:cs typeface="Trebuchet MS"/>
              </a:rPr>
              <a:t> </a:t>
            </a:r>
            <a:r>
              <a:rPr dirty="0" sz="1450" b="1">
                <a:latin typeface="Trebuchet MS"/>
                <a:cs typeface="Trebuchet MS"/>
              </a:rPr>
              <a:t>Sai</a:t>
            </a:r>
            <a:r>
              <a:rPr dirty="0" sz="1450" spc="80" b="1">
                <a:latin typeface="Trebuchet MS"/>
                <a:cs typeface="Trebuchet MS"/>
              </a:rPr>
              <a:t> </a:t>
            </a:r>
            <a:r>
              <a:rPr dirty="0" sz="1450" b="1">
                <a:latin typeface="Trebuchet MS"/>
                <a:cs typeface="Trebuchet MS"/>
              </a:rPr>
              <a:t>Sushmitha</a:t>
            </a:r>
            <a:r>
              <a:rPr dirty="0" sz="1450" spc="100" b="1">
                <a:latin typeface="Trebuchet MS"/>
                <a:cs typeface="Trebuchet MS"/>
              </a:rPr>
              <a:t> </a:t>
            </a:r>
            <a:r>
              <a:rPr dirty="0" sz="1450" spc="-20" b="1">
                <a:latin typeface="Trebuchet MS"/>
                <a:cs typeface="Trebuchet MS"/>
              </a:rPr>
              <a:t>Reddy</a:t>
            </a:r>
            <a:endParaRPr sz="145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583" y="2020823"/>
            <a:ext cx="1929383" cy="22814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595" y="1495044"/>
            <a:ext cx="4617720" cy="438912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2332" y="1499616"/>
            <a:ext cx="4959096" cy="43845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7876" rIns="0" bIns="0" rtlCol="0" vert="horz">
            <a:spAutoFit/>
          </a:bodyPr>
          <a:lstStyle/>
          <a:p>
            <a:pPr marL="55245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FUTURE</a:t>
            </a:r>
            <a:r>
              <a:rPr dirty="0" spc="-125"/>
              <a:t> </a:t>
            </a:r>
            <a:r>
              <a:rPr dirty="0" spc="-10"/>
              <a:t>ENHANCEMENTS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90650" y="2255266"/>
            <a:ext cx="3082290" cy="2521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8285" algn="l"/>
              </a:tabLst>
            </a:pPr>
            <a:r>
              <a:rPr dirty="0" sz="1450" spc="-20">
                <a:latin typeface="Trebuchet MS"/>
                <a:cs typeface="Trebuchet MS"/>
              </a:rPr>
              <a:t>Google</a:t>
            </a:r>
            <a:r>
              <a:rPr dirty="0" sz="1450" spc="-80">
                <a:latin typeface="Trebuchet MS"/>
                <a:cs typeface="Trebuchet MS"/>
              </a:rPr>
              <a:t> </a:t>
            </a:r>
            <a:r>
              <a:rPr dirty="0" sz="1450" spc="-50">
                <a:latin typeface="Trebuchet MS"/>
                <a:cs typeface="Trebuchet MS"/>
              </a:rPr>
              <a:t>Sheets</a:t>
            </a:r>
            <a:r>
              <a:rPr dirty="0" sz="1450" spc="-80">
                <a:latin typeface="Trebuchet MS"/>
                <a:cs typeface="Trebuchet MS"/>
              </a:rPr>
              <a:t> </a:t>
            </a:r>
            <a:r>
              <a:rPr dirty="0" sz="1450" spc="-10">
                <a:latin typeface="Trebuchet MS"/>
                <a:cs typeface="Trebuchet MS"/>
              </a:rPr>
              <a:t>integration</a:t>
            </a:r>
            <a:endParaRPr sz="14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5"/>
              </a:spcBef>
              <a:buFont typeface="Arial MT"/>
              <a:buChar char="•"/>
            </a:pPr>
            <a:endParaRPr sz="1450">
              <a:latin typeface="Trebuchet MS"/>
              <a:cs typeface="Trebuchet MS"/>
            </a:endParaRPr>
          </a:p>
          <a:p>
            <a:pPr marL="248285" indent="-2355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8285" algn="l"/>
              </a:tabLst>
            </a:pPr>
            <a:r>
              <a:rPr dirty="0" sz="1450" spc="-50">
                <a:latin typeface="Trebuchet MS"/>
                <a:cs typeface="Trebuchet MS"/>
              </a:rPr>
              <a:t>Chat-</a:t>
            </a:r>
            <a:r>
              <a:rPr dirty="0" sz="1450" spc="-60">
                <a:latin typeface="Trebuchet MS"/>
                <a:cs typeface="Trebuchet MS"/>
              </a:rPr>
              <a:t>style</a:t>
            </a:r>
            <a:r>
              <a:rPr dirty="0" sz="1450" spc="-45">
                <a:latin typeface="Trebuchet MS"/>
                <a:cs typeface="Trebuchet MS"/>
              </a:rPr>
              <a:t> </a:t>
            </a:r>
            <a:r>
              <a:rPr dirty="0" sz="1450" spc="-10">
                <a:latin typeface="Trebuchet MS"/>
                <a:cs typeface="Trebuchet MS"/>
              </a:rPr>
              <a:t>history/logging</a:t>
            </a:r>
            <a:endParaRPr sz="14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buFont typeface="Arial MT"/>
              <a:buChar char="•"/>
            </a:pPr>
            <a:endParaRPr sz="1450">
              <a:latin typeface="Trebuchet MS"/>
              <a:cs typeface="Trebuchet MS"/>
            </a:endParaRPr>
          </a:p>
          <a:p>
            <a:pPr marL="248285" indent="-235585">
              <a:lnSpc>
                <a:spcPct val="100000"/>
              </a:lnSpc>
              <a:buFont typeface="Arial MT"/>
              <a:buChar char="•"/>
              <a:tabLst>
                <a:tab pos="248285" algn="l"/>
              </a:tabLst>
            </a:pPr>
            <a:r>
              <a:rPr dirty="0" sz="1450" spc="-65">
                <a:latin typeface="Trebuchet MS"/>
                <a:cs typeface="Trebuchet MS"/>
              </a:rPr>
              <a:t>Campaign</a:t>
            </a:r>
            <a:r>
              <a:rPr dirty="0" sz="1450" spc="-50">
                <a:latin typeface="Trebuchet MS"/>
                <a:cs typeface="Trebuchet MS"/>
              </a:rPr>
              <a:t> </a:t>
            </a:r>
            <a:r>
              <a:rPr dirty="0" sz="1450" spc="-80">
                <a:latin typeface="Trebuchet MS"/>
                <a:cs typeface="Trebuchet MS"/>
              </a:rPr>
              <a:t>calendar</a:t>
            </a:r>
            <a:r>
              <a:rPr dirty="0" sz="1450" spc="-20">
                <a:latin typeface="Trebuchet MS"/>
                <a:cs typeface="Trebuchet MS"/>
              </a:rPr>
              <a:t> </a:t>
            </a:r>
            <a:r>
              <a:rPr dirty="0" sz="1450" spc="-10">
                <a:latin typeface="Trebuchet MS"/>
                <a:cs typeface="Trebuchet MS"/>
              </a:rPr>
              <a:t>builder</a:t>
            </a:r>
            <a:endParaRPr sz="14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buFont typeface="Arial MT"/>
              <a:buChar char="•"/>
            </a:pPr>
            <a:endParaRPr sz="1450">
              <a:latin typeface="Trebuchet MS"/>
              <a:cs typeface="Trebuchet MS"/>
            </a:endParaRPr>
          </a:p>
          <a:p>
            <a:pPr marL="248285" indent="-2355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8285" algn="l"/>
              </a:tabLst>
            </a:pPr>
            <a:r>
              <a:rPr dirty="0" sz="1450">
                <a:latin typeface="Trebuchet MS"/>
                <a:cs typeface="Trebuchet MS"/>
              </a:rPr>
              <a:t>User</a:t>
            </a:r>
            <a:r>
              <a:rPr dirty="0" sz="1450" spc="-30">
                <a:latin typeface="Trebuchet MS"/>
                <a:cs typeface="Trebuchet MS"/>
              </a:rPr>
              <a:t> </a:t>
            </a:r>
            <a:r>
              <a:rPr dirty="0" sz="1450" spc="-50">
                <a:latin typeface="Trebuchet MS"/>
                <a:cs typeface="Trebuchet MS"/>
              </a:rPr>
              <a:t>login</a:t>
            </a:r>
            <a:r>
              <a:rPr dirty="0" sz="1450" spc="-10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&amp;</a:t>
            </a:r>
            <a:r>
              <a:rPr dirty="0" sz="1450" spc="-125">
                <a:latin typeface="Trebuchet MS"/>
                <a:cs typeface="Trebuchet MS"/>
              </a:rPr>
              <a:t> </a:t>
            </a:r>
            <a:r>
              <a:rPr dirty="0" sz="1450" spc="-35">
                <a:latin typeface="Trebuchet MS"/>
                <a:cs typeface="Trebuchet MS"/>
              </a:rPr>
              <a:t>session</a:t>
            </a:r>
            <a:r>
              <a:rPr dirty="0" sz="1450" spc="-80">
                <a:latin typeface="Trebuchet MS"/>
                <a:cs typeface="Trebuchet MS"/>
              </a:rPr>
              <a:t> </a:t>
            </a:r>
            <a:r>
              <a:rPr dirty="0" sz="1450" spc="-10">
                <a:latin typeface="Trebuchet MS"/>
                <a:cs typeface="Trebuchet MS"/>
              </a:rPr>
              <a:t>tracking</a:t>
            </a:r>
            <a:endParaRPr sz="14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Font typeface="Arial MT"/>
              <a:buChar char="•"/>
            </a:pPr>
            <a:endParaRPr sz="1450">
              <a:latin typeface="Trebuchet MS"/>
              <a:cs typeface="Trebuchet MS"/>
            </a:endParaRPr>
          </a:p>
          <a:p>
            <a:pPr marL="248285" indent="-235585">
              <a:lnSpc>
                <a:spcPct val="100000"/>
              </a:lnSpc>
              <a:buFont typeface="Arial MT"/>
              <a:buChar char="•"/>
              <a:tabLst>
                <a:tab pos="248285" algn="l"/>
              </a:tabLst>
            </a:pPr>
            <a:r>
              <a:rPr dirty="0" sz="1450">
                <a:latin typeface="Trebuchet MS"/>
                <a:cs typeface="Trebuchet MS"/>
              </a:rPr>
              <a:t>AI</a:t>
            </a:r>
            <a:r>
              <a:rPr dirty="0" sz="1450" spc="65">
                <a:latin typeface="Trebuchet MS"/>
                <a:cs typeface="Trebuchet MS"/>
              </a:rPr>
              <a:t> </a:t>
            </a:r>
            <a:r>
              <a:rPr dirty="0" sz="1450" spc="-85">
                <a:latin typeface="Trebuchet MS"/>
                <a:cs typeface="Trebuchet MS"/>
              </a:rPr>
              <a:t>image</a:t>
            </a:r>
            <a:r>
              <a:rPr dirty="0" sz="1450" spc="-140">
                <a:latin typeface="Trebuchet MS"/>
                <a:cs typeface="Trebuchet MS"/>
              </a:rPr>
              <a:t> </a:t>
            </a:r>
            <a:r>
              <a:rPr dirty="0" sz="1450" spc="-75">
                <a:latin typeface="Trebuchet MS"/>
                <a:cs typeface="Trebuchet MS"/>
              </a:rPr>
              <a:t>generation</a:t>
            </a:r>
            <a:r>
              <a:rPr dirty="0" sz="1450" spc="-80">
                <a:latin typeface="Trebuchet MS"/>
                <a:cs typeface="Trebuchet MS"/>
              </a:rPr>
              <a:t> </a:t>
            </a:r>
            <a:r>
              <a:rPr dirty="0" sz="1450" spc="-10">
                <a:latin typeface="Trebuchet MS"/>
                <a:cs typeface="Trebuchet MS"/>
              </a:rPr>
              <a:t>for</a:t>
            </a:r>
            <a:r>
              <a:rPr dirty="0" sz="1450" spc="-35">
                <a:latin typeface="Trebuchet MS"/>
                <a:cs typeface="Trebuchet MS"/>
              </a:rPr>
              <a:t> </a:t>
            </a:r>
            <a:r>
              <a:rPr dirty="0" sz="1450" spc="-65">
                <a:latin typeface="Trebuchet MS"/>
                <a:cs typeface="Trebuchet MS"/>
              </a:rPr>
              <a:t>ad</a:t>
            </a:r>
            <a:r>
              <a:rPr dirty="0" sz="1450" spc="-75">
                <a:latin typeface="Trebuchet MS"/>
                <a:cs typeface="Trebuchet MS"/>
              </a:rPr>
              <a:t> </a:t>
            </a:r>
            <a:r>
              <a:rPr dirty="0" sz="1450" spc="-10">
                <a:latin typeface="Trebuchet MS"/>
                <a:cs typeface="Trebuchet MS"/>
              </a:rPr>
              <a:t>visuals</a:t>
            </a:r>
            <a:endParaRPr sz="14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5"/>
              </a:spcBef>
              <a:buFont typeface="Arial MT"/>
              <a:buChar char="•"/>
            </a:pPr>
            <a:endParaRPr sz="1450">
              <a:latin typeface="Trebuchet MS"/>
              <a:cs typeface="Trebuchet MS"/>
            </a:endParaRPr>
          </a:p>
          <a:p>
            <a:pPr marL="248285" indent="-235585">
              <a:lnSpc>
                <a:spcPct val="100000"/>
              </a:lnSpc>
              <a:buFont typeface="Arial MT"/>
              <a:buChar char="•"/>
              <a:tabLst>
                <a:tab pos="248285" algn="l"/>
              </a:tabLst>
            </a:pPr>
            <a:r>
              <a:rPr dirty="0" sz="1450" spc="-65">
                <a:latin typeface="Trebuchet MS"/>
                <a:cs typeface="Trebuchet MS"/>
              </a:rPr>
              <a:t>Inline</a:t>
            </a:r>
            <a:r>
              <a:rPr dirty="0" sz="1450" spc="-75">
                <a:latin typeface="Trebuchet MS"/>
                <a:cs typeface="Trebuchet MS"/>
              </a:rPr>
              <a:t> </a:t>
            </a:r>
            <a:r>
              <a:rPr dirty="0" sz="1450" spc="-50">
                <a:latin typeface="Trebuchet MS"/>
                <a:cs typeface="Trebuchet MS"/>
              </a:rPr>
              <a:t>copy</a:t>
            </a:r>
            <a:r>
              <a:rPr dirty="0" sz="1450" spc="-40">
                <a:latin typeface="Trebuchet MS"/>
                <a:cs typeface="Trebuchet MS"/>
              </a:rPr>
              <a:t> </a:t>
            </a:r>
            <a:r>
              <a:rPr dirty="0" sz="1450" spc="-80">
                <a:latin typeface="Trebuchet MS"/>
                <a:cs typeface="Trebuchet MS"/>
              </a:rPr>
              <a:t>editing </a:t>
            </a:r>
            <a:r>
              <a:rPr dirty="0" sz="1450" spc="-55">
                <a:latin typeface="Trebuchet MS"/>
                <a:cs typeface="Trebuchet MS"/>
              </a:rPr>
              <a:t>with</a:t>
            </a:r>
            <a:r>
              <a:rPr dirty="0" sz="1450" spc="-22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AI</a:t>
            </a:r>
            <a:r>
              <a:rPr dirty="0" sz="1450" spc="65">
                <a:latin typeface="Trebuchet MS"/>
                <a:cs typeface="Trebuchet MS"/>
              </a:rPr>
              <a:t> </a:t>
            </a:r>
            <a:r>
              <a:rPr dirty="0" sz="1450" spc="-30">
                <a:latin typeface="Trebuchet MS"/>
                <a:cs typeface="Trebuchet MS"/>
              </a:rPr>
              <a:t>rephrasing</a:t>
            </a:r>
            <a:endParaRPr sz="145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200" y="2401823"/>
            <a:ext cx="3115055" cy="23682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6743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248285" algn="l"/>
              </a:tabLst>
            </a:pPr>
            <a:r>
              <a:rPr dirty="0"/>
              <a:t>The</a:t>
            </a:r>
            <a:r>
              <a:rPr dirty="0" spc="50"/>
              <a:t> </a:t>
            </a:r>
            <a:r>
              <a:rPr dirty="0" b="1">
                <a:latin typeface="Times New Roman"/>
                <a:cs typeface="Times New Roman"/>
              </a:rPr>
              <a:t>AI</a:t>
            </a:r>
            <a:r>
              <a:rPr dirty="0" spc="70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for</a:t>
            </a:r>
            <a:r>
              <a:rPr dirty="0" spc="30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Marketing</a:t>
            </a:r>
            <a:r>
              <a:rPr dirty="0"/>
              <a:t>is</a:t>
            </a:r>
            <a:r>
              <a:rPr dirty="0" spc="70"/>
              <a:t> </a:t>
            </a:r>
            <a:r>
              <a:rPr dirty="0"/>
              <a:t>a</a:t>
            </a:r>
            <a:r>
              <a:rPr dirty="0" spc="60"/>
              <a:t> </a:t>
            </a:r>
            <a:r>
              <a:rPr dirty="0"/>
              <a:t>powerful</a:t>
            </a:r>
            <a:r>
              <a:rPr dirty="0" spc="60"/>
              <a:t> </a:t>
            </a:r>
            <a:r>
              <a:rPr dirty="0"/>
              <a:t>and</a:t>
            </a:r>
            <a:r>
              <a:rPr dirty="0" spc="40"/>
              <a:t> </a:t>
            </a:r>
            <a:r>
              <a:rPr dirty="0" spc="-10"/>
              <a:t>user-</a:t>
            </a:r>
            <a:r>
              <a:rPr dirty="0"/>
              <a:t>friendly</a:t>
            </a:r>
            <a:r>
              <a:rPr dirty="0" spc="50"/>
              <a:t> </a:t>
            </a:r>
            <a:r>
              <a:rPr dirty="0"/>
              <a:t>platform</a:t>
            </a:r>
            <a:r>
              <a:rPr dirty="0" spc="45"/>
              <a:t> </a:t>
            </a:r>
            <a:r>
              <a:rPr dirty="0"/>
              <a:t>that</a:t>
            </a:r>
            <a:r>
              <a:rPr dirty="0" spc="75"/>
              <a:t> </a:t>
            </a:r>
            <a:r>
              <a:rPr dirty="0"/>
              <a:t>leverages</a:t>
            </a:r>
            <a:r>
              <a:rPr dirty="0" spc="50"/>
              <a:t> </a:t>
            </a:r>
            <a:r>
              <a:rPr dirty="0"/>
              <a:t>state-</a:t>
            </a:r>
            <a:r>
              <a:rPr dirty="0" spc="-10"/>
              <a:t>of-the-</a:t>
            </a:r>
            <a:r>
              <a:rPr dirty="0"/>
              <a:t>art</a:t>
            </a:r>
            <a:r>
              <a:rPr dirty="0" spc="-45"/>
              <a:t> </a:t>
            </a:r>
            <a:r>
              <a:rPr dirty="0"/>
              <a:t>AI</a:t>
            </a:r>
            <a:r>
              <a:rPr dirty="0" spc="90"/>
              <a:t> </a:t>
            </a:r>
            <a:r>
              <a:rPr dirty="0" spc="-25"/>
              <a:t>to</a:t>
            </a:r>
          </a:p>
          <a:p>
            <a:pPr marL="248285">
              <a:lnSpc>
                <a:spcPct val="100000"/>
              </a:lnSpc>
              <a:spcBef>
                <a:spcPts val="50"/>
              </a:spcBef>
            </a:pPr>
            <a:r>
              <a:rPr dirty="0"/>
              <a:t>streamline</a:t>
            </a:r>
            <a:r>
              <a:rPr dirty="0" spc="50"/>
              <a:t> </a:t>
            </a:r>
            <a:r>
              <a:rPr dirty="0"/>
              <a:t>the</a:t>
            </a:r>
            <a:r>
              <a:rPr dirty="0" spc="50"/>
              <a:t> </a:t>
            </a:r>
            <a:r>
              <a:rPr dirty="0"/>
              <a:t>creation</a:t>
            </a:r>
            <a:r>
              <a:rPr dirty="0" spc="35"/>
              <a:t> </a:t>
            </a:r>
            <a:r>
              <a:rPr dirty="0"/>
              <a:t>of</a:t>
            </a:r>
            <a:r>
              <a:rPr dirty="0" spc="90"/>
              <a:t> </a:t>
            </a:r>
            <a:r>
              <a:rPr dirty="0"/>
              <a:t>marketing</a:t>
            </a:r>
            <a:r>
              <a:rPr dirty="0" spc="60"/>
              <a:t> </a:t>
            </a:r>
            <a:r>
              <a:rPr dirty="0" spc="-10"/>
              <a:t>content.</a:t>
            </a:r>
          </a:p>
          <a:p>
            <a:pPr>
              <a:lnSpc>
                <a:spcPct val="100000"/>
              </a:lnSpc>
              <a:spcBef>
                <a:spcPts val="175"/>
              </a:spcBef>
            </a:pPr>
          </a:p>
          <a:p>
            <a:pPr marL="248285" marR="488315" indent="-236220">
              <a:lnSpc>
                <a:spcPct val="102099"/>
              </a:lnSpc>
              <a:spcBef>
                <a:spcPts val="5"/>
              </a:spcBef>
              <a:buFont typeface="Wingdings"/>
              <a:buChar char=""/>
              <a:tabLst>
                <a:tab pos="248285" algn="l"/>
              </a:tabLst>
            </a:pPr>
            <a:r>
              <a:rPr dirty="0"/>
              <a:t>By</a:t>
            </a:r>
            <a:r>
              <a:rPr dirty="0" spc="80"/>
              <a:t> </a:t>
            </a:r>
            <a:r>
              <a:rPr dirty="0"/>
              <a:t>integrating</a:t>
            </a:r>
            <a:r>
              <a:rPr dirty="0" spc="100"/>
              <a:t> </a:t>
            </a:r>
            <a:r>
              <a:rPr dirty="0"/>
              <a:t>multimodal</a:t>
            </a:r>
            <a:r>
              <a:rPr dirty="0" spc="90"/>
              <a:t> </a:t>
            </a:r>
            <a:r>
              <a:rPr dirty="0" spc="-10"/>
              <a:t>inputs,platform-</a:t>
            </a:r>
            <a:r>
              <a:rPr dirty="0"/>
              <a:t>specific</a:t>
            </a:r>
            <a:r>
              <a:rPr dirty="0" spc="95"/>
              <a:t> </a:t>
            </a:r>
            <a:r>
              <a:rPr dirty="0"/>
              <a:t>customization,</a:t>
            </a:r>
            <a:r>
              <a:rPr dirty="0" spc="105"/>
              <a:t> </a:t>
            </a:r>
            <a:r>
              <a:rPr dirty="0"/>
              <a:t>it</a:t>
            </a:r>
            <a:r>
              <a:rPr dirty="0" spc="120"/>
              <a:t> </a:t>
            </a:r>
            <a:r>
              <a:rPr dirty="0"/>
              <a:t>empowers</a:t>
            </a:r>
            <a:r>
              <a:rPr dirty="0" spc="114"/>
              <a:t> </a:t>
            </a:r>
            <a:r>
              <a:rPr dirty="0"/>
              <a:t>marketers</a:t>
            </a:r>
            <a:r>
              <a:rPr dirty="0" spc="114"/>
              <a:t> </a:t>
            </a:r>
            <a:r>
              <a:rPr dirty="0" spc="-25"/>
              <a:t>to </a:t>
            </a:r>
            <a:r>
              <a:rPr dirty="0"/>
              <a:t>generate</a:t>
            </a:r>
            <a:r>
              <a:rPr dirty="0" spc="20"/>
              <a:t> </a:t>
            </a:r>
            <a:r>
              <a:rPr dirty="0"/>
              <a:t>high-quality</a:t>
            </a:r>
            <a:r>
              <a:rPr dirty="0" spc="50"/>
              <a:t> </a:t>
            </a:r>
            <a:r>
              <a:rPr dirty="0"/>
              <a:t>slogans,</a:t>
            </a:r>
            <a:r>
              <a:rPr dirty="0" spc="35"/>
              <a:t> </a:t>
            </a:r>
            <a:r>
              <a:rPr dirty="0"/>
              <a:t>ad</a:t>
            </a:r>
            <a:r>
              <a:rPr dirty="0" spc="60"/>
              <a:t> </a:t>
            </a:r>
            <a:r>
              <a:rPr dirty="0"/>
              <a:t>copy,</a:t>
            </a:r>
            <a:r>
              <a:rPr dirty="0" spc="55"/>
              <a:t> </a:t>
            </a:r>
            <a:r>
              <a:rPr dirty="0"/>
              <a:t>and</a:t>
            </a:r>
            <a:r>
              <a:rPr dirty="0" spc="30"/>
              <a:t> </a:t>
            </a:r>
            <a:r>
              <a:rPr dirty="0"/>
              <a:t>campaign</a:t>
            </a:r>
            <a:r>
              <a:rPr dirty="0" spc="50"/>
              <a:t> </a:t>
            </a:r>
            <a:r>
              <a:rPr dirty="0"/>
              <a:t>ideas</a:t>
            </a:r>
            <a:r>
              <a:rPr dirty="0" spc="25"/>
              <a:t> </a:t>
            </a:r>
            <a:r>
              <a:rPr dirty="0" spc="-10"/>
              <a:t>effortlessly.</a:t>
            </a:r>
          </a:p>
          <a:p>
            <a:pPr>
              <a:lnSpc>
                <a:spcPct val="100000"/>
              </a:lnSpc>
              <a:spcBef>
                <a:spcPts val="215"/>
              </a:spcBef>
              <a:buFont typeface="Wingdings"/>
              <a:buChar char=""/>
            </a:pPr>
          </a:p>
          <a:p>
            <a:pPr marL="248285" indent="-235585">
              <a:lnSpc>
                <a:spcPct val="100000"/>
              </a:lnSpc>
              <a:buFont typeface="Wingdings"/>
              <a:buChar char=""/>
              <a:tabLst>
                <a:tab pos="248285" algn="l"/>
              </a:tabLst>
            </a:pPr>
            <a:r>
              <a:rPr dirty="0"/>
              <a:t>With</a:t>
            </a:r>
            <a:r>
              <a:rPr dirty="0" spc="45"/>
              <a:t> </a:t>
            </a:r>
            <a:r>
              <a:rPr dirty="0"/>
              <a:t>built-in</a:t>
            </a:r>
            <a:r>
              <a:rPr dirty="0" spc="85"/>
              <a:t> </a:t>
            </a:r>
            <a:r>
              <a:rPr dirty="0"/>
              <a:t>evaluation</a:t>
            </a:r>
            <a:r>
              <a:rPr dirty="0" spc="20"/>
              <a:t> </a:t>
            </a:r>
            <a:r>
              <a:rPr dirty="0"/>
              <a:t>metrics</a:t>
            </a:r>
            <a:r>
              <a:rPr dirty="0" spc="75"/>
              <a:t> </a:t>
            </a:r>
            <a:r>
              <a:rPr dirty="0"/>
              <a:t>and</a:t>
            </a:r>
            <a:r>
              <a:rPr dirty="0" spc="25"/>
              <a:t> </a:t>
            </a:r>
            <a:r>
              <a:rPr dirty="0"/>
              <a:t>export</a:t>
            </a:r>
            <a:r>
              <a:rPr dirty="0" spc="35"/>
              <a:t> </a:t>
            </a:r>
            <a:r>
              <a:rPr dirty="0"/>
              <a:t>options,</a:t>
            </a:r>
            <a:r>
              <a:rPr dirty="0" spc="25"/>
              <a:t> </a:t>
            </a:r>
            <a:r>
              <a:rPr dirty="0"/>
              <a:t>it</a:t>
            </a:r>
            <a:r>
              <a:rPr dirty="0" spc="55"/>
              <a:t> </a:t>
            </a:r>
            <a:r>
              <a:rPr dirty="0"/>
              <a:t>not</a:t>
            </a:r>
            <a:r>
              <a:rPr dirty="0" spc="45"/>
              <a:t> </a:t>
            </a:r>
            <a:r>
              <a:rPr dirty="0"/>
              <a:t>only</a:t>
            </a:r>
            <a:r>
              <a:rPr dirty="0" spc="40"/>
              <a:t> </a:t>
            </a:r>
            <a:r>
              <a:rPr dirty="0"/>
              <a:t>enhances</a:t>
            </a:r>
            <a:r>
              <a:rPr dirty="0" spc="20"/>
              <a:t> </a:t>
            </a:r>
            <a:r>
              <a:rPr dirty="0"/>
              <a:t>productivity</a:t>
            </a:r>
            <a:r>
              <a:rPr dirty="0" spc="75"/>
              <a:t> </a:t>
            </a:r>
            <a:r>
              <a:rPr dirty="0"/>
              <a:t>but</a:t>
            </a:r>
            <a:r>
              <a:rPr dirty="0" spc="-5"/>
              <a:t> </a:t>
            </a:r>
            <a:r>
              <a:rPr dirty="0" spc="-20"/>
              <a:t>also</a:t>
            </a:r>
          </a:p>
          <a:p>
            <a:pPr marL="248285">
              <a:lnSpc>
                <a:spcPct val="100000"/>
              </a:lnSpc>
              <a:spcBef>
                <a:spcPts val="60"/>
              </a:spcBef>
            </a:pPr>
            <a:r>
              <a:rPr dirty="0"/>
              <a:t>ensures</a:t>
            </a:r>
            <a:r>
              <a:rPr dirty="0" spc="40"/>
              <a:t> </a:t>
            </a:r>
            <a:r>
              <a:rPr dirty="0"/>
              <a:t>content</a:t>
            </a:r>
            <a:r>
              <a:rPr dirty="0" spc="90"/>
              <a:t> </a:t>
            </a:r>
            <a:r>
              <a:rPr dirty="0"/>
              <a:t>quality</a:t>
            </a:r>
            <a:r>
              <a:rPr dirty="0" spc="65"/>
              <a:t> </a:t>
            </a:r>
            <a:r>
              <a:rPr dirty="0"/>
              <a:t>and</a:t>
            </a:r>
            <a:r>
              <a:rPr dirty="0" spc="45"/>
              <a:t> </a:t>
            </a:r>
            <a:r>
              <a:rPr dirty="0"/>
              <a:t>relevance</a:t>
            </a:r>
            <a:r>
              <a:rPr dirty="0" spc="50"/>
              <a:t> </a:t>
            </a:r>
            <a:r>
              <a:rPr dirty="0"/>
              <a:t>across</a:t>
            </a:r>
            <a:r>
              <a:rPr dirty="0" spc="65"/>
              <a:t> </a:t>
            </a:r>
            <a:r>
              <a:rPr dirty="0"/>
              <a:t>diverse</a:t>
            </a:r>
            <a:r>
              <a:rPr dirty="0" spc="50"/>
              <a:t> </a:t>
            </a:r>
            <a:r>
              <a:rPr dirty="0"/>
              <a:t>audiences</a:t>
            </a:r>
            <a:r>
              <a:rPr dirty="0" spc="20"/>
              <a:t> </a:t>
            </a:r>
            <a:r>
              <a:rPr dirty="0"/>
              <a:t>and</a:t>
            </a:r>
            <a:r>
              <a:rPr dirty="0" spc="65"/>
              <a:t> </a:t>
            </a:r>
            <a:r>
              <a:rPr dirty="0" spc="-10"/>
              <a:t>channels.</a:t>
            </a:r>
          </a:p>
          <a:p>
            <a:pPr>
              <a:lnSpc>
                <a:spcPct val="100000"/>
              </a:lnSpc>
              <a:spcBef>
                <a:spcPts val="170"/>
              </a:spcBef>
            </a:pPr>
          </a:p>
          <a:p>
            <a:pPr marL="248285" marR="75565" indent="-236220">
              <a:lnSpc>
                <a:spcPct val="102099"/>
              </a:lnSpc>
              <a:buFont typeface="Wingdings"/>
              <a:buChar char=""/>
              <a:tabLst>
                <a:tab pos="248285" algn="l"/>
                <a:tab pos="292735" algn="l"/>
              </a:tabLst>
            </a:pPr>
            <a:r>
              <a:rPr dirty="0"/>
              <a:t>	This</a:t>
            </a:r>
            <a:r>
              <a:rPr dirty="0" spc="45"/>
              <a:t> </a:t>
            </a:r>
            <a:r>
              <a:rPr dirty="0"/>
              <a:t>tool</a:t>
            </a:r>
            <a:r>
              <a:rPr dirty="0" spc="25"/>
              <a:t> </a:t>
            </a:r>
            <a:r>
              <a:rPr dirty="0"/>
              <a:t>marks</a:t>
            </a:r>
            <a:r>
              <a:rPr dirty="0" spc="90"/>
              <a:t> </a:t>
            </a:r>
            <a:r>
              <a:rPr dirty="0"/>
              <a:t>a</a:t>
            </a:r>
            <a:r>
              <a:rPr dirty="0" spc="45"/>
              <a:t> </a:t>
            </a:r>
            <a:r>
              <a:rPr dirty="0"/>
              <a:t>significant</a:t>
            </a:r>
            <a:r>
              <a:rPr dirty="0" spc="35"/>
              <a:t> </a:t>
            </a:r>
            <a:r>
              <a:rPr dirty="0"/>
              <a:t>step</a:t>
            </a:r>
            <a:r>
              <a:rPr dirty="0" spc="50"/>
              <a:t> </a:t>
            </a:r>
            <a:r>
              <a:rPr dirty="0"/>
              <a:t>toward</a:t>
            </a:r>
            <a:r>
              <a:rPr dirty="0" spc="55"/>
              <a:t> </a:t>
            </a:r>
            <a:r>
              <a:rPr dirty="0"/>
              <a:t>automating</a:t>
            </a:r>
            <a:r>
              <a:rPr dirty="0" spc="55"/>
              <a:t> </a:t>
            </a:r>
            <a:r>
              <a:rPr dirty="0"/>
              <a:t>and</a:t>
            </a:r>
            <a:r>
              <a:rPr dirty="0" spc="50"/>
              <a:t> </a:t>
            </a:r>
            <a:r>
              <a:rPr dirty="0"/>
              <a:t>optimizing</a:t>
            </a:r>
            <a:r>
              <a:rPr dirty="0" spc="70"/>
              <a:t> </a:t>
            </a:r>
            <a:r>
              <a:rPr dirty="0"/>
              <a:t>modern</a:t>
            </a:r>
            <a:r>
              <a:rPr dirty="0" spc="65"/>
              <a:t> </a:t>
            </a:r>
            <a:r>
              <a:rPr dirty="0"/>
              <a:t>marketing</a:t>
            </a:r>
            <a:r>
              <a:rPr dirty="0" spc="40"/>
              <a:t> </a:t>
            </a:r>
            <a:r>
              <a:rPr dirty="0" spc="-10"/>
              <a:t>strategies </a:t>
            </a:r>
            <a:r>
              <a:rPr dirty="0"/>
              <a:t>using</a:t>
            </a:r>
            <a:r>
              <a:rPr dirty="0" spc="-50"/>
              <a:t> </a:t>
            </a:r>
            <a:r>
              <a:rPr dirty="0" spc="-25"/>
              <a:t>AI.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39" y="2760929"/>
            <a:ext cx="5192395" cy="12293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7900" spc="-580" b="0">
                <a:latin typeface="Times New Roman"/>
                <a:cs typeface="Times New Roman"/>
              </a:rPr>
              <a:t>THANKYOU</a:t>
            </a:r>
            <a:endParaRPr sz="7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1215" rIns="0" bIns="0" rtlCol="0" vert="horz">
            <a:spAutoFit/>
          </a:bodyPr>
          <a:lstStyle/>
          <a:p>
            <a:pPr marL="1731645">
              <a:lnSpc>
                <a:spcPct val="100000"/>
              </a:lnSpc>
              <a:spcBef>
                <a:spcPts val="100"/>
              </a:spcBef>
            </a:pPr>
            <a:r>
              <a:rPr dirty="0" sz="2950" spc="-10"/>
              <a:t>ABSTRACT</a:t>
            </a:r>
            <a:endParaRPr sz="2950"/>
          </a:p>
        </p:txBody>
      </p:sp>
      <p:sp>
        <p:nvSpPr>
          <p:cNvPr id="3" name="object 3" descr=""/>
          <p:cNvSpPr txBox="1"/>
          <p:nvPr/>
        </p:nvSpPr>
        <p:spPr>
          <a:xfrm>
            <a:off x="741375" y="2840227"/>
            <a:ext cx="8427720" cy="20897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12700" marR="5080">
              <a:lnSpc>
                <a:spcPct val="102099"/>
              </a:lnSpc>
              <a:spcBef>
                <a:spcPts val="65"/>
              </a:spcBef>
            </a:pPr>
            <a:r>
              <a:rPr dirty="0" sz="1450">
                <a:latin typeface="Times New Roman"/>
                <a:cs typeface="Times New Roman"/>
              </a:rPr>
              <a:t>This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project</a:t>
            </a:r>
            <a:r>
              <a:rPr dirty="0" sz="1450" spc="19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aims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to</a:t>
            </a:r>
            <a:r>
              <a:rPr dirty="0" sz="1450" spc="18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develop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an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innovative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AI-</a:t>
            </a:r>
            <a:r>
              <a:rPr dirty="0" sz="1450">
                <a:latin typeface="Times New Roman"/>
                <a:cs typeface="Times New Roman"/>
              </a:rPr>
              <a:t>powered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marketing</a:t>
            </a:r>
            <a:r>
              <a:rPr dirty="0" sz="1450" spc="19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platform</a:t>
            </a:r>
            <a:r>
              <a:rPr dirty="0" sz="1450" spc="17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leveraging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LangChain</a:t>
            </a:r>
            <a:r>
              <a:rPr dirty="0" sz="1450" spc="2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technology </a:t>
            </a:r>
            <a:r>
              <a:rPr dirty="0" sz="1450">
                <a:latin typeface="Times New Roman"/>
                <a:cs typeface="Times New Roman"/>
              </a:rPr>
              <a:t>to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generate</a:t>
            </a:r>
            <a:r>
              <a:rPr dirty="0" sz="1450" spc="3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high-</a:t>
            </a:r>
            <a:r>
              <a:rPr dirty="0" sz="1450">
                <a:latin typeface="Times New Roman"/>
                <a:cs typeface="Times New Roman"/>
              </a:rPr>
              <a:t>quality</a:t>
            </a:r>
            <a:r>
              <a:rPr dirty="0" sz="1450" spc="30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ad</a:t>
            </a:r>
            <a:r>
              <a:rPr dirty="0" sz="1450" spc="30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copies,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campaign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ideas,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and</a:t>
            </a:r>
            <a:r>
              <a:rPr dirty="0" sz="1450" spc="30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slogans.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The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platform</a:t>
            </a:r>
            <a:r>
              <a:rPr dirty="0" sz="1450" spc="30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will</a:t>
            </a:r>
            <a:r>
              <a:rPr dirty="0" sz="1450" spc="30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utilize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natural</a:t>
            </a:r>
            <a:r>
              <a:rPr dirty="0" sz="1450" spc="31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language </a:t>
            </a:r>
            <a:r>
              <a:rPr dirty="0" sz="1450">
                <a:latin typeface="Times New Roman"/>
                <a:cs typeface="Times New Roman"/>
              </a:rPr>
              <a:t>processing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(NLP)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and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machine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learning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algorithms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to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analyze</a:t>
            </a:r>
            <a:r>
              <a:rPr dirty="0" sz="1450" spc="26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market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trends,</a:t>
            </a:r>
            <a:r>
              <a:rPr dirty="0" sz="1450" spc="254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consumer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behavior,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and</a:t>
            </a:r>
            <a:r>
              <a:rPr dirty="0" sz="1450" spc="2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brand </a:t>
            </a:r>
            <a:r>
              <a:rPr dirty="0" sz="1450">
                <a:latin typeface="Times New Roman"/>
                <a:cs typeface="Times New Roman"/>
              </a:rPr>
              <a:t>identities,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producing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tailored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marketing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content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that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resonates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with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target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audiences.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450">
              <a:latin typeface="Times New Roman"/>
              <a:cs typeface="Times New Roman"/>
            </a:endParaRPr>
          </a:p>
          <a:p>
            <a:pPr marL="3595370">
              <a:lnSpc>
                <a:spcPct val="100000"/>
              </a:lnSpc>
            </a:pPr>
            <a:r>
              <a:rPr dirty="0" sz="1450" b="1">
                <a:latin typeface="Times New Roman"/>
                <a:cs typeface="Times New Roman"/>
              </a:rPr>
              <a:t>Key</a:t>
            </a:r>
            <a:r>
              <a:rPr dirty="0" sz="1450" spc="3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Features:-</a:t>
            </a:r>
            <a:endParaRPr sz="1450">
              <a:latin typeface="Times New Roman"/>
              <a:cs typeface="Times New Roman"/>
            </a:endParaRPr>
          </a:p>
          <a:p>
            <a:pPr marL="3219450" marR="3206750" indent="177800">
              <a:lnSpc>
                <a:spcPts val="1800"/>
              </a:lnSpc>
              <a:spcBef>
                <a:spcPts val="60"/>
              </a:spcBef>
            </a:pPr>
            <a:r>
              <a:rPr dirty="0" sz="1450">
                <a:latin typeface="Times New Roman"/>
                <a:cs typeface="Times New Roman"/>
              </a:rPr>
              <a:t>Ad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Copy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Generation </a:t>
            </a:r>
            <a:r>
              <a:rPr dirty="0" sz="1450">
                <a:latin typeface="Times New Roman"/>
                <a:cs typeface="Times New Roman"/>
              </a:rPr>
              <a:t>Campaign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Idea</a:t>
            </a:r>
            <a:r>
              <a:rPr dirty="0" sz="1450" spc="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Generation</a:t>
            </a:r>
            <a:endParaRPr sz="1450">
              <a:latin typeface="Times New Roman"/>
              <a:cs typeface="Times New Roman"/>
            </a:endParaRPr>
          </a:p>
          <a:p>
            <a:pPr marL="3408045">
              <a:lnSpc>
                <a:spcPct val="100000"/>
              </a:lnSpc>
              <a:spcBef>
                <a:spcPts val="5"/>
              </a:spcBef>
            </a:pPr>
            <a:r>
              <a:rPr dirty="0" sz="1450">
                <a:latin typeface="Times New Roman"/>
                <a:cs typeface="Times New Roman"/>
              </a:rPr>
              <a:t>Slogan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Generation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4847" rIns="0" bIns="0" rtlCol="0" vert="horz">
            <a:spAutoFit/>
          </a:bodyPr>
          <a:lstStyle/>
          <a:p>
            <a:pPr marL="136271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INTRODUCTION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5655" y="2675000"/>
            <a:ext cx="5199380" cy="253809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13970">
              <a:lnSpc>
                <a:spcPct val="102800"/>
              </a:lnSpc>
              <a:spcBef>
                <a:spcPts val="50"/>
              </a:spcBef>
            </a:pPr>
            <a:r>
              <a:rPr dirty="0" sz="1450" b="1">
                <a:latin typeface="Times New Roman"/>
                <a:cs typeface="Times New Roman"/>
              </a:rPr>
              <a:t>Objective</a:t>
            </a:r>
            <a:r>
              <a:rPr dirty="0" sz="1450">
                <a:latin typeface="Times New Roman"/>
                <a:cs typeface="Times New Roman"/>
              </a:rPr>
              <a:t>: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To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automate &amp;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build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a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creative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assistant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for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marketers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for </a:t>
            </a:r>
            <a:r>
              <a:rPr dirty="0" sz="1450">
                <a:latin typeface="Times New Roman"/>
                <a:cs typeface="Times New Roman"/>
              </a:rPr>
              <a:t>generating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ad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copy,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slogans,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and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campaign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ideas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using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Langchain.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46990">
              <a:lnSpc>
                <a:spcPct val="102099"/>
              </a:lnSpc>
            </a:pPr>
            <a:r>
              <a:rPr dirty="0" sz="1450" b="1">
                <a:latin typeface="Times New Roman"/>
                <a:cs typeface="Times New Roman"/>
              </a:rPr>
              <a:t>Key</a:t>
            </a:r>
            <a:r>
              <a:rPr dirty="0" sz="1450" spc="30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Features:</a:t>
            </a:r>
            <a:r>
              <a:rPr dirty="0" sz="1450" spc="20" b="1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Multi-model support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(Together,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Groq,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Ollama),Voice </a:t>
            </a:r>
            <a:r>
              <a:rPr dirty="0" sz="1450">
                <a:latin typeface="Times New Roman"/>
                <a:cs typeface="Times New Roman"/>
              </a:rPr>
              <a:t>input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support,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Export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as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PDF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/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TXT,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Real-</a:t>
            </a:r>
            <a:r>
              <a:rPr dirty="0" sz="1450">
                <a:latin typeface="Times New Roman"/>
                <a:cs typeface="Times New Roman"/>
              </a:rPr>
              <a:t>time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analytics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for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model responses.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50" b="1">
                <a:latin typeface="Times New Roman"/>
                <a:cs typeface="Times New Roman"/>
              </a:rPr>
              <a:t>Target</a:t>
            </a:r>
            <a:r>
              <a:rPr dirty="0" sz="1450" spc="25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Users</a:t>
            </a:r>
            <a:r>
              <a:rPr dirty="0" sz="1450">
                <a:latin typeface="Times New Roman"/>
                <a:cs typeface="Times New Roman"/>
              </a:rPr>
              <a:t>: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Marketing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teams,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brand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strategists,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digital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advertisers.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102099"/>
              </a:lnSpc>
            </a:pPr>
            <a:r>
              <a:rPr dirty="0" sz="1450" b="1">
                <a:latin typeface="Times New Roman"/>
                <a:cs typeface="Times New Roman"/>
              </a:rPr>
              <a:t>Key</a:t>
            </a:r>
            <a:r>
              <a:rPr dirty="0" sz="1450" spc="-15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Value:</a:t>
            </a:r>
            <a:r>
              <a:rPr dirty="0" sz="1450" spc="40" b="1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Save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time,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ensure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brand consistency,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and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spark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creativity </a:t>
            </a:r>
            <a:r>
              <a:rPr dirty="0" sz="1450">
                <a:latin typeface="Times New Roman"/>
                <a:cs typeface="Times New Roman"/>
              </a:rPr>
              <a:t>using</a:t>
            </a:r>
            <a:r>
              <a:rPr dirty="0" sz="1450" spc="-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AI</a:t>
            </a:r>
            <a:r>
              <a:rPr dirty="0" sz="1450" spc="-25">
                <a:latin typeface="Trebuchet MS"/>
                <a:cs typeface="Trebuchet MS"/>
              </a:rPr>
              <a:t>.</a:t>
            </a:r>
            <a:endParaRPr sz="145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68796" y="2772155"/>
            <a:ext cx="2616707" cy="23591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0255" rIns="0" bIns="0" rtlCol="0" vert="horz">
            <a:spAutoFit/>
          </a:bodyPr>
          <a:lstStyle/>
          <a:p>
            <a:pPr marL="1628139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REQUIREMENTS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54301" y="2340610"/>
            <a:ext cx="1631314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Tech</a:t>
            </a:r>
            <a:r>
              <a:rPr dirty="0" u="sng" sz="1450" spc="-4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Stack</a:t>
            </a:r>
            <a:r>
              <a:rPr dirty="0" u="sng" sz="14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&amp;</a:t>
            </a:r>
            <a:r>
              <a:rPr dirty="0" u="sng" sz="1450" spc="-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5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Tools: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05027" y="3020694"/>
            <a:ext cx="2079625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8285" algn="l"/>
              </a:tabLst>
            </a:pPr>
            <a:r>
              <a:rPr dirty="0" sz="1450" b="1">
                <a:latin typeface="Times New Roman"/>
                <a:cs typeface="Times New Roman"/>
              </a:rPr>
              <a:t>Technology:</a:t>
            </a:r>
            <a:r>
              <a:rPr dirty="0" sz="1450" spc="-10" b="1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Python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3.9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05027" y="3473323"/>
            <a:ext cx="1698625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8285" algn="l"/>
              </a:tabLst>
            </a:pPr>
            <a:r>
              <a:rPr dirty="0" sz="1450" b="1">
                <a:latin typeface="Times New Roman"/>
                <a:cs typeface="Times New Roman"/>
              </a:rPr>
              <a:t>UI</a:t>
            </a:r>
            <a:r>
              <a:rPr dirty="0" sz="1450" spc="-10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used:</a:t>
            </a:r>
            <a:r>
              <a:rPr dirty="0" sz="1450" spc="405" b="1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Streamlit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05027" y="3925951"/>
            <a:ext cx="2521585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8285" algn="l"/>
              </a:tabLst>
            </a:pPr>
            <a:r>
              <a:rPr dirty="0" sz="1450" b="1">
                <a:latin typeface="Times New Roman"/>
                <a:cs typeface="Times New Roman"/>
              </a:rPr>
              <a:t>Chaining</a:t>
            </a:r>
            <a:r>
              <a:rPr dirty="0" sz="1450" spc="35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LLM’s:</a:t>
            </a:r>
            <a:r>
              <a:rPr dirty="0" sz="1450" spc="10" b="1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LangChain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05027" y="4604385"/>
            <a:ext cx="2750185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8285" algn="l"/>
              </a:tabLst>
            </a:pPr>
            <a:r>
              <a:rPr dirty="0" sz="1450" b="1">
                <a:latin typeface="Times New Roman"/>
                <a:cs typeface="Times New Roman"/>
              </a:rPr>
              <a:t>Voice</a:t>
            </a:r>
            <a:r>
              <a:rPr dirty="0" sz="1450" spc="-25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input:</a:t>
            </a:r>
            <a:r>
              <a:rPr dirty="0" sz="1450" spc="35" b="1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Speech</a:t>
            </a:r>
            <a:r>
              <a:rPr dirty="0" sz="1450" spc="-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Recognition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05027" y="5057013"/>
            <a:ext cx="1356995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8285" algn="l"/>
              </a:tabLst>
            </a:pPr>
            <a:r>
              <a:rPr dirty="0" sz="1450" b="1">
                <a:latin typeface="Times New Roman"/>
                <a:cs typeface="Times New Roman"/>
              </a:rPr>
              <a:t>Charts:</a:t>
            </a:r>
            <a:r>
              <a:rPr dirty="0" sz="1450" spc="40" b="1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Plotly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05027" y="5496305"/>
            <a:ext cx="2696210" cy="474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8285" algn="l"/>
              </a:tabLst>
            </a:pPr>
            <a:r>
              <a:rPr dirty="0" sz="1450" b="1">
                <a:latin typeface="Times New Roman"/>
                <a:cs typeface="Times New Roman"/>
              </a:rPr>
              <a:t>PDF</a:t>
            </a:r>
            <a:r>
              <a:rPr dirty="0" sz="1450" spc="-25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export:</a:t>
            </a:r>
            <a:r>
              <a:rPr dirty="0" sz="1450" spc="45" b="1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ReportLab</a:t>
            </a:r>
            <a:r>
              <a:rPr dirty="0" sz="1450" spc="45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Cloud-</a:t>
            </a:r>
            <a:endParaRPr sz="1450">
              <a:latin typeface="Times New Roman"/>
              <a:cs typeface="Times New Roman"/>
            </a:endParaRPr>
          </a:p>
          <a:p>
            <a:pPr marL="248920">
              <a:lnSpc>
                <a:spcPct val="100000"/>
              </a:lnSpc>
              <a:spcBef>
                <a:spcPts val="50"/>
              </a:spcBef>
            </a:pPr>
            <a:r>
              <a:rPr dirty="0" sz="1450">
                <a:latin typeface="Times New Roman"/>
                <a:cs typeface="Times New Roman"/>
              </a:rPr>
              <a:t>hosted,</a:t>
            </a:r>
            <a:r>
              <a:rPr dirty="0" sz="1450" spc="9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powerfulLLaMA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-50">
                <a:latin typeface="Times New Roman"/>
                <a:cs typeface="Times New Roman"/>
              </a:rPr>
              <a:t>3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592951" y="2514345"/>
            <a:ext cx="1891030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 b="1">
                <a:latin typeface="Times New Roman"/>
                <a:cs typeface="Times New Roman"/>
              </a:rPr>
              <a:t>Model</a:t>
            </a:r>
            <a:r>
              <a:rPr dirty="0" sz="1450" spc="-45" b="1">
                <a:latin typeface="Times New Roman"/>
                <a:cs typeface="Times New Roman"/>
              </a:rPr>
              <a:t> </a:t>
            </a:r>
            <a:r>
              <a:rPr dirty="0" sz="1450" b="1">
                <a:latin typeface="Times New Roman"/>
                <a:cs typeface="Times New Roman"/>
              </a:rPr>
              <a:t>APIs</a:t>
            </a:r>
            <a:r>
              <a:rPr dirty="0" sz="1450" spc="70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Integrated: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573014" y="3194430"/>
            <a:ext cx="503555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50" spc="-1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Model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939533" y="3194430"/>
            <a:ext cx="673735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50" spc="-1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Provider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336794" y="3647059"/>
            <a:ext cx="1111250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8285" algn="l"/>
              </a:tabLst>
            </a:pPr>
            <a:r>
              <a:rPr dirty="0" sz="1450" b="1">
                <a:latin typeface="Times New Roman"/>
                <a:cs typeface="Times New Roman"/>
              </a:rPr>
              <a:t>Mistral</a:t>
            </a:r>
            <a:r>
              <a:rPr dirty="0" sz="1450" spc="65" b="1">
                <a:latin typeface="Times New Roman"/>
                <a:cs typeface="Times New Roman"/>
              </a:rPr>
              <a:t> </a:t>
            </a:r>
            <a:r>
              <a:rPr dirty="0" sz="1450" spc="-25" b="1">
                <a:latin typeface="Times New Roman"/>
                <a:cs typeface="Times New Roman"/>
              </a:rPr>
              <a:t>7B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890131" y="3647059"/>
            <a:ext cx="912494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>
                <a:latin typeface="Times New Roman"/>
                <a:cs typeface="Times New Roman"/>
              </a:rPr>
              <a:t>Together</a:t>
            </a:r>
            <a:r>
              <a:rPr dirty="0" sz="1450" spc="-100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Times New Roman"/>
                <a:cs typeface="Times New Roman"/>
              </a:rPr>
              <a:t>AI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336794" y="4552569"/>
            <a:ext cx="673735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8285" algn="l"/>
              </a:tabLst>
            </a:pPr>
            <a:r>
              <a:rPr dirty="0" sz="1450" spc="-20" b="1">
                <a:latin typeface="Times New Roman"/>
                <a:cs typeface="Times New Roman"/>
              </a:rPr>
              <a:t>Groq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940422" y="4552569"/>
            <a:ext cx="1059815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>
                <a:latin typeface="Times New Roman"/>
                <a:cs typeface="Times New Roman"/>
              </a:rPr>
              <a:t>Fast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inference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711310" y="4552569"/>
            <a:ext cx="878205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>
                <a:latin typeface="Times New Roman"/>
                <a:cs typeface="Times New Roman"/>
              </a:rPr>
              <a:t>low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latency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336794" y="5457825"/>
            <a:ext cx="1532255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8285" algn="l"/>
              </a:tabLst>
            </a:pPr>
            <a:r>
              <a:rPr dirty="0" sz="1450" b="1">
                <a:latin typeface="Times New Roman"/>
                <a:cs typeface="Times New Roman"/>
              </a:rPr>
              <a:t>LLaMA</a:t>
            </a:r>
            <a:r>
              <a:rPr dirty="0" sz="1450" spc="5" b="1">
                <a:latin typeface="Times New Roman"/>
                <a:cs typeface="Times New Roman"/>
              </a:rPr>
              <a:t> </a:t>
            </a:r>
            <a:r>
              <a:rPr dirty="0" sz="1450" spc="-10" b="1">
                <a:latin typeface="Times New Roman"/>
                <a:cs typeface="Times New Roman"/>
              </a:rPr>
              <a:t>2(local)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103491" y="5457825"/>
            <a:ext cx="1226820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>
                <a:latin typeface="Times New Roman"/>
                <a:cs typeface="Times New Roman"/>
              </a:rPr>
              <a:t>Ollama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(offline)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723503" y="3165749"/>
            <a:ext cx="768985" cy="120205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 indent="10160">
              <a:lnSpc>
                <a:spcPct val="104900"/>
              </a:lnSpc>
              <a:spcBef>
                <a:spcPts val="240"/>
              </a:spcBef>
            </a:pPr>
            <a:r>
              <a:rPr dirty="0" u="sng" sz="1450" spc="-1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Notes</a:t>
            </a:r>
            <a:r>
              <a:rPr dirty="0" sz="1450" spc="-10" b="1" i="1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Cloud- hosted, powerful </a:t>
            </a:r>
            <a:r>
              <a:rPr dirty="0" sz="1450">
                <a:latin typeface="Times New Roman"/>
                <a:cs typeface="Times New Roman"/>
              </a:rPr>
              <a:t>LLaMA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50">
                <a:latin typeface="Times New Roman"/>
                <a:cs typeface="Times New Roman"/>
              </a:rPr>
              <a:t>3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769477" y="5231638"/>
            <a:ext cx="582930" cy="69850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 indent="46990">
              <a:lnSpc>
                <a:spcPct val="102200"/>
              </a:lnSpc>
              <a:spcBef>
                <a:spcPts val="60"/>
              </a:spcBef>
            </a:pPr>
            <a:r>
              <a:rPr dirty="0" sz="1450" spc="-20">
                <a:latin typeface="Times New Roman"/>
                <a:cs typeface="Times New Roman"/>
              </a:rPr>
              <a:t>Runs without </a:t>
            </a:r>
            <a:r>
              <a:rPr dirty="0" sz="1450" spc="-10">
                <a:latin typeface="Times New Roman"/>
                <a:cs typeface="Times New Roman"/>
              </a:rPr>
              <a:t>internet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015" rIns="0" bIns="0" rtlCol="0" vert="horz">
            <a:spAutoFit/>
          </a:bodyPr>
          <a:lstStyle/>
          <a:p>
            <a:pPr marL="168592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WORKFLOW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8976" y="2400300"/>
            <a:ext cx="164591" cy="14782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1647" y="3011426"/>
            <a:ext cx="70101" cy="12191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32859" y="3602735"/>
            <a:ext cx="164591" cy="14782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27120" y="4198620"/>
            <a:ext cx="166115" cy="16611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16579" y="4800600"/>
            <a:ext cx="140207" cy="166116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4077715" y="2347975"/>
            <a:ext cx="1043940" cy="1319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635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latin typeface="Times New Roman"/>
                <a:cs typeface="Times New Roman"/>
              </a:rPr>
              <a:t>User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Input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300">
              <a:latin typeface="Times New Roman"/>
              <a:cs typeface="Times New Roman"/>
            </a:endParaRPr>
          </a:p>
          <a:p>
            <a:pPr algn="ctr" marR="58419">
              <a:lnSpc>
                <a:spcPct val="100000"/>
              </a:lnSpc>
            </a:pPr>
            <a:r>
              <a:rPr dirty="0" sz="1300" spc="-10">
                <a:latin typeface="Times New Roman"/>
                <a:cs typeface="Times New Roman"/>
              </a:rPr>
              <a:t>Voice/Text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300">
                <a:latin typeface="Times New Roman"/>
                <a:cs typeface="Times New Roman"/>
              </a:rPr>
              <a:t>Prompt </a:t>
            </a:r>
            <a:r>
              <a:rPr dirty="0" sz="1300" spc="-10">
                <a:latin typeface="Times New Roman"/>
                <a:cs typeface="Times New Roman"/>
              </a:rPr>
              <a:t>Builder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347720" y="4175505"/>
            <a:ext cx="2494915" cy="843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445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latin typeface="Times New Roman"/>
                <a:cs typeface="Times New Roman"/>
              </a:rPr>
              <a:t>LangChain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Runnables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300" spc="-20">
                <a:latin typeface="Times New Roman"/>
                <a:cs typeface="Times New Roman"/>
              </a:rPr>
              <a:t>LLM</a:t>
            </a:r>
            <a:r>
              <a:rPr dirty="0" sz="1300" spc="-6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API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(Together /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Groq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/</a:t>
            </a:r>
            <a:r>
              <a:rPr dirty="0" sz="1300" spc="-10">
                <a:latin typeface="Times New Roman"/>
                <a:cs typeface="Times New Roman"/>
              </a:rPr>
              <a:t> Ollama)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66872" y="5405628"/>
            <a:ext cx="129539" cy="166116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3375152" y="5366130"/>
            <a:ext cx="62420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latin typeface="Times New Roman"/>
                <a:cs typeface="Times New Roman"/>
              </a:rPr>
              <a:t>Output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0">
                <a:latin typeface="Times New Roman"/>
                <a:cs typeface="Times New Roman"/>
              </a:rPr>
              <a:t>+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73652" y="5407152"/>
            <a:ext cx="137160" cy="166116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4292600" y="5366130"/>
            <a:ext cx="61277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latin typeface="Times New Roman"/>
                <a:cs typeface="Times New Roman"/>
              </a:rPr>
              <a:t>Export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-50">
                <a:latin typeface="Times New Roman"/>
                <a:cs typeface="Times New Roman"/>
              </a:rPr>
              <a:t>+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72811" y="5405628"/>
            <a:ext cx="166115" cy="166116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5190490" y="5366130"/>
            <a:ext cx="64008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latin typeface="Times New Roman"/>
                <a:cs typeface="Times New Roman"/>
              </a:rPr>
              <a:t>Analytics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4403597" y="2561082"/>
            <a:ext cx="259079" cy="320040"/>
            <a:chOff x="4403597" y="2561082"/>
            <a:chExt cx="259079" cy="320040"/>
          </a:xfrm>
        </p:grpSpPr>
        <p:sp>
          <p:nvSpPr>
            <p:cNvPr id="17" name="object 17" descr=""/>
            <p:cNvSpPr/>
            <p:nvPr/>
          </p:nvSpPr>
          <p:spPr>
            <a:xfrm>
              <a:off x="4408931" y="2566416"/>
              <a:ext cx="248920" cy="309880"/>
            </a:xfrm>
            <a:custGeom>
              <a:avLst/>
              <a:gdLst/>
              <a:ahLst/>
              <a:cxnLst/>
              <a:rect l="l" t="t" r="r" b="b"/>
              <a:pathLst>
                <a:path w="248920" h="309880">
                  <a:moveTo>
                    <a:pt x="185927" y="0"/>
                  </a:moveTo>
                  <a:lnTo>
                    <a:pt x="62483" y="0"/>
                  </a:lnTo>
                  <a:lnTo>
                    <a:pt x="62483" y="184404"/>
                  </a:lnTo>
                  <a:lnTo>
                    <a:pt x="0" y="184404"/>
                  </a:lnTo>
                  <a:lnTo>
                    <a:pt x="124967" y="309372"/>
                  </a:lnTo>
                  <a:lnTo>
                    <a:pt x="248412" y="184404"/>
                  </a:lnTo>
                  <a:lnTo>
                    <a:pt x="185927" y="184404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6A0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408931" y="2566416"/>
              <a:ext cx="248920" cy="309880"/>
            </a:xfrm>
            <a:custGeom>
              <a:avLst/>
              <a:gdLst/>
              <a:ahLst/>
              <a:cxnLst/>
              <a:rect l="l" t="t" r="r" b="b"/>
              <a:pathLst>
                <a:path w="248920" h="309880">
                  <a:moveTo>
                    <a:pt x="185927" y="0"/>
                  </a:moveTo>
                  <a:lnTo>
                    <a:pt x="185927" y="184404"/>
                  </a:lnTo>
                  <a:lnTo>
                    <a:pt x="248412" y="184404"/>
                  </a:lnTo>
                  <a:lnTo>
                    <a:pt x="124967" y="309372"/>
                  </a:lnTo>
                  <a:lnTo>
                    <a:pt x="0" y="184404"/>
                  </a:lnTo>
                  <a:lnTo>
                    <a:pt x="62483" y="184404"/>
                  </a:lnTo>
                  <a:lnTo>
                    <a:pt x="62483" y="0"/>
                  </a:lnTo>
                  <a:lnTo>
                    <a:pt x="185927" y="0"/>
                  </a:lnTo>
                  <a:close/>
                </a:path>
              </a:pathLst>
            </a:custGeom>
            <a:ln w="10668">
              <a:solidFill>
                <a:srgbClr val="6742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4426458" y="3195066"/>
            <a:ext cx="259079" cy="320040"/>
            <a:chOff x="4426458" y="3195066"/>
            <a:chExt cx="259079" cy="320040"/>
          </a:xfrm>
        </p:grpSpPr>
        <p:sp>
          <p:nvSpPr>
            <p:cNvPr id="20" name="object 20" descr=""/>
            <p:cNvSpPr/>
            <p:nvPr/>
          </p:nvSpPr>
          <p:spPr>
            <a:xfrm>
              <a:off x="4431792" y="3200400"/>
              <a:ext cx="248920" cy="309880"/>
            </a:xfrm>
            <a:custGeom>
              <a:avLst/>
              <a:gdLst/>
              <a:ahLst/>
              <a:cxnLst/>
              <a:rect l="l" t="t" r="r" b="b"/>
              <a:pathLst>
                <a:path w="248920" h="309879">
                  <a:moveTo>
                    <a:pt x="185928" y="0"/>
                  </a:moveTo>
                  <a:lnTo>
                    <a:pt x="62484" y="0"/>
                  </a:lnTo>
                  <a:lnTo>
                    <a:pt x="62484" y="185927"/>
                  </a:lnTo>
                  <a:lnTo>
                    <a:pt x="0" y="185927"/>
                  </a:lnTo>
                  <a:lnTo>
                    <a:pt x="123444" y="309372"/>
                  </a:lnTo>
                  <a:lnTo>
                    <a:pt x="248412" y="185927"/>
                  </a:lnTo>
                  <a:lnTo>
                    <a:pt x="185928" y="185927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F6A0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431792" y="3200400"/>
              <a:ext cx="248920" cy="309880"/>
            </a:xfrm>
            <a:custGeom>
              <a:avLst/>
              <a:gdLst/>
              <a:ahLst/>
              <a:cxnLst/>
              <a:rect l="l" t="t" r="r" b="b"/>
              <a:pathLst>
                <a:path w="248920" h="309879">
                  <a:moveTo>
                    <a:pt x="185928" y="0"/>
                  </a:moveTo>
                  <a:lnTo>
                    <a:pt x="185928" y="185927"/>
                  </a:lnTo>
                  <a:lnTo>
                    <a:pt x="248412" y="185927"/>
                  </a:lnTo>
                  <a:lnTo>
                    <a:pt x="123444" y="309372"/>
                  </a:lnTo>
                  <a:lnTo>
                    <a:pt x="0" y="185927"/>
                  </a:lnTo>
                  <a:lnTo>
                    <a:pt x="62484" y="185927"/>
                  </a:lnTo>
                  <a:lnTo>
                    <a:pt x="62484" y="0"/>
                  </a:lnTo>
                  <a:lnTo>
                    <a:pt x="185928" y="0"/>
                  </a:lnTo>
                  <a:close/>
                </a:path>
              </a:pathLst>
            </a:custGeom>
            <a:ln w="10668">
              <a:solidFill>
                <a:srgbClr val="6742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 descr=""/>
          <p:cNvGrpSpPr/>
          <p:nvPr/>
        </p:nvGrpSpPr>
        <p:grpSpPr>
          <a:xfrm>
            <a:off x="4450841" y="3810761"/>
            <a:ext cx="260985" cy="320040"/>
            <a:chOff x="4450841" y="3810761"/>
            <a:chExt cx="260985" cy="320040"/>
          </a:xfrm>
        </p:grpSpPr>
        <p:sp>
          <p:nvSpPr>
            <p:cNvPr id="23" name="object 23" descr=""/>
            <p:cNvSpPr/>
            <p:nvPr/>
          </p:nvSpPr>
          <p:spPr>
            <a:xfrm>
              <a:off x="4456175" y="3816095"/>
              <a:ext cx="250190" cy="309880"/>
            </a:xfrm>
            <a:custGeom>
              <a:avLst/>
              <a:gdLst/>
              <a:ahLst/>
              <a:cxnLst/>
              <a:rect l="l" t="t" r="r" b="b"/>
              <a:pathLst>
                <a:path w="250189" h="309879">
                  <a:moveTo>
                    <a:pt x="187451" y="0"/>
                  </a:moveTo>
                  <a:lnTo>
                    <a:pt x="62484" y="0"/>
                  </a:lnTo>
                  <a:lnTo>
                    <a:pt x="62484" y="184403"/>
                  </a:lnTo>
                  <a:lnTo>
                    <a:pt x="0" y="184403"/>
                  </a:lnTo>
                  <a:lnTo>
                    <a:pt x="124968" y="309371"/>
                  </a:lnTo>
                  <a:lnTo>
                    <a:pt x="249936" y="184403"/>
                  </a:lnTo>
                  <a:lnTo>
                    <a:pt x="187451" y="184403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F6A0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456175" y="3816095"/>
              <a:ext cx="250190" cy="309880"/>
            </a:xfrm>
            <a:custGeom>
              <a:avLst/>
              <a:gdLst/>
              <a:ahLst/>
              <a:cxnLst/>
              <a:rect l="l" t="t" r="r" b="b"/>
              <a:pathLst>
                <a:path w="250189" h="309879">
                  <a:moveTo>
                    <a:pt x="187451" y="0"/>
                  </a:moveTo>
                  <a:lnTo>
                    <a:pt x="187451" y="184403"/>
                  </a:lnTo>
                  <a:lnTo>
                    <a:pt x="249936" y="184403"/>
                  </a:lnTo>
                  <a:lnTo>
                    <a:pt x="124968" y="309371"/>
                  </a:lnTo>
                  <a:lnTo>
                    <a:pt x="0" y="184403"/>
                  </a:lnTo>
                  <a:lnTo>
                    <a:pt x="62484" y="184403"/>
                  </a:lnTo>
                  <a:lnTo>
                    <a:pt x="62484" y="0"/>
                  </a:lnTo>
                  <a:lnTo>
                    <a:pt x="187451" y="0"/>
                  </a:lnTo>
                  <a:close/>
                </a:path>
              </a:pathLst>
            </a:custGeom>
            <a:ln w="10668">
              <a:solidFill>
                <a:srgbClr val="6742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 descr=""/>
          <p:cNvGrpSpPr/>
          <p:nvPr/>
        </p:nvGrpSpPr>
        <p:grpSpPr>
          <a:xfrm>
            <a:off x="4484370" y="4435602"/>
            <a:ext cx="247015" cy="306705"/>
            <a:chOff x="4484370" y="4435602"/>
            <a:chExt cx="247015" cy="306705"/>
          </a:xfrm>
        </p:grpSpPr>
        <p:sp>
          <p:nvSpPr>
            <p:cNvPr id="26" name="object 26" descr=""/>
            <p:cNvSpPr/>
            <p:nvPr/>
          </p:nvSpPr>
          <p:spPr>
            <a:xfrm>
              <a:off x="4489704" y="4440936"/>
              <a:ext cx="236220" cy="295910"/>
            </a:xfrm>
            <a:custGeom>
              <a:avLst/>
              <a:gdLst/>
              <a:ahLst/>
              <a:cxnLst/>
              <a:rect l="l" t="t" r="r" b="b"/>
              <a:pathLst>
                <a:path w="236220" h="295910">
                  <a:moveTo>
                    <a:pt x="176784" y="0"/>
                  </a:moveTo>
                  <a:lnTo>
                    <a:pt x="57912" y="0"/>
                  </a:lnTo>
                  <a:lnTo>
                    <a:pt x="57912" y="178307"/>
                  </a:lnTo>
                  <a:lnTo>
                    <a:pt x="0" y="178307"/>
                  </a:lnTo>
                  <a:lnTo>
                    <a:pt x="117348" y="295656"/>
                  </a:lnTo>
                  <a:lnTo>
                    <a:pt x="236220" y="178307"/>
                  </a:lnTo>
                  <a:lnTo>
                    <a:pt x="176784" y="178307"/>
                  </a:lnTo>
                  <a:lnTo>
                    <a:pt x="176784" y="0"/>
                  </a:lnTo>
                  <a:close/>
                </a:path>
              </a:pathLst>
            </a:custGeom>
            <a:solidFill>
              <a:srgbClr val="F6A0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489704" y="4440936"/>
              <a:ext cx="236220" cy="295910"/>
            </a:xfrm>
            <a:custGeom>
              <a:avLst/>
              <a:gdLst/>
              <a:ahLst/>
              <a:cxnLst/>
              <a:rect l="l" t="t" r="r" b="b"/>
              <a:pathLst>
                <a:path w="236220" h="295910">
                  <a:moveTo>
                    <a:pt x="176784" y="0"/>
                  </a:moveTo>
                  <a:lnTo>
                    <a:pt x="176784" y="178307"/>
                  </a:lnTo>
                  <a:lnTo>
                    <a:pt x="236220" y="178307"/>
                  </a:lnTo>
                  <a:lnTo>
                    <a:pt x="117348" y="295656"/>
                  </a:lnTo>
                  <a:lnTo>
                    <a:pt x="0" y="178307"/>
                  </a:lnTo>
                  <a:lnTo>
                    <a:pt x="57912" y="178307"/>
                  </a:lnTo>
                  <a:lnTo>
                    <a:pt x="57912" y="0"/>
                  </a:lnTo>
                  <a:lnTo>
                    <a:pt x="176784" y="0"/>
                  </a:lnTo>
                  <a:close/>
                </a:path>
              </a:pathLst>
            </a:custGeom>
            <a:ln w="10668">
              <a:solidFill>
                <a:srgbClr val="6742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 descr=""/>
          <p:cNvGrpSpPr/>
          <p:nvPr/>
        </p:nvGrpSpPr>
        <p:grpSpPr>
          <a:xfrm>
            <a:off x="4493514" y="5055870"/>
            <a:ext cx="260985" cy="320040"/>
            <a:chOff x="4493514" y="5055870"/>
            <a:chExt cx="260985" cy="320040"/>
          </a:xfrm>
        </p:grpSpPr>
        <p:sp>
          <p:nvSpPr>
            <p:cNvPr id="29" name="object 29" descr=""/>
            <p:cNvSpPr/>
            <p:nvPr/>
          </p:nvSpPr>
          <p:spPr>
            <a:xfrm>
              <a:off x="4498848" y="5061204"/>
              <a:ext cx="250190" cy="309880"/>
            </a:xfrm>
            <a:custGeom>
              <a:avLst/>
              <a:gdLst/>
              <a:ahLst/>
              <a:cxnLst/>
              <a:rect l="l" t="t" r="r" b="b"/>
              <a:pathLst>
                <a:path w="250189" h="309879">
                  <a:moveTo>
                    <a:pt x="187451" y="0"/>
                  </a:moveTo>
                  <a:lnTo>
                    <a:pt x="62484" y="0"/>
                  </a:lnTo>
                  <a:lnTo>
                    <a:pt x="62484" y="185928"/>
                  </a:lnTo>
                  <a:lnTo>
                    <a:pt x="0" y="185928"/>
                  </a:lnTo>
                  <a:lnTo>
                    <a:pt x="124967" y="309372"/>
                  </a:lnTo>
                  <a:lnTo>
                    <a:pt x="249936" y="185928"/>
                  </a:lnTo>
                  <a:lnTo>
                    <a:pt x="187451" y="185928"/>
                  </a:lnTo>
                  <a:lnTo>
                    <a:pt x="187451" y="0"/>
                  </a:lnTo>
                  <a:close/>
                </a:path>
              </a:pathLst>
            </a:custGeom>
            <a:solidFill>
              <a:srgbClr val="F6A0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498848" y="5061204"/>
              <a:ext cx="250190" cy="309880"/>
            </a:xfrm>
            <a:custGeom>
              <a:avLst/>
              <a:gdLst/>
              <a:ahLst/>
              <a:cxnLst/>
              <a:rect l="l" t="t" r="r" b="b"/>
              <a:pathLst>
                <a:path w="250189" h="309879">
                  <a:moveTo>
                    <a:pt x="187451" y="0"/>
                  </a:moveTo>
                  <a:lnTo>
                    <a:pt x="187451" y="185928"/>
                  </a:lnTo>
                  <a:lnTo>
                    <a:pt x="249936" y="185928"/>
                  </a:lnTo>
                  <a:lnTo>
                    <a:pt x="124967" y="309372"/>
                  </a:lnTo>
                  <a:lnTo>
                    <a:pt x="0" y="185928"/>
                  </a:lnTo>
                  <a:lnTo>
                    <a:pt x="62484" y="185928"/>
                  </a:lnTo>
                  <a:lnTo>
                    <a:pt x="62484" y="0"/>
                  </a:lnTo>
                  <a:lnTo>
                    <a:pt x="187451" y="0"/>
                  </a:lnTo>
                  <a:close/>
                </a:path>
              </a:pathLst>
            </a:custGeom>
            <a:ln w="10668">
              <a:solidFill>
                <a:srgbClr val="6742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3247" y="1057783"/>
            <a:ext cx="1800860" cy="4298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FEATURES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3896" y="1944623"/>
            <a:ext cx="77594" cy="13868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7923" y="2375916"/>
            <a:ext cx="179832" cy="18745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40452" y="2855976"/>
            <a:ext cx="111249" cy="1143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05371" y="3281171"/>
            <a:ext cx="187451" cy="18745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95544" y="3733800"/>
            <a:ext cx="149351" cy="18287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10200" y="4212335"/>
            <a:ext cx="147827" cy="15544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91200" y="4640579"/>
            <a:ext cx="187451" cy="18745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46064" y="5105400"/>
            <a:ext cx="185927" cy="166116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3433064" y="1880361"/>
            <a:ext cx="2864485" cy="3985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8285" algn="l"/>
              </a:tabLst>
            </a:pPr>
            <a:r>
              <a:rPr dirty="0" sz="1450">
                <a:latin typeface="Times New Roman"/>
                <a:cs typeface="Times New Roman"/>
              </a:rPr>
              <a:t>Voice</a:t>
            </a:r>
            <a:r>
              <a:rPr dirty="0" sz="1450" spc="-3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Input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via</a:t>
            </a:r>
            <a:r>
              <a:rPr dirty="0" sz="1450" spc="-25">
                <a:latin typeface="Times New Roman"/>
                <a:cs typeface="Times New Roman"/>
              </a:rPr>
              <a:t> mic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  <a:buFont typeface="Arial MT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248285" indent="-235585">
              <a:lnSpc>
                <a:spcPct val="100000"/>
              </a:lnSpc>
              <a:buFont typeface="Arial MT"/>
              <a:buChar char="•"/>
              <a:tabLst>
                <a:tab pos="248285" algn="l"/>
              </a:tabLst>
            </a:pPr>
            <a:r>
              <a:rPr dirty="0" sz="1450">
                <a:latin typeface="Times New Roman"/>
                <a:cs typeface="Times New Roman"/>
              </a:rPr>
              <a:t>Secure</a:t>
            </a:r>
            <a:r>
              <a:rPr dirty="0" sz="1450" spc="-8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API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integration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  <a:buFont typeface="Arial MT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295910" indent="-283210">
              <a:lnSpc>
                <a:spcPct val="100000"/>
              </a:lnSpc>
              <a:buFont typeface="Arial MT"/>
              <a:buChar char="•"/>
              <a:tabLst>
                <a:tab pos="295910" algn="l"/>
              </a:tabLst>
            </a:pPr>
            <a:r>
              <a:rPr dirty="0" sz="1450">
                <a:latin typeface="Times New Roman"/>
                <a:cs typeface="Times New Roman"/>
              </a:rPr>
              <a:t>Prompt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Generator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Font typeface="Arial MT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295910" indent="-283210">
              <a:lnSpc>
                <a:spcPct val="100000"/>
              </a:lnSpc>
              <a:buFont typeface="Arial MT"/>
              <a:buChar char="•"/>
              <a:tabLst>
                <a:tab pos="295910" algn="l"/>
              </a:tabLst>
            </a:pPr>
            <a:r>
              <a:rPr dirty="0" sz="1450">
                <a:latin typeface="Times New Roman"/>
                <a:cs typeface="Times New Roman"/>
              </a:rPr>
              <a:t>Response</a:t>
            </a:r>
            <a:r>
              <a:rPr dirty="0" sz="1450" spc="3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Time</a:t>
            </a:r>
            <a:r>
              <a:rPr dirty="0" sz="1450" spc="4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Comparison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Chart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  <a:buFont typeface="Arial MT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248285" indent="-235585">
              <a:lnSpc>
                <a:spcPct val="100000"/>
              </a:lnSpc>
              <a:buFont typeface="Arial MT"/>
              <a:buChar char="•"/>
              <a:tabLst>
                <a:tab pos="248285" algn="l"/>
              </a:tabLst>
            </a:pPr>
            <a:r>
              <a:rPr dirty="0" sz="1450">
                <a:latin typeface="Times New Roman"/>
                <a:cs typeface="Times New Roman"/>
              </a:rPr>
              <a:t>Export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as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TXT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&amp;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PDF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  <a:buFont typeface="Arial MT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295910" indent="-283210">
              <a:lnSpc>
                <a:spcPct val="100000"/>
              </a:lnSpc>
              <a:buFont typeface="Arial MT"/>
              <a:buChar char="•"/>
              <a:tabLst>
                <a:tab pos="295910" algn="l"/>
              </a:tabLst>
            </a:pPr>
            <a:r>
              <a:rPr dirty="0" sz="1450">
                <a:latin typeface="Times New Roman"/>
                <a:cs typeface="Times New Roman"/>
              </a:rPr>
              <a:t>Beautiful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gradient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UI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Font typeface="Arial MT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292735" indent="-280035">
              <a:lnSpc>
                <a:spcPct val="100000"/>
              </a:lnSpc>
              <a:buFont typeface="Arial MT"/>
              <a:buChar char="•"/>
              <a:tabLst>
                <a:tab pos="292735" algn="l"/>
              </a:tabLst>
            </a:pPr>
            <a:r>
              <a:rPr dirty="0" sz="1450">
                <a:latin typeface="Times New Roman"/>
                <a:cs typeface="Times New Roman"/>
              </a:rPr>
              <a:t>Theme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toggle: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Light/Dark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  <a:buFont typeface="Arial MT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295910" indent="-283210">
              <a:lnSpc>
                <a:spcPct val="100000"/>
              </a:lnSpc>
              <a:buFont typeface="Arial MT"/>
              <a:buChar char="•"/>
              <a:tabLst>
                <a:tab pos="295910" algn="l"/>
              </a:tabLst>
            </a:pPr>
            <a:r>
              <a:rPr dirty="0" sz="1450">
                <a:latin typeface="Times New Roman"/>
                <a:cs typeface="Times New Roman"/>
              </a:rPr>
              <a:t>Multiple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model</a:t>
            </a:r>
            <a:r>
              <a:rPr dirty="0" sz="1450" spc="4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integration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Font typeface="Arial MT"/>
              <a:buChar char="•"/>
            </a:pPr>
            <a:endParaRPr sz="1450">
              <a:latin typeface="Times New Roman"/>
              <a:cs typeface="Times New Roman"/>
            </a:endParaRPr>
          </a:p>
          <a:p>
            <a:pPr marL="295910" indent="-28321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5910" algn="l"/>
              </a:tabLst>
            </a:pPr>
            <a:r>
              <a:rPr dirty="0" sz="1450">
                <a:latin typeface="Times New Roman"/>
                <a:cs typeface="Times New Roman"/>
              </a:rPr>
              <a:t>Real-time</a:t>
            </a:r>
            <a:r>
              <a:rPr dirty="0" sz="1450" spc="10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performance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tracking</a:t>
            </a:r>
            <a:endParaRPr sz="1450">
              <a:latin typeface="Times New Roman"/>
              <a:cs typeface="Times New Roman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20967" y="5544311"/>
            <a:ext cx="187451" cy="187451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42759" y="1766316"/>
            <a:ext cx="2958083" cy="40675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0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SCREENSHOTS</a:t>
            </a:r>
            <a:r>
              <a:rPr dirty="0" spc="-105"/>
              <a:t> </a:t>
            </a:r>
            <a:r>
              <a:rPr dirty="0" spc="-10"/>
              <a:t>PLACEHOLDERS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39" y="2500884"/>
            <a:ext cx="4779264" cy="357377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9200" y="2491739"/>
            <a:ext cx="4718303" cy="35874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923" y="1507236"/>
            <a:ext cx="4892040" cy="447294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7696" y="1495044"/>
            <a:ext cx="4663440" cy="44851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79" y="1415796"/>
            <a:ext cx="4725924" cy="456742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5108" y="1461516"/>
            <a:ext cx="4812792" cy="45217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Vadlamudi Ravalika</dc:creator>
  <dc:title>Microsoft PowerPoint - Marktng</dc:title>
  <dcterms:created xsi:type="dcterms:W3CDTF">2025-07-11T07:32:32Z</dcterms:created>
  <dcterms:modified xsi:type="dcterms:W3CDTF">2025-07-11T07:32:32Z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2025-07-11T00:00:00Z</vt:filetime>
  </property>
  <property fmtid="{D5CDD505-2E9C-101B-9397-08002B2CF9AE}" pid="5" name="Producer">
    <vt:lpwstr>Microsoft® PowerPoint® 2021</vt:lpwstr>
  </property>
</Properties>
</file>