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nGkuKbq/hbuoTpPG1MgFJBIPe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15"/>
          <p:cNvGrpSpPr/>
          <p:nvPr/>
        </p:nvGrpSpPr>
        <p:grpSpPr>
          <a:xfrm>
            <a:off x="6098378" y="5"/>
            <a:ext cx="3045625" cy="2030570"/>
            <a:chOff x="6098378" y="5"/>
            <a:chExt cx="3045625" cy="2030570"/>
          </a:xfrm>
        </p:grpSpPr>
        <p:sp>
          <p:nvSpPr>
            <p:cNvPr id="11" name="Google Shape;11;p1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15"/>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15"/>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24"/>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70" name="Google Shape;70;p2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grpSp>
        <p:nvGrpSpPr>
          <p:cNvPr id="72" name="Google Shape;72;p25"/>
          <p:cNvGrpSpPr/>
          <p:nvPr/>
        </p:nvGrpSpPr>
        <p:grpSpPr>
          <a:xfrm>
            <a:off x="6098378" y="5"/>
            <a:ext cx="3045625" cy="2030570"/>
            <a:chOff x="6098378" y="5"/>
            <a:chExt cx="3045625" cy="2030570"/>
          </a:xfrm>
        </p:grpSpPr>
        <p:sp>
          <p:nvSpPr>
            <p:cNvPr id="73" name="Google Shape;73;p2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25"/>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25"/>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80" name="Google Shape;80;p2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16"/>
          <p:cNvGrpSpPr/>
          <p:nvPr/>
        </p:nvGrpSpPr>
        <p:grpSpPr>
          <a:xfrm>
            <a:off x="6098378" y="5"/>
            <a:ext cx="3045625" cy="2030570"/>
            <a:chOff x="6098378" y="5"/>
            <a:chExt cx="3045625" cy="2030570"/>
          </a:xfrm>
        </p:grpSpPr>
        <p:sp>
          <p:nvSpPr>
            <p:cNvPr id="21" name="Google Shape;21;p1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1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27" name="Google Shape;27;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4" name="Google Shape;34;p1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1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grpSp>
        <p:nvGrpSpPr>
          <p:cNvPr id="38" name="Google Shape;38;p20"/>
          <p:cNvGrpSpPr/>
          <p:nvPr/>
        </p:nvGrpSpPr>
        <p:grpSpPr>
          <a:xfrm>
            <a:off x="0" y="3903669"/>
            <a:ext cx="9144000" cy="1239925"/>
            <a:chOff x="0" y="3903669"/>
            <a:chExt cx="9144000" cy="1239925"/>
          </a:xfrm>
        </p:grpSpPr>
        <p:sp>
          <p:nvSpPr>
            <p:cNvPr id="39" name="Google Shape;39;p2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0"/>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0"/>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0"/>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0"/>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 name="Google Shape;44;p2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 name="Google Shape;45;p20"/>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2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grpSp>
        <p:nvGrpSpPr>
          <p:cNvPr id="48" name="Google Shape;48;p21"/>
          <p:cNvGrpSpPr/>
          <p:nvPr/>
        </p:nvGrpSpPr>
        <p:grpSpPr>
          <a:xfrm>
            <a:off x="6098378" y="5"/>
            <a:ext cx="3045625" cy="2030570"/>
            <a:chOff x="6098378" y="5"/>
            <a:chExt cx="3045625" cy="2030570"/>
          </a:xfrm>
        </p:grpSpPr>
        <p:sp>
          <p:nvSpPr>
            <p:cNvPr id="49" name="Google Shape;49;p21"/>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1"/>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1"/>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1"/>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1"/>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2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5" name="Google Shape;55;p2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2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8" name="Google Shape;58;p22"/>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9" name="Google Shape;59;p22"/>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0" name="Google Shape;60;p2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23"/>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 name="Google Shape;63;p23"/>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23"/>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5" name="Google Shape;65;p23"/>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2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7" name="Google Shape;67;p2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4"/>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2268925" y="1824525"/>
            <a:ext cx="6778800" cy="17610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222222"/>
              <a:buNone/>
            </a:pPr>
            <a:r>
              <a:rPr lang="en" sz="2100"/>
              <a:t>Name           : v.sandhya</a:t>
            </a:r>
            <a:endParaRPr sz="2100"/>
          </a:p>
          <a:p>
            <a:pPr marL="0" lvl="0" indent="0" algn="l" rtl="0">
              <a:lnSpc>
                <a:spcPct val="100000"/>
              </a:lnSpc>
              <a:spcBef>
                <a:spcPts val="0"/>
              </a:spcBef>
              <a:spcAft>
                <a:spcPts val="0"/>
              </a:spcAft>
              <a:buSzPct val="222222"/>
              <a:buNone/>
            </a:pPr>
            <a:r>
              <a:rPr lang="en" sz="2100"/>
              <a:t>Branch         : computer science and engineering</a:t>
            </a:r>
            <a:endParaRPr sz="2100"/>
          </a:p>
          <a:p>
            <a:pPr marL="0" lvl="0" indent="0" algn="l" rtl="0">
              <a:lnSpc>
                <a:spcPct val="100000"/>
              </a:lnSpc>
              <a:spcBef>
                <a:spcPts val="0"/>
              </a:spcBef>
              <a:spcAft>
                <a:spcPts val="0"/>
              </a:spcAft>
              <a:buSzPct val="222222"/>
              <a:buNone/>
            </a:pPr>
            <a:r>
              <a:rPr lang="en" sz="2100"/>
              <a:t>College        : R.M.K engineering college</a:t>
            </a:r>
            <a:endParaRPr sz="2100"/>
          </a:p>
          <a:p>
            <a:pPr marL="0" lvl="0" indent="0" algn="l" rtl="0">
              <a:lnSpc>
                <a:spcPct val="100000"/>
              </a:lnSpc>
              <a:spcBef>
                <a:spcPts val="0"/>
              </a:spcBef>
              <a:spcAft>
                <a:spcPts val="0"/>
              </a:spcAft>
              <a:buSzPct val="222222"/>
              <a:buNone/>
            </a:pPr>
            <a:r>
              <a:rPr lang="en" sz="2100"/>
              <a:t>Counselors : Muthukumar sir</a:t>
            </a:r>
            <a:endParaRPr sz="2100"/>
          </a:p>
          <a:p>
            <a:pPr marL="0" lvl="0" indent="0" algn="l" rtl="0">
              <a:lnSpc>
                <a:spcPct val="100000"/>
              </a:lnSpc>
              <a:spcBef>
                <a:spcPts val="0"/>
              </a:spcBef>
              <a:spcAft>
                <a:spcPts val="0"/>
              </a:spcAft>
              <a:buSzPct val="222222"/>
              <a:buNone/>
            </a:pPr>
            <a:r>
              <a:rPr lang="en" sz="2100"/>
              <a:t>Mentor         : Ms.s.Sivagami madam</a:t>
            </a:r>
            <a:endParaRPr sz="2100"/>
          </a:p>
          <a:p>
            <a:pPr marL="0" lvl="0" indent="0" algn="l" rtl="0">
              <a:lnSpc>
                <a:spcPct val="100000"/>
              </a:lnSpc>
              <a:spcBef>
                <a:spcPts val="0"/>
              </a:spcBef>
              <a:spcAft>
                <a:spcPts val="0"/>
              </a:spcAft>
              <a:buSzPct val="222222"/>
              <a:buNone/>
            </a:pPr>
            <a:endParaRPr sz="2100"/>
          </a:p>
        </p:txBody>
      </p:sp>
      <p:sp>
        <p:nvSpPr>
          <p:cNvPr id="86" name="Google Shape;86;p1"/>
          <p:cNvSpPr txBox="1"/>
          <p:nvPr/>
        </p:nvSpPr>
        <p:spPr>
          <a:xfrm>
            <a:off x="3596425" y="512350"/>
            <a:ext cx="5786400" cy="67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87" name="Google Shape;87;p1"/>
          <p:cNvSpPr txBox="1"/>
          <p:nvPr/>
        </p:nvSpPr>
        <p:spPr>
          <a:xfrm>
            <a:off x="2098175" y="723075"/>
            <a:ext cx="57864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highlight>
                  <a:srgbClr val="00FFFF"/>
                </a:highlight>
                <a:latin typeface="Roboto"/>
                <a:ea typeface="Roboto"/>
                <a:cs typeface="Roboto"/>
                <a:sym typeface="Roboto"/>
              </a:rPr>
              <a:t>NUMBER GUESSING GAME</a:t>
            </a:r>
            <a:endParaRPr sz="3000" b="0" i="0" u="none" strike="noStrike" cap="none">
              <a:solidFill>
                <a:srgbClr val="000000"/>
              </a:solidFill>
              <a:highlight>
                <a:srgbClr val="00FFFF"/>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p:nvPr/>
        </p:nvSpPr>
        <p:spPr>
          <a:xfrm>
            <a:off x="2022925" y="651325"/>
            <a:ext cx="6494100" cy="42114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1200"/>
              </a:spcBef>
              <a:spcAft>
                <a:spcPts val="0"/>
              </a:spcAft>
              <a:buClr>
                <a:srgbClr val="FFFF00"/>
              </a:buClr>
              <a:buSzPts val="1700"/>
              <a:buFont typeface="Times New Roman"/>
              <a:buAutoNum type="arabicPeriod"/>
            </a:pPr>
            <a:r>
              <a:rPr lang="en" sz="1700">
                <a:solidFill>
                  <a:srgbClr val="FFFF00"/>
                </a:solidFill>
                <a:latin typeface="Times New Roman"/>
                <a:ea typeface="Times New Roman"/>
                <a:cs typeface="Times New Roman"/>
                <a:sym typeface="Times New Roman"/>
              </a:rPr>
              <a:t>Use the on-screen numeric keypad to make guesses quickly and easily, with options to correct or reset your input.</a:t>
            </a:r>
            <a:endParaRPr sz="1700">
              <a:solidFill>
                <a:srgbClr val="FFFF00"/>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rgbClr val="FFFF00"/>
              </a:buClr>
              <a:buSzPts val="1700"/>
              <a:buFont typeface="Times New Roman"/>
              <a:buAutoNum type="arabicPeriod"/>
            </a:pPr>
            <a:r>
              <a:rPr lang="en" sz="1700">
                <a:solidFill>
                  <a:srgbClr val="FFFF00"/>
                </a:solidFill>
                <a:latin typeface="Times New Roman"/>
                <a:ea typeface="Times New Roman"/>
                <a:cs typeface="Times New Roman"/>
                <a:sym typeface="Times New Roman"/>
              </a:rPr>
              <a:t>Receive hints after each guess, guiding you to choose higher or lower numbers as needed.</a:t>
            </a:r>
            <a:endParaRPr sz="1700">
              <a:solidFill>
                <a:srgbClr val="FFFF00"/>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rgbClr val="FFFF00"/>
              </a:buClr>
              <a:buSzPts val="1700"/>
              <a:buFont typeface="Times New Roman"/>
              <a:buAutoNum type="arabicPeriod"/>
            </a:pPr>
            <a:r>
              <a:rPr lang="en" sz="1700">
                <a:solidFill>
                  <a:srgbClr val="FFFF00"/>
                </a:solidFill>
                <a:latin typeface="Times New Roman"/>
                <a:ea typeface="Times New Roman"/>
                <a:cs typeface="Times New Roman"/>
                <a:sym typeface="Times New Roman"/>
              </a:rPr>
              <a:t>Players get 10 attempts to guess the right number, adding excitement and challenge.</a:t>
            </a:r>
            <a:endParaRPr sz="1700">
              <a:solidFill>
                <a:srgbClr val="FFFF00"/>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rgbClr val="FFFF00"/>
              </a:buClr>
              <a:buSzPts val="1700"/>
              <a:buFont typeface="Times New Roman"/>
              <a:buAutoNum type="arabicPeriod"/>
            </a:pPr>
            <a:r>
              <a:rPr lang="en" sz="1700">
                <a:solidFill>
                  <a:srgbClr val="FFFF00"/>
                </a:solidFill>
                <a:latin typeface="Times New Roman"/>
                <a:ea typeface="Times New Roman"/>
                <a:cs typeface="Times New Roman"/>
                <a:sym typeface="Times New Roman"/>
              </a:rPr>
              <a:t>Neon-themed design with instant feedback on your guesses, keeping you engaged and informed.</a:t>
            </a:r>
            <a:endParaRPr sz="1700">
              <a:solidFill>
                <a:srgbClr val="FFFF00"/>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rgbClr val="FFFF00"/>
              </a:buClr>
              <a:buSzPts val="1700"/>
              <a:buFont typeface="Times New Roman"/>
              <a:buAutoNum type="arabicPeriod"/>
            </a:pPr>
            <a:r>
              <a:rPr lang="en" sz="1700">
                <a:solidFill>
                  <a:srgbClr val="FFFF00"/>
                </a:solidFill>
                <a:latin typeface="Times New Roman"/>
                <a:ea typeface="Times New Roman"/>
                <a:cs typeface="Times New Roman"/>
                <a:sym typeface="Times New Roman"/>
              </a:rPr>
              <a:t>Easily restart the game after winning or using all attempts with a simple button.</a:t>
            </a:r>
            <a:endParaRPr sz="1700">
              <a:solidFill>
                <a:srgbClr val="FFFF00"/>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rgbClr val="FFFF00"/>
              </a:buClr>
              <a:buSzPts val="1700"/>
              <a:buFont typeface="Times New Roman"/>
              <a:buAutoNum type="arabicPeriod"/>
            </a:pPr>
            <a:r>
              <a:rPr lang="en" sz="1700">
                <a:solidFill>
                  <a:srgbClr val="FFFF00"/>
                </a:solidFill>
                <a:latin typeface="Times New Roman"/>
                <a:ea typeface="Times New Roman"/>
                <a:cs typeface="Times New Roman"/>
                <a:sym typeface="Times New Roman"/>
              </a:rPr>
              <a:t>I have guessed the number in 7 attempts and won the game.</a:t>
            </a:r>
            <a:endParaRPr sz="1700">
              <a:solidFill>
                <a:srgbClr val="FFFF00"/>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rgbClr val="FFFF00"/>
              </a:buClr>
              <a:buSzPts val="1700"/>
              <a:buFont typeface="Times New Roman"/>
              <a:buAutoNum type="arabicPeriod"/>
            </a:pPr>
            <a:r>
              <a:rPr lang="en" sz="1700">
                <a:solidFill>
                  <a:srgbClr val="FFFF00"/>
                </a:solidFill>
                <a:latin typeface="Times New Roman"/>
                <a:ea typeface="Times New Roman"/>
                <a:cs typeface="Times New Roman"/>
                <a:sym typeface="Times New Roman"/>
              </a:rPr>
              <a:t>It is user friendly game, and easy to play.</a:t>
            </a:r>
            <a:endParaRPr sz="1700">
              <a:solidFill>
                <a:srgbClr val="FFFF00"/>
              </a:solidFill>
              <a:latin typeface="Times New Roman"/>
              <a:ea typeface="Times New Roman"/>
              <a:cs typeface="Times New Roman"/>
              <a:sym typeface="Times New Roman"/>
            </a:endParaRPr>
          </a:p>
          <a:p>
            <a:pPr marL="0" marR="0" lvl="0" indent="0" algn="just" rtl="0">
              <a:lnSpc>
                <a:spcPct val="150000"/>
              </a:lnSpc>
              <a:spcBef>
                <a:spcPts val="1200"/>
              </a:spcBef>
              <a:spcAft>
                <a:spcPts val="1200"/>
              </a:spcAft>
              <a:buClr>
                <a:srgbClr val="000000"/>
              </a:buClr>
              <a:buSzPts val="1400"/>
              <a:buFont typeface="Arial"/>
              <a:buNone/>
            </a:pPr>
            <a:endParaRPr sz="1700">
              <a:solidFill>
                <a:srgbClr val="FFFF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p:nvPr/>
        </p:nvSpPr>
        <p:spPr>
          <a:xfrm>
            <a:off x="4014050" y="0"/>
            <a:ext cx="1948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 sz="2400" b="1">
                <a:solidFill>
                  <a:schemeClr val="lt1"/>
                </a:solidFill>
                <a:latin typeface="Roboto"/>
                <a:ea typeface="Roboto"/>
                <a:cs typeface="Roboto"/>
                <a:sym typeface="Roboto"/>
              </a:rPr>
              <a:t>C</a:t>
            </a:r>
            <a:r>
              <a:rPr lang="en" sz="2400" b="1" i="0" u="none" strike="noStrike" cap="none">
                <a:solidFill>
                  <a:schemeClr val="lt1"/>
                </a:solidFill>
                <a:latin typeface="Roboto"/>
                <a:ea typeface="Roboto"/>
                <a:cs typeface="Roboto"/>
                <a:sym typeface="Roboto"/>
              </a:rPr>
              <a:t>onclusion</a:t>
            </a:r>
            <a:endParaRPr sz="2400" b="1" i="0" u="none" strike="noStrike" cap="none">
              <a:solidFill>
                <a:schemeClr val="lt1"/>
              </a:solidFill>
              <a:latin typeface="Roboto"/>
              <a:ea typeface="Roboto"/>
              <a:cs typeface="Roboto"/>
              <a:sym typeface="Roboto"/>
            </a:endParaRPr>
          </a:p>
        </p:txBody>
      </p:sp>
      <p:sp>
        <p:nvSpPr>
          <p:cNvPr id="152" name="Google Shape;152;p11"/>
          <p:cNvSpPr txBox="1"/>
          <p:nvPr/>
        </p:nvSpPr>
        <p:spPr>
          <a:xfrm>
            <a:off x="2061225" y="827550"/>
            <a:ext cx="6283200" cy="5724614"/>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1200"/>
              </a:spcBef>
              <a:spcAft>
                <a:spcPts val="0"/>
              </a:spcAft>
              <a:buClr>
                <a:srgbClr val="000000"/>
              </a:buClr>
              <a:buSzPts val="1500"/>
              <a:buFont typeface="Arial"/>
              <a:buNone/>
            </a:pPr>
            <a:r>
              <a:rPr lang="en" sz="1500" b="0" i="0" u="none" strike="noStrike" cap="none" dirty="0">
                <a:solidFill>
                  <a:srgbClr val="FFFF00"/>
                </a:solidFill>
                <a:latin typeface="Arial"/>
                <a:ea typeface="Arial"/>
                <a:cs typeface="Arial"/>
                <a:sym typeface="Arial"/>
              </a:rPr>
              <a:t>         </a:t>
            </a:r>
            <a:r>
              <a:rPr lang="en" sz="1500" i="0" u="none" strike="noStrike" cap="none" dirty="0">
                <a:solidFill>
                  <a:srgbClr val="FFFF00"/>
                </a:solidFill>
                <a:latin typeface="Times New Roman"/>
                <a:ea typeface="Times New Roman"/>
                <a:cs typeface="Times New Roman"/>
                <a:sym typeface="Times New Roman"/>
              </a:rPr>
              <a:t>The number guessing game has been implemented successfully. By doing methodology I got the idea for code execution. My guessing  game worked correctly as it followed by most of the objectives. It told you if your guess was too high or too low and if  your  guess was right it told you that also. It had a  limit  between 1-100 so that it wasn’t too hard for people to guess. As well as this the final, completed guessing game  didn’t come up with error messages as it ran through the flow chart each time a number was entered which shows that it was correct. It was only a basic version and wasn’t expanded but it worked fine.</a:t>
            </a:r>
            <a:r>
              <a:rPr lang="en" sz="1500" dirty="0">
                <a:solidFill>
                  <a:srgbClr val="FFFF00"/>
                </a:solidFill>
              </a:rPr>
              <a:t>  </a:t>
            </a:r>
            <a:endParaRPr lang="en" sz="1500" dirty="0" smtClean="0">
              <a:solidFill>
                <a:srgbClr val="FFFF00"/>
              </a:solidFill>
            </a:endParaRPr>
          </a:p>
          <a:p>
            <a:pPr marL="0" marR="0" lvl="0" indent="0" algn="just" rtl="0">
              <a:lnSpc>
                <a:spcPct val="150000"/>
              </a:lnSpc>
              <a:spcBef>
                <a:spcPts val="1200"/>
              </a:spcBef>
              <a:spcAft>
                <a:spcPts val="0"/>
              </a:spcAft>
              <a:buClr>
                <a:srgbClr val="000000"/>
              </a:buClr>
              <a:buSzPts val="1500"/>
              <a:buFont typeface="Arial"/>
              <a:buNone/>
            </a:pPr>
            <a:endParaRPr sz="1500" dirty="0">
              <a:solidFill>
                <a:srgbClr val="FFFF00"/>
              </a:solidFill>
            </a:endParaRPr>
          </a:p>
          <a:p>
            <a:pPr marL="0" marR="0" lvl="0" indent="0" algn="ctr" rtl="0">
              <a:lnSpc>
                <a:spcPct val="150000"/>
              </a:lnSpc>
              <a:spcBef>
                <a:spcPts val="1200"/>
              </a:spcBef>
              <a:spcAft>
                <a:spcPts val="0"/>
              </a:spcAft>
              <a:buClr>
                <a:srgbClr val="000000"/>
              </a:buClr>
              <a:buSzPts val="1500"/>
              <a:buFont typeface="Arial"/>
              <a:buNone/>
            </a:pPr>
            <a:r>
              <a:rPr lang="en" sz="1600" dirty="0">
                <a:solidFill>
                  <a:srgbClr val="FFFF00"/>
                </a:solidFill>
                <a:latin typeface="Times New Roman"/>
                <a:ea typeface="Times New Roman"/>
                <a:cs typeface="Times New Roman"/>
                <a:sym typeface="Times New Roman"/>
              </a:rPr>
              <a:t>       </a:t>
            </a:r>
            <a:r>
              <a:rPr lang="en" sz="1600" b="1" dirty="0">
                <a:solidFill>
                  <a:srgbClr val="CC0000"/>
                </a:solidFill>
                <a:latin typeface="Times New Roman"/>
                <a:ea typeface="Times New Roman"/>
                <a:cs typeface="Times New Roman"/>
                <a:sym typeface="Times New Roman"/>
              </a:rPr>
              <a:t>"Every guess brings you closer to victory."</a:t>
            </a:r>
            <a:endParaRPr sz="1600" b="1" dirty="0">
              <a:solidFill>
                <a:srgbClr val="CC00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500" dirty="0">
              <a:solidFill>
                <a:srgbClr val="FFFF00"/>
              </a:solidFill>
            </a:endParaRPr>
          </a:p>
          <a:p>
            <a:pPr marL="0" marR="0" lvl="0" indent="0" algn="just" rtl="0">
              <a:lnSpc>
                <a:spcPct val="150000"/>
              </a:lnSpc>
              <a:spcBef>
                <a:spcPts val="1200"/>
              </a:spcBef>
              <a:spcAft>
                <a:spcPts val="1200"/>
              </a:spcAft>
              <a:buClr>
                <a:srgbClr val="000000"/>
              </a:buClr>
              <a:buSzPts val="1500"/>
              <a:buFont typeface="Arial"/>
              <a:buNone/>
            </a:pPr>
            <a:endParaRPr sz="1500" dirty="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3993100" y="0"/>
            <a:ext cx="1746300" cy="569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 sz="2400">
                <a:solidFill>
                  <a:schemeClr val="lt1"/>
                </a:solidFill>
              </a:rPr>
              <a:t>References</a:t>
            </a:r>
            <a:endParaRPr sz="2400">
              <a:solidFill>
                <a:schemeClr val="lt1"/>
              </a:solidFill>
            </a:endParaRPr>
          </a:p>
        </p:txBody>
      </p:sp>
      <p:sp>
        <p:nvSpPr>
          <p:cNvPr id="158" name="Google Shape;158;p12"/>
          <p:cNvSpPr txBox="1">
            <a:spLocks noGrp="1"/>
          </p:cNvSpPr>
          <p:nvPr>
            <p:ph type="body" idx="1"/>
          </p:nvPr>
        </p:nvSpPr>
        <p:spPr>
          <a:xfrm>
            <a:off x="1783475" y="808400"/>
            <a:ext cx="6723900" cy="3965400"/>
          </a:xfrm>
          <a:prstGeom prst="rect">
            <a:avLst/>
          </a:prstGeom>
          <a:noFill/>
          <a:ln>
            <a:noFill/>
          </a:ln>
        </p:spPr>
        <p:txBody>
          <a:bodyPr spcFirstLastPara="1" wrap="square" lIns="91425" tIns="91425" rIns="91425" bIns="91425" anchor="t" anchorCtr="0">
            <a:normAutofit fontScale="40000" lnSpcReduction="20000"/>
          </a:bodyPr>
          <a:lstStyle/>
          <a:p>
            <a:pPr marL="457200" lvl="0" indent="-339090" algn="l" rtl="0">
              <a:lnSpc>
                <a:spcPct val="150000"/>
              </a:lnSpc>
              <a:spcBef>
                <a:spcPts val="0"/>
              </a:spcBef>
              <a:spcAft>
                <a:spcPts val="0"/>
              </a:spcAft>
              <a:buClr>
                <a:srgbClr val="FFFF00"/>
              </a:buClr>
              <a:buSzPct val="100000"/>
              <a:buFont typeface="Times New Roman"/>
              <a:buChar char="❖"/>
            </a:pPr>
            <a:r>
              <a:rPr lang="en" sz="4350">
                <a:solidFill>
                  <a:srgbClr val="FFFF00"/>
                </a:solidFill>
                <a:latin typeface="Times New Roman"/>
                <a:ea typeface="Times New Roman"/>
                <a:cs typeface="Times New Roman"/>
                <a:sym typeface="Times New Roman"/>
              </a:rPr>
              <a:t>I am an embedded c software engineer and a corporate trainer, currently, I am working as senior software engineer in a largest software consulting company. I have working experience of different microcontrollers, drivers, POS device and payment gateway.</a:t>
            </a:r>
            <a:endParaRPr sz="4350">
              <a:solidFill>
                <a:srgbClr val="FFFF00"/>
              </a:solidFill>
              <a:latin typeface="Times New Roman"/>
              <a:ea typeface="Times New Roman"/>
              <a:cs typeface="Times New Roman"/>
              <a:sym typeface="Times New Roman"/>
            </a:endParaRPr>
          </a:p>
          <a:p>
            <a:pPr marL="457200" lvl="0" indent="0" algn="l" rtl="0">
              <a:lnSpc>
                <a:spcPct val="150000"/>
              </a:lnSpc>
              <a:spcBef>
                <a:spcPts val="1200"/>
              </a:spcBef>
              <a:spcAft>
                <a:spcPts val="0"/>
              </a:spcAft>
              <a:buNone/>
            </a:pPr>
            <a:endParaRPr sz="4350">
              <a:solidFill>
                <a:srgbClr val="FFFF00"/>
              </a:solidFill>
              <a:latin typeface="Times New Roman"/>
              <a:ea typeface="Times New Roman"/>
              <a:cs typeface="Times New Roman"/>
              <a:sym typeface="Times New Roman"/>
            </a:endParaRPr>
          </a:p>
          <a:p>
            <a:pPr marL="457200" lvl="0" indent="-339090" algn="just" rtl="0">
              <a:lnSpc>
                <a:spcPct val="150000"/>
              </a:lnSpc>
              <a:spcBef>
                <a:spcPts val="1200"/>
              </a:spcBef>
              <a:spcAft>
                <a:spcPts val="0"/>
              </a:spcAft>
              <a:buClr>
                <a:srgbClr val="FFFF00"/>
              </a:buClr>
              <a:buSzPct val="100000"/>
              <a:buFont typeface="Times New Roman"/>
              <a:buChar char="❖"/>
            </a:pPr>
            <a:r>
              <a:rPr lang="en" sz="4350">
                <a:solidFill>
                  <a:srgbClr val="FFFF00"/>
                </a:solidFill>
                <a:latin typeface="Times New Roman"/>
                <a:ea typeface="Times New Roman"/>
                <a:cs typeface="Times New Roman"/>
                <a:sym typeface="Times New Roman"/>
              </a:rPr>
              <a:t>Hunt J.(2019) number guessing game. In: A beginner’s guide to c programming, undergraduate topics in computer science. Springer, Cham is publishers of this book.</a:t>
            </a:r>
            <a:endParaRPr sz="4350">
              <a:solidFill>
                <a:srgbClr val="FFFF00"/>
              </a:solidFill>
              <a:latin typeface="Times New Roman"/>
              <a:ea typeface="Times New Roman"/>
              <a:cs typeface="Times New Roman"/>
              <a:sym typeface="Times New Roman"/>
            </a:endParaRPr>
          </a:p>
          <a:p>
            <a:pPr marL="457200" lvl="0" indent="0" algn="l" rtl="0">
              <a:lnSpc>
                <a:spcPct val="150000"/>
              </a:lnSpc>
              <a:spcBef>
                <a:spcPts val="1200"/>
              </a:spcBef>
              <a:spcAft>
                <a:spcPts val="0"/>
              </a:spcAft>
              <a:buNone/>
            </a:pPr>
            <a:endParaRPr>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3"/>
          <p:cNvPicPr preferRelativeResize="0"/>
          <p:nvPr/>
        </p:nvPicPr>
        <p:blipFill>
          <a:blip r:embed="rId3">
            <a:alphaModFix/>
          </a:blip>
          <a:stretch>
            <a:fillRect/>
          </a:stretch>
        </p:blipFill>
        <p:spPr>
          <a:xfrm>
            <a:off x="2037450" y="1129200"/>
            <a:ext cx="6126700" cy="315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3507150" y="0"/>
            <a:ext cx="2129700" cy="1169700"/>
          </a:xfrm>
          <a:prstGeom prst="rect">
            <a:avLst/>
          </a:prstGeom>
          <a:noFill/>
          <a:ln>
            <a:noFill/>
          </a:ln>
        </p:spPr>
        <p:txBody>
          <a:bodyPr spcFirstLastPara="1" wrap="square" lIns="91425" tIns="91425" rIns="91425" bIns="91425" anchor="ctr" anchorCtr="0">
            <a:spAutoFit/>
          </a:bodyPr>
          <a:lstStyle/>
          <a:p>
            <a:pPr marL="0" lvl="0" indent="0" algn="l" rtl="0">
              <a:lnSpc>
                <a:spcPct val="100000"/>
              </a:lnSpc>
              <a:spcBef>
                <a:spcPts val="0"/>
              </a:spcBef>
              <a:spcAft>
                <a:spcPts val="0"/>
              </a:spcAft>
              <a:buSzPts val="4200"/>
              <a:buNone/>
            </a:pPr>
            <a:r>
              <a:rPr lang="en" sz="3200" b="1"/>
              <a:t>Abstract </a:t>
            </a:r>
            <a:endParaRPr sz="3200" b="1"/>
          </a:p>
          <a:p>
            <a:pPr marL="0" lvl="0" indent="0" algn="l" rtl="0">
              <a:lnSpc>
                <a:spcPct val="100000"/>
              </a:lnSpc>
              <a:spcBef>
                <a:spcPts val="0"/>
              </a:spcBef>
              <a:spcAft>
                <a:spcPts val="0"/>
              </a:spcAft>
              <a:buSzPts val="4200"/>
              <a:buNone/>
            </a:pPr>
            <a:endParaRPr sz="3200"/>
          </a:p>
        </p:txBody>
      </p:sp>
      <p:sp>
        <p:nvSpPr>
          <p:cNvPr id="93" name="Google Shape;93;p2"/>
          <p:cNvSpPr txBox="1"/>
          <p:nvPr/>
        </p:nvSpPr>
        <p:spPr>
          <a:xfrm>
            <a:off x="2043025" y="1797275"/>
            <a:ext cx="6589800" cy="10467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400"/>
              <a:buFont typeface="Arial"/>
              <a:buNone/>
            </a:pPr>
            <a:r>
              <a:rPr lang="en" sz="1400" i="0" u="none" strike="noStrike" cap="none">
                <a:solidFill>
                  <a:srgbClr val="FFFF00"/>
                </a:solidFill>
                <a:latin typeface="Times New Roman"/>
                <a:ea typeface="Times New Roman"/>
                <a:cs typeface="Times New Roman"/>
                <a:sym typeface="Times New Roman"/>
              </a:rPr>
              <a:t>Mostly we are seeing that due to heavy works, most of the people are suffering from stress and they may be disturb. To overcome from it play the games which are interactive with you. So then our stress levels be normal and mind will be fresh.</a:t>
            </a:r>
            <a:endParaRPr sz="1400" i="0" u="none" strike="noStrike" cap="none">
              <a:solidFill>
                <a:srgbClr val="FFFF00"/>
              </a:solidFill>
              <a:latin typeface="Times New Roman"/>
              <a:ea typeface="Times New Roman"/>
              <a:cs typeface="Times New Roman"/>
              <a:sym typeface="Times New Roman"/>
            </a:endParaRPr>
          </a:p>
        </p:txBody>
      </p:sp>
      <p:sp>
        <p:nvSpPr>
          <p:cNvPr id="94" name="Google Shape;94;p2"/>
          <p:cNvSpPr txBox="1"/>
          <p:nvPr/>
        </p:nvSpPr>
        <p:spPr>
          <a:xfrm>
            <a:off x="1235650" y="1064875"/>
            <a:ext cx="62685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Roboto"/>
              <a:ea typeface="Roboto"/>
              <a:cs typeface="Roboto"/>
              <a:sym typeface="Roboto"/>
            </a:endParaRPr>
          </a:p>
        </p:txBody>
      </p:sp>
      <p:sp>
        <p:nvSpPr>
          <p:cNvPr id="95" name="Google Shape;95;p2"/>
          <p:cNvSpPr txBox="1"/>
          <p:nvPr/>
        </p:nvSpPr>
        <p:spPr>
          <a:xfrm>
            <a:off x="2043025" y="1049425"/>
            <a:ext cx="61281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a:solidFill>
                  <a:srgbClr val="FFFF00"/>
                </a:solidFill>
                <a:latin typeface="Roboto"/>
                <a:ea typeface="Roboto"/>
                <a:cs typeface="Roboto"/>
                <a:sym typeface="Roboto"/>
              </a:rPr>
              <a:t>My project title is about “NUMBER GUESSING GAME”. </a:t>
            </a:r>
            <a:endParaRPr sz="1700" b="0" i="0" u="none" strike="noStrike" cap="none">
              <a:solidFill>
                <a:srgbClr val="FFFF00"/>
              </a:solidFill>
              <a:latin typeface="Roboto"/>
              <a:ea typeface="Roboto"/>
              <a:cs typeface="Roboto"/>
              <a:sym typeface="Roboto"/>
            </a:endParaRPr>
          </a:p>
        </p:txBody>
      </p:sp>
      <p:sp>
        <p:nvSpPr>
          <p:cNvPr id="96" name="Google Shape;96;p2"/>
          <p:cNvSpPr txBox="1"/>
          <p:nvPr/>
        </p:nvSpPr>
        <p:spPr>
          <a:xfrm>
            <a:off x="1966500" y="2952675"/>
            <a:ext cx="6128100" cy="1391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a:solidFill>
                  <a:srgbClr val="FFFF00"/>
                </a:solidFill>
                <a:latin typeface="Roboto"/>
                <a:ea typeface="Roboto"/>
                <a:cs typeface="Roboto"/>
                <a:sym typeface="Roboto"/>
              </a:rPr>
              <a:t> </a:t>
            </a:r>
            <a:r>
              <a:rPr lang="en" sz="1400" i="0" u="none" strike="noStrike" cap="none">
                <a:solidFill>
                  <a:srgbClr val="FFFF00"/>
                </a:solidFill>
                <a:latin typeface="Times New Roman"/>
                <a:ea typeface="Times New Roman"/>
                <a:cs typeface="Times New Roman"/>
                <a:sym typeface="Times New Roman"/>
              </a:rPr>
              <a:t>Given an integer from </a:t>
            </a:r>
            <a:r>
              <a:rPr lang="en">
                <a:solidFill>
                  <a:srgbClr val="FFFF00"/>
                </a:solidFill>
                <a:latin typeface="Times New Roman"/>
                <a:ea typeface="Times New Roman"/>
                <a:cs typeface="Times New Roman"/>
                <a:sym typeface="Times New Roman"/>
              </a:rPr>
              <a:t>1</a:t>
            </a:r>
            <a:r>
              <a:rPr lang="en" sz="1400" i="0" u="none" strike="noStrike" cap="none">
                <a:solidFill>
                  <a:srgbClr val="FFFF00"/>
                </a:solidFill>
                <a:latin typeface="Times New Roman"/>
                <a:ea typeface="Times New Roman"/>
                <a:cs typeface="Times New Roman"/>
                <a:sym typeface="Times New Roman"/>
              </a:rPr>
              <a:t> to 100. The user should suppose to guess the  number that computer had chosen. The user should guess the number in 10 attempts only. The game will end after 10 attempts and if the player failed to guess the number, and then he/she will lose the game. If the player guessed the number in 10 attempts he/she will win the game. </a:t>
            </a:r>
            <a:endParaRPr sz="1400" i="0" u="none" strike="noStrike" cap="none">
              <a:solidFill>
                <a:srgbClr val="FFFF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3558725" y="-153250"/>
            <a:ext cx="2808000" cy="755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n" b="1">
                <a:solidFill>
                  <a:schemeClr val="lt1"/>
                </a:solidFill>
              </a:rPr>
              <a:t>Contents </a:t>
            </a:r>
            <a:endParaRPr b="1">
              <a:solidFill>
                <a:schemeClr val="lt1"/>
              </a:solidFill>
            </a:endParaRPr>
          </a:p>
        </p:txBody>
      </p:sp>
      <p:sp>
        <p:nvSpPr>
          <p:cNvPr id="102" name="Google Shape;102;p3"/>
          <p:cNvSpPr txBox="1">
            <a:spLocks noGrp="1"/>
          </p:cNvSpPr>
          <p:nvPr>
            <p:ph type="body" idx="1"/>
          </p:nvPr>
        </p:nvSpPr>
        <p:spPr>
          <a:xfrm>
            <a:off x="2828450" y="1020150"/>
            <a:ext cx="3948000" cy="3103200"/>
          </a:xfrm>
          <a:prstGeom prst="rect">
            <a:avLst/>
          </a:prstGeom>
          <a:noFill/>
          <a:ln>
            <a:noFill/>
          </a:ln>
        </p:spPr>
        <p:txBody>
          <a:bodyPr spcFirstLastPara="1" wrap="square" lIns="91425" tIns="91425" rIns="91425" bIns="91425" anchor="t" anchorCtr="0">
            <a:normAutofit fontScale="70000" lnSpcReduction="20000"/>
          </a:bodyPr>
          <a:lstStyle/>
          <a:p>
            <a:pPr marL="457200" lvl="0" indent="-327025" algn="just" rtl="0">
              <a:lnSpc>
                <a:spcPct val="200000"/>
              </a:lnSpc>
              <a:spcBef>
                <a:spcPts val="0"/>
              </a:spcBef>
              <a:spcAft>
                <a:spcPts val="0"/>
              </a:spcAft>
              <a:buClr>
                <a:srgbClr val="FFFF00"/>
              </a:buClr>
              <a:buSzPct val="100000"/>
              <a:buFont typeface="Times New Roman"/>
              <a:buChar char="❖"/>
            </a:pPr>
            <a:r>
              <a:rPr lang="en" sz="2000">
                <a:solidFill>
                  <a:srgbClr val="FFFF00"/>
                </a:solidFill>
                <a:latin typeface="Times New Roman"/>
                <a:ea typeface="Times New Roman"/>
                <a:cs typeface="Times New Roman"/>
                <a:sym typeface="Times New Roman"/>
              </a:rPr>
              <a:t>Introduction/Objective</a:t>
            </a:r>
            <a:endParaRPr sz="2000">
              <a:solidFill>
                <a:srgbClr val="FFFF00"/>
              </a:solidFill>
              <a:latin typeface="Times New Roman"/>
              <a:ea typeface="Times New Roman"/>
              <a:cs typeface="Times New Roman"/>
              <a:sym typeface="Times New Roman"/>
            </a:endParaRPr>
          </a:p>
          <a:p>
            <a:pPr marL="457200" lvl="0" indent="-327025" algn="just" rtl="0">
              <a:lnSpc>
                <a:spcPct val="200000"/>
              </a:lnSpc>
              <a:spcBef>
                <a:spcPts val="0"/>
              </a:spcBef>
              <a:spcAft>
                <a:spcPts val="0"/>
              </a:spcAft>
              <a:buClr>
                <a:srgbClr val="FFFF00"/>
              </a:buClr>
              <a:buSzPct val="100000"/>
              <a:buFont typeface="Times New Roman"/>
              <a:buChar char="❖"/>
            </a:pPr>
            <a:r>
              <a:rPr lang="en" sz="2000">
                <a:solidFill>
                  <a:srgbClr val="FFFF00"/>
                </a:solidFill>
                <a:latin typeface="Times New Roman"/>
                <a:ea typeface="Times New Roman"/>
                <a:cs typeface="Times New Roman"/>
                <a:sym typeface="Times New Roman"/>
              </a:rPr>
              <a:t>Hardware and Software requirements</a:t>
            </a:r>
            <a:endParaRPr sz="2000">
              <a:solidFill>
                <a:srgbClr val="FFFF00"/>
              </a:solidFill>
              <a:latin typeface="Times New Roman"/>
              <a:ea typeface="Times New Roman"/>
              <a:cs typeface="Times New Roman"/>
              <a:sym typeface="Times New Roman"/>
            </a:endParaRPr>
          </a:p>
          <a:p>
            <a:pPr marL="457200" lvl="0" indent="-327025" algn="just" rtl="0">
              <a:lnSpc>
                <a:spcPct val="200000"/>
              </a:lnSpc>
              <a:spcBef>
                <a:spcPts val="0"/>
              </a:spcBef>
              <a:spcAft>
                <a:spcPts val="0"/>
              </a:spcAft>
              <a:buClr>
                <a:srgbClr val="FFFF00"/>
              </a:buClr>
              <a:buSzPct val="100000"/>
              <a:buFont typeface="Times New Roman"/>
              <a:buChar char="❖"/>
            </a:pPr>
            <a:r>
              <a:rPr lang="en" sz="2000">
                <a:solidFill>
                  <a:srgbClr val="FFFF00"/>
                </a:solidFill>
                <a:latin typeface="Times New Roman"/>
                <a:ea typeface="Times New Roman"/>
                <a:cs typeface="Times New Roman"/>
                <a:sym typeface="Times New Roman"/>
              </a:rPr>
              <a:t>Block diagram</a:t>
            </a:r>
            <a:endParaRPr sz="2000">
              <a:solidFill>
                <a:srgbClr val="FFFF00"/>
              </a:solidFill>
              <a:latin typeface="Times New Roman"/>
              <a:ea typeface="Times New Roman"/>
              <a:cs typeface="Times New Roman"/>
              <a:sym typeface="Times New Roman"/>
            </a:endParaRPr>
          </a:p>
          <a:p>
            <a:pPr marL="457200" lvl="0" indent="-327025" algn="just" rtl="0">
              <a:lnSpc>
                <a:spcPct val="200000"/>
              </a:lnSpc>
              <a:spcBef>
                <a:spcPts val="0"/>
              </a:spcBef>
              <a:spcAft>
                <a:spcPts val="0"/>
              </a:spcAft>
              <a:buClr>
                <a:srgbClr val="FFFF00"/>
              </a:buClr>
              <a:buSzPct val="100000"/>
              <a:buFont typeface="Times New Roman"/>
              <a:buChar char="❖"/>
            </a:pPr>
            <a:r>
              <a:rPr lang="en" sz="2000">
                <a:solidFill>
                  <a:srgbClr val="FFFF00"/>
                </a:solidFill>
                <a:latin typeface="Times New Roman"/>
                <a:ea typeface="Times New Roman"/>
                <a:cs typeface="Times New Roman"/>
                <a:sym typeface="Times New Roman"/>
              </a:rPr>
              <a:t>Methodology</a:t>
            </a:r>
            <a:endParaRPr sz="2000">
              <a:solidFill>
                <a:srgbClr val="FFFF00"/>
              </a:solidFill>
              <a:latin typeface="Times New Roman"/>
              <a:ea typeface="Times New Roman"/>
              <a:cs typeface="Times New Roman"/>
              <a:sym typeface="Times New Roman"/>
            </a:endParaRPr>
          </a:p>
          <a:p>
            <a:pPr marL="457200" lvl="0" indent="-327025" algn="just" rtl="0">
              <a:lnSpc>
                <a:spcPct val="200000"/>
              </a:lnSpc>
              <a:spcBef>
                <a:spcPts val="0"/>
              </a:spcBef>
              <a:spcAft>
                <a:spcPts val="0"/>
              </a:spcAft>
              <a:buClr>
                <a:srgbClr val="FFFF00"/>
              </a:buClr>
              <a:buSzPct val="100000"/>
              <a:buFont typeface="Times New Roman"/>
              <a:buChar char="❖"/>
            </a:pPr>
            <a:r>
              <a:rPr lang="en" sz="2000">
                <a:solidFill>
                  <a:srgbClr val="FFFF00"/>
                </a:solidFill>
                <a:latin typeface="Times New Roman"/>
                <a:ea typeface="Times New Roman"/>
                <a:cs typeface="Times New Roman"/>
                <a:sym typeface="Times New Roman"/>
              </a:rPr>
              <a:t>Output/Screenshot</a:t>
            </a:r>
            <a:endParaRPr sz="2000">
              <a:solidFill>
                <a:srgbClr val="FFFF00"/>
              </a:solidFill>
              <a:latin typeface="Times New Roman"/>
              <a:ea typeface="Times New Roman"/>
              <a:cs typeface="Times New Roman"/>
              <a:sym typeface="Times New Roman"/>
            </a:endParaRPr>
          </a:p>
          <a:p>
            <a:pPr marL="457200" lvl="0" indent="-327025" algn="just" rtl="0">
              <a:lnSpc>
                <a:spcPct val="200000"/>
              </a:lnSpc>
              <a:spcBef>
                <a:spcPts val="0"/>
              </a:spcBef>
              <a:spcAft>
                <a:spcPts val="0"/>
              </a:spcAft>
              <a:buClr>
                <a:srgbClr val="FFFF00"/>
              </a:buClr>
              <a:buSzPct val="100000"/>
              <a:buFont typeface="Times New Roman"/>
              <a:buChar char="❖"/>
            </a:pPr>
            <a:r>
              <a:rPr lang="en" sz="2000">
                <a:solidFill>
                  <a:srgbClr val="FFFF00"/>
                </a:solidFill>
                <a:latin typeface="Times New Roman"/>
                <a:ea typeface="Times New Roman"/>
                <a:cs typeface="Times New Roman"/>
                <a:sym typeface="Times New Roman"/>
              </a:rPr>
              <a:t>Conclusion</a:t>
            </a:r>
            <a:endParaRPr sz="2100">
              <a:solidFill>
                <a:srgbClr val="FFFF00"/>
              </a:solidFill>
              <a:latin typeface="Times New Roman"/>
              <a:ea typeface="Times New Roman"/>
              <a:cs typeface="Times New Roman"/>
              <a:sym typeface="Times New Roman"/>
            </a:endParaRPr>
          </a:p>
          <a:p>
            <a:pPr marL="457200" lvl="0" indent="-327025" algn="just" rtl="0">
              <a:lnSpc>
                <a:spcPct val="200000"/>
              </a:lnSpc>
              <a:spcBef>
                <a:spcPts val="0"/>
              </a:spcBef>
              <a:spcAft>
                <a:spcPts val="0"/>
              </a:spcAft>
              <a:buClr>
                <a:srgbClr val="FFFF00"/>
              </a:buClr>
              <a:buSzPct val="100000"/>
              <a:buFont typeface="Times New Roman"/>
              <a:buChar char="❖"/>
            </a:pPr>
            <a:r>
              <a:rPr lang="en" sz="2000">
                <a:solidFill>
                  <a:srgbClr val="FFFF00"/>
                </a:solidFill>
                <a:latin typeface="Times New Roman"/>
                <a:ea typeface="Times New Roman"/>
                <a:cs typeface="Times New Roman"/>
                <a:sym typeface="Times New Roman"/>
              </a:rPr>
              <a:t>References</a:t>
            </a:r>
            <a:endParaRPr sz="2000">
              <a:solidFill>
                <a:srgbClr val="FFFF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3836475" y="0"/>
            <a:ext cx="2119500" cy="582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chemeClr val="lt1"/>
                </a:solidFill>
              </a:rPr>
              <a:t>Introduction </a:t>
            </a:r>
            <a:endParaRPr b="1">
              <a:solidFill>
                <a:schemeClr val="lt1"/>
              </a:solidFill>
            </a:endParaRPr>
          </a:p>
        </p:txBody>
      </p:sp>
      <p:sp>
        <p:nvSpPr>
          <p:cNvPr id="108" name="Google Shape;108;p4"/>
          <p:cNvSpPr txBox="1">
            <a:spLocks noGrp="1"/>
          </p:cNvSpPr>
          <p:nvPr>
            <p:ph type="body" idx="4294967295"/>
          </p:nvPr>
        </p:nvSpPr>
        <p:spPr>
          <a:xfrm>
            <a:off x="1812200" y="827550"/>
            <a:ext cx="6657000" cy="3649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68"/>
              <a:buNone/>
            </a:pPr>
            <a:r>
              <a:rPr lang="en" sz="1394">
                <a:solidFill>
                  <a:srgbClr val="FFFF00"/>
                </a:solidFill>
                <a:latin typeface="Times New Roman"/>
                <a:ea typeface="Times New Roman"/>
                <a:cs typeface="Times New Roman"/>
                <a:sym typeface="Times New Roman"/>
              </a:rPr>
              <a:t>Now a day’s most of them are in stress, tension. There is no refreshment for their mind. They are working whole day to get success. So that I had chooses a game for refresh our mind and that was program on number guessing game. The user should find the computer guessed number to win the game.</a:t>
            </a:r>
            <a:endParaRPr sz="1394">
              <a:solidFill>
                <a:srgbClr val="FFFF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SzPts val="1368"/>
              <a:buNone/>
            </a:pPr>
            <a:r>
              <a:rPr lang="en" sz="1382">
                <a:solidFill>
                  <a:srgbClr val="FFFF00"/>
                </a:solidFill>
                <a:latin typeface="Times New Roman"/>
                <a:ea typeface="Times New Roman"/>
                <a:cs typeface="Times New Roman"/>
                <a:sym typeface="Times New Roman"/>
              </a:rPr>
              <a:t>The main scope of the project is to overcome from stress and relaxation. This will help the user to improve their knowledge skills. The user will be peaceful when playing this game. This project gives the hints to user whether the user guessed number is low or high. We can quickly guess the number what computer taken number randomly. It is very entertaining game and useful for us. If the user guessed a number random the computer say lower number or higher number or you win. But the computer gives 10 attempts only. If the user not guessed in 10 attempts he loses the game. This will help them to improve their peace of learning. It is very simple and very easy. </a:t>
            </a:r>
            <a:endParaRPr sz="1382">
              <a:solidFill>
                <a:srgbClr val="FFFF00"/>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SzPts val="1368"/>
              <a:buNone/>
            </a:pPr>
            <a:endParaRPr sz="912">
              <a:solidFill>
                <a:srgbClr val="FFFF00"/>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368"/>
              <a:buNone/>
            </a:pPr>
            <a:r>
              <a:rPr lang="en" sz="1055">
                <a:solidFill>
                  <a:srgbClr val="FFFF00"/>
                </a:solidFill>
                <a:latin typeface="Times New Roman"/>
                <a:ea typeface="Times New Roman"/>
                <a:cs typeface="Times New Roman"/>
                <a:sym typeface="Times New Roman"/>
              </a:rPr>
              <a:t> </a:t>
            </a:r>
            <a:endParaRPr sz="1055">
              <a:solidFill>
                <a:srgbClr val="FFFF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4133400" y="95775"/>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1787" b="1">
                <a:solidFill>
                  <a:schemeClr val="lt1"/>
                </a:solidFill>
              </a:rPr>
              <a:t>Objective </a:t>
            </a:r>
            <a:endParaRPr sz="1787" b="1">
              <a:solidFill>
                <a:schemeClr val="lt1"/>
              </a:solidFill>
            </a:endParaRPr>
          </a:p>
        </p:txBody>
      </p:sp>
      <p:sp>
        <p:nvSpPr>
          <p:cNvPr id="114" name="Google Shape;114;p5"/>
          <p:cNvSpPr txBox="1">
            <a:spLocks noGrp="1"/>
          </p:cNvSpPr>
          <p:nvPr>
            <p:ph type="body" idx="4294967295"/>
          </p:nvPr>
        </p:nvSpPr>
        <p:spPr>
          <a:xfrm>
            <a:off x="1956775" y="763725"/>
            <a:ext cx="6453000" cy="1452600"/>
          </a:xfrm>
          <a:prstGeom prst="rect">
            <a:avLst/>
          </a:prstGeom>
          <a:noFill/>
          <a:ln>
            <a:noFill/>
          </a:ln>
        </p:spPr>
        <p:txBody>
          <a:bodyPr spcFirstLastPara="1" wrap="square" lIns="91425" tIns="91425" rIns="91425" bIns="91425" anchor="t" anchorCtr="0">
            <a:noAutofit/>
          </a:bodyPr>
          <a:lstStyle/>
          <a:p>
            <a:pPr marL="0" lvl="0" indent="0" algn="just" rtl="0">
              <a:lnSpc>
                <a:spcPct val="140000"/>
              </a:lnSpc>
              <a:spcBef>
                <a:spcPts val="1200"/>
              </a:spcBef>
              <a:spcAft>
                <a:spcPts val="0"/>
              </a:spcAft>
              <a:buSzPts val="1800"/>
              <a:buNone/>
            </a:pPr>
            <a:r>
              <a:rPr lang="en" sz="1418">
                <a:solidFill>
                  <a:srgbClr val="FFFF00"/>
                </a:solidFill>
                <a:latin typeface="Times New Roman"/>
                <a:ea typeface="Times New Roman"/>
                <a:cs typeface="Times New Roman"/>
                <a:sym typeface="Times New Roman"/>
              </a:rPr>
              <a:t>The main objective of my project is </a:t>
            </a:r>
            <a:endParaRPr sz="1418">
              <a:solidFill>
                <a:srgbClr val="FFFF00"/>
              </a:solidFill>
              <a:latin typeface="Times New Roman"/>
              <a:ea typeface="Times New Roman"/>
              <a:cs typeface="Times New Roman"/>
              <a:sym typeface="Times New Roman"/>
            </a:endParaRPr>
          </a:p>
          <a:p>
            <a:pPr marL="0" lvl="0" indent="0" algn="l" rtl="0">
              <a:lnSpc>
                <a:spcPct val="105000"/>
              </a:lnSpc>
              <a:spcBef>
                <a:spcPts val="1200"/>
              </a:spcBef>
              <a:spcAft>
                <a:spcPts val="0"/>
              </a:spcAft>
              <a:buSzPts val="1800"/>
              <a:buNone/>
            </a:pPr>
            <a:r>
              <a:rPr lang="en" sz="1167">
                <a:solidFill>
                  <a:srgbClr val="FFFF00"/>
                </a:solidFill>
                <a:latin typeface="Times New Roman"/>
                <a:ea typeface="Times New Roman"/>
                <a:cs typeface="Times New Roman"/>
                <a:sym typeface="Times New Roman"/>
              </a:rPr>
              <a:t>       </a:t>
            </a:r>
            <a:r>
              <a:rPr lang="en" sz="1167" b="1">
                <a:solidFill>
                  <a:srgbClr val="FFFF00"/>
                </a:solidFill>
                <a:latin typeface="Times New Roman"/>
                <a:ea typeface="Times New Roman"/>
                <a:cs typeface="Times New Roman"/>
                <a:sym typeface="Times New Roman"/>
              </a:rPr>
              <a:t>      </a:t>
            </a:r>
            <a:r>
              <a:rPr lang="en" sz="1367" b="1">
                <a:solidFill>
                  <a:srgbClr val="FFFF00"/>
                </a:solidFill>
                <a:latin typeface="Times New Roman"/>
                <a:ea typeface="Times New Roman"/>
                <a:cs typeface="Times New Roman"/>
                <a:sym typeface="Times New Roman"/>
              </a:rPr>
              <a:t> =&gt; To overcome from stress                                          =&gt; quick grasping</a:t>
            </a:r>
            <a:endParaRPr sz="1367" b="1">
              <a:solidFill>
                <a:srgbClr val="FFFF00"/>
              </a:solidFill>
              <a:latin typeface="Times New Roman"/>
              <a:ea typeface="Times New Roman"/>
              <a:cs typeface="Times New Roman"/>
              <a:sym typeface="Times New Roman"/>
            </a:endParaRPr>
          </a:p>
          <a:p>
            <a:pPr marL="0" lvl="0" indent="0" algn="l" rtl="0">
              <a:lnSpc>
                <a:spcPct val="105000"/>
              </a:lnSpc>
              <a:spcBef>
                <a:spcPts val="1200"/>
              </a:spcBef>
              <a:spcAft>
                <a:spcPts val="0"/>
              </a:spcAft>
              <a:buClr>
                <a:srgbClr val="000000"/>
              </a:buClr>
              <a:buSzPts val="1800"/>
              <a:buFont typeface="Arial"/>
              <a:buNone/>
            </a:pPr>
            <a:r>
              <a:rPr lang="en" sz="1014" b="1">
                <a:solidFill>
                  <a:srgbClr val="FFFF00"/>
                </a:solidFill>
                <a:latin typeface="Times New Roman"/>
                <a:ea typeface="Times New Roman"/>
                <a:cs typeface="Times New Roman"/>
                <a:sym typeface="Times New Roman"/>
              </a:rPr>
              <a:t>                     </a:t>
            </a:r>
            <a:r>
              <a:rPr lang="en" sz="1367" b="1">
                <a:solidFill>
                  <a:srgbClr val="FFFF00"/>
                </a:solidFill>
                <a:latin typeface="Times New Roman"/>
                <a:ea typeface="Times New Roman"/>
                <a:cs typeface="Times New Roman"/>
                <a:sym typeface="Times New Roman"/>
              </a:rPr>
              <a:t>=&gt; great thinking power                                               =&gt; refreshing our mind </a:t>
            </a:r>
            <a:endParaRPr sz="1367" b="1">
              <a:solidFill>
                <a:srgbClr val="FFFF00"/>
              </a:solidFill>
              <a:latin typeface="Times New Roman"/>
              <a:ea typeface="Times New Roman"/>
              <a:cs typeface="Times New Roman"/>
              <a:sym typeface="Times New Roman"/>
            </a:endParaRPr>
          </a:p>
          <a:p>
            <a:pPr marL="0" lvl="0" indent="0" algn="l" rtl="0">
              <a:lnSpc>
                <a:spcPct val="105000"/>
              </a:lnSpc>
              <a:spcBef>
                <a:spcPts val="1200"/>
              </a:spcBef>
              <a:spcAft>
                <a:spcPts val="0"/>
              </a:spcAft>
              <a:buClr>
                <a:srgbClr val="000000"/>
              </a:buClr>
              <a:buSzPts val="1800"/>
              <a:buFont typeface="Arial"/>
              <a:buNone/>
            </a:pPr>
            <a:r>
              <a:rPr lang="en" sz="1378" b="1">
                <a:solidFill>
                  <a:srgbClr val="FFFF00"/>
                </a:solidFill>
                <a:latin typeface="Times New Roman"/>
                <a:ea typeface="Times New Roman"/>
                <a:cs typeface="Times New Roman"/>
                <a:sym typeface="Times New Roman"/>
              </a:rPr>
              <a:t>              =&gt; knowledge </a:t>
            </a:r>
            <a:endParaRPr sz="1378">
              <a:solidFill>
                <a:srgbClr val="FFFF00"/>
              </a:solidFill>
              <a:latin typeface="Times New Roman"/>
              <a:ea typeface="Times New Roman"/>
              <a:cs typeface="Times New Roman"/>
              <a:sym typeface="Times New Roman"/>
            </a:endParaRPr>
          </a:p>
          <a:p>
            <a:pPr marL="0" lvl="0" indent="0" algn="l" rtl="0">
              <a:lnSpc>
                <a:spcPct val="105000"/>
              </a:lnSpc>
              <a:spcBef>
                <a:spcPts val="1200"/>
              </a:spcBef>
              <a:spcAft>
                <a:spcPts val="0"/>
              </a:spcAft>
              <a:buSzPts val="1800"/>
              <a:buNone/>
            </a:pPr>
            <a:endParaRPr sz="1167" b="1">
              <a:solidFill>
                <a:srgbClr val="FFFF00"/>
              </a:solidFill>
              <a:latin typeface="Times New Roman"/>
              <a:ea typeface="Times New Roman"/>
              <a:cs typeface="Times New Roman"/>
              <a:sym typeface="Times New Roman"/>
            </a:endParaRPr>
          </a:p>
          <a:p>
            <a:pPr marL="0" lvl="0" indent="0" algn="l" rtl="0">
              <a:lnSpc>
                <a:spcPct val="105000"/>
              </a:lnSpc>
              <a:spcBef>
                <a:spcPts val="1200"/>
              </a:spcBef>
              <a:spcAft>
                <a:spcPts val="0"/>
              </a:spcAft>
              <a:buSzPts val="1800"/>
              <a:buNone/>
            </a:pPr>
            <a:r>
              <a:rPr lang="en" sz="1167" b="1">
                <a:solidFill>
                  <a:srgbClr val="FFFF00"/>
                </a:solidFill>
                <a:latin typeface="Times New Roman"/>
                <a:ea typeface="Times New Roman"/>
                <a:cs typeface="Times New Roman"/>
                <a:sym typeface="Times New Roman"/>
              </a:rPr>
              <a:t>                          </a:t>
            </a:r>
            <a:endParaRPr sz="814" b="1">
              <a:solidFill>
                <a:srgbClr val="FFFF00"/>
              </a:solidFill>
              <a:latin typeface="Times New Roman"/>
              <a:ea typeface="Times New Roman"/>
              <a:cs typeface="Times New Roman"/>
              <a:sym typeface="Times New Roman"/>
            </a:endParaRPr>
          </a:p>
          <a:p>
            <a:pPr marL="0" lvl="0" indent="0" algn="l" rtl="0">
              <a:lnSpc>
                <a:spcPct val="105000"/>
              </a:lnSpc>
              <a:spcBef>
                <a:spcPts val="1200"/>
              </a:spcBef>
              <a:spcAft>
                <a:spcPts val="1200"/>
              </a:spcAft>
              <a:buSzPts val="1800"/>
              <a:buNone/>
            </a:pPr>
            <a:r>
              <a:rPr lang="en" sz="1090" b="1">
                <a:solidFill>
                  <a:srgbClr val="FFFF00"/>
                </a:solidFill>
                <a:latin typeface="Times New Roman"/>
                <a:ea typeface="Times New Roman"/>
                <a:cs typeface="Times New Roman"/>
                <a:sym typeface="Times New Roman"/>
              </a:rPr>
              <a:t>       </a:t>
            </a:r>
            <a:endParaRPr sz="814" b="1">
              <a:solidFill>
                <a:srgbClr val="FFFF00"/>
              </a:solidFill>
              <a:latin typeface="Times New Roman"/>
              <a:ea typeface="Times New Roman"/>
              <a:cs typeface="Times New Roman"/>
              <a:sym typeface="Times New Roman"/>
            </a:endParaRPr>
          </a:p>
        </p:txBody>
      </p:sp>
      <p:sp>
        <p:nvSpPr>
          <p:cNvPr id="115" name="Google Shape;115;p5"/>
          <p:cNvSpPr txBox="1"/>
          <p:nvPr/>
        </p:nvSpPr>
        <p:spPr>
          <a:xfrm>
            <a:off x="311700" y="3254875"/>
            <a:ext cx="7082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16" name="Google Shape;116;p5"/>
          <p:cNvSpPr txBox="1"/>
          <p:nvPr/>
        </p:nvSpPr>
        <p:spPr>
          <a:xfrm>
            <a:off x="1459375" y="2360000"/>
            <a:ext cx="6950400" cy="5111700"/>
          </a:xfrm>
          <a:prstGeom prst="rect">
            <a:avLst/>
          </a:prstGeom>
          <a:noFill/>
          <a:ln>
            <a:noFill/>
          </a:ln>
        </p:spPr>
        <p:txBody>
          <a:bodyPr spcFirstLastPara="1" wrap="square" lIns="91425" tIns="91425" rIns="91425" bIns="91425" anchor="t" anchorCtr="0">
            <a:noAutofit/>
          </a:bodyPr>
          <a:lstStyle/>
          <a:p>
            <a:pPr marL="457200" marR="0" lvl="0" indent="0" algn="just" rtl="0">
              <a:lnSpc>
                <a:spcPct val="115000"/>
              </a:lnSpc>
              <a:spcBef>
                <a:spcPts val="0"/>
              </a:spcBef>
              <a:spcAft>
                <a:spcPts val="0"/>
              </a:spcAft>
              <a:buNone/>
            </a:pPr>
            <a:r>
              <a:rPr lang="en" b="1" i="0" u="none" strike="noStrike" cap="none">
                <a:solidFill>
                  <a:srgbClr val="FFFF00"/>
                </a:solidFill>
                <a:latin typeface="Times New Roman"/>
                <a:ea typeface="Times New Roman"/>
                <a:cs typeface="Times New Roman"/>
                <a:sym typeface="Times New Roman"/>
              </a:rPr>
              <a:t>These were the objectives/rules that the Guessing Game had to have : </a:t>
            </a:r>
            <a:endParaRPr b="1" i="0" u="none" strike="noStrike" cap="none">
              <a:solidFill>
                <a:srgbClr val="FFFF00"/>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None/>
            </a:pPr>
            <a:endParaRPr sz="1100" b="1">
              <a:solidFill>
                <a:srgbClr val="FFFF00"/>
              </a:solidFill>
              <a:latin typeface="Times New Roman"/>
              <a:ea typeface="Times New Roman"/>
              <a:cs typeface="Times New Roman"/>
              <a:sym typeface="Times New Roman"/>
            </a:endParaRPr>
          </a:p>
          <a:p>
            <a:pPr marL="457200" marR="0" lvl="0" indent="-304800" algn="just" rtl="0">
              <a:lnSpc>
                <a:spcPct val="115000"/>
              </a:lnSpc>
              <a:spcBef>
                <a:spcPts val="1900"/>
              </a:spcBef>
              <a:spcAft>
                <a:spcPts val="0"/>
              </a:spcAft>
              <a:buClr>
                <a:srgbClr val="FFFF00"/>
              </a:buClr>
              <a:buSzPts val="1200"/>
              <a:buFont typeface="Times New Roman"/>
              <a:buChar char="➢"/>
            </a:pPr>
            <a:r>
              <a:rPr lang="en" sz="1200" i="0" u="none" strike="noStrike" cap="none">
                <a:solidFill>
                  <a:srgbClr val="FFFF00"/>
                </a:solidFill>
                <a:latin typeface="Times New Roman"/>
                <a:ea typeface="Times New Roman"/>
                <a:cs typeface="Times New Roman"/>
                <a:sym typeface="Times New Roman"/>
              </a:rPr>
              <a:t>     </a:t>
            </a:r>
            <a:r>
              <a:rPr lang="en" sz="1500" i="0" u="none" strike="noStrike" cap="none">
                <a:solidFill>
                  <a:srgbClr val="FFFF00"/>
                </a:solidFill>
                <a:latin typeface="Times New Roman"/>
                <a:ea typeface="Times New Roman"/>
                <a:cs typeface="Times New Roman"/>
                <a:sym typeface="Times New Roman"/>
              </a:rPr>
              <a:t>The player playing has to make a guess of a number between 1 and 100.</a:t>
            </a:r>
            <a:endParaRPr sz="1500" i="0" u="none" strike="noStrike" cap="none">
              <a:solidFill>
                <a:srgbClr val="FFFF00"/>
              </a:solidFill>
              <a:latin typeface="Times New Roman"/>
              <a:ea typeface="Times New Roman"/>
              <a:cs typeface="Times New Roman"/>
              <a:sym typeface="Times New Roman"/>
            </a:endParaRPr>
          </a:p>
          <a:p>
            <a:pPr marL="457200" marR="0" lvl="0" indent="-323850" algn="just" rtl="0">
              <a:lnSpc>
                <a:spcPct val="115000"/>
              </a:lnSpc>
              <a:spcBef>
                <a:spcPts val="0"/>
              </a:spcBef>
              <a:spcAft>
                <a:spcPts val="0"/>
              </a:spcAft>
              <a:buClr>
                <a:srgbClr val="FFFF00"/>
              </a:buClr>
              <a:buSzPts val="1500"/>
              <a:buFont typeface="Times New Roman"/>
              <a:buChar char="➢"/>
            </a:pPr>
            <a:r>
              <a:rPr lang="en" sz="1500" i="0" u="none" strike="noStrike" cap="none">
                <a:solidFill>
                  <a:srgbClr val="FFFF00"/>
                </a:solidFill>
                <a:latin typeface="Times New Roman"/>
                <a:ea typeface="Times New Roman"/>
                <a:cs typeface="Times New Roman"/>
                <a:sym typeface="Times New Roman"/>
              </a:rPr>
              <a:t>      The player then presses the button to submit the answer.</a:t>
            </a:r>
            <a:endParaRPr sz="1500" i="0" u="none" strike="noStrike" cap="none">
              <a:solidFill>
                <a:srgbClr val="FFFF00"/>
              </a:solidFill>
              <a:latin typeface="Times New Roman"/>
              <a:ea typeface="Times New Roman"/>
              <a:cs typeface="Times New Roman"/>
              <a:sym typeface="Times New Roman"/>
            </a:endParaRPr>
          </a:p>
          <a:p>
            <a:pPr marL="457200" marR="0" lvl="0" indent="-317500" algn="just" rtl="0">
              <a:lnSpc>
                <a:spcPct val="115000"/>
              </a:lnSpc>
              <a:spcBef>
                <a:spcPts val="0"/>
              </a:spcBef>
              <a:spcAft>
                <a:spcPts val="0"/>
              </a:spcAft>
              <a:buClr>
                <a:srgbClr val="FFFF00"/>
              </a:buClr>
              <a:buSzPts val="1400"/>
              <a:buFont typeface="Times New Roman"/>
              <a:buChar char="➢"/>
            </a:pPr>
            <a:r>
              <a:rPr lang="en" sz="1500" i="0" u="none" strike="noStrike" cap="none">
                <a:solidFill>
                  <a:srgbClr val="FFFF00"/>
                </a:solidFill>
                <a:latin typeface="Times New Roman"/>
                <a:ea typeface="Times New Roman"/>
                <a:cs typeface="Times New Roman"/>
                <a:sym typeface="Times New Roman"/>
              </a:rPr>
              <a:t>       </a:t>
            </a:r>
            <a:r>
              <a:rPr lang="en" i="0" u="none" strike="noStrike" cap="none">
                <a:solidFill>
                  <a:srgbClr val="FFFF00"/>
                </a:solidFill>
                <a:latin typeface="Times New Roman"/>
                <a:ea typeface="Times New Roman"/>
                <a:cs typeface="Times New Roman"/>
                <a:sym typeface="Times New Roman"/>
              </a:rPr>
              <a:t>The computer then tells the player if the number they entered was correct, too high or too low.</a:t>
            </a:r>
            <a:endParaRPr i="0" u="none" strike="noStrike" cap="none">
              <a:solidFill>
                <a:srgbClr val="FFFF00"/>
              </a:solidFill>
              <a:latin typeface="Times New Roman"/>
              <a:ea typeface="Times New Roman"/>
              <a:cs typeface="Times New Roman"/>
              <a:sym typeface="Times New Roman"/>
            </a:endParaRPr>
          </a:p>
          <a:p>
            <a:pPr marL="457200" marR="0" lvl="0" indent="-317500" algn="just" rtl="0">
              <a:lnSpc>
                <a:spcPct val="115000"/>
              </a:lnSpc>
              <a:spcBef>
                <a:spcPts val="0"/>
              </a:spcBef>
              <a:spcAft>
                <a:spcPts val="0"/>
              </a:spcAft>
              <a:buClr>
                <a:srgbClr val="FFFF00"/>
              </a:buClr>
              <a:buSzPts val="1400"/>
              <a:buFont typeface="Times New Roman"/>
              <a:buChar char="➢"/>
            </a:pPr>
            <a:r>
              <a:rPr lang="en" i="0" u="none" strike="noStrike" cap="none">
                <a:solidFill>
                  <a:srgbClr val="FFFF00"/>
                </a:solidFill>
                <a:latin typeface="Times New Roman"/>
                <a:ea typeface="Times New Roman"/>
                <a:cs typeface="Times New Roman"/>
                <a:sym typeface="Times New Roman"/>
              </a:rPr>
              <a:t>        The game carries on until the player guesses the correct number.</a:t>
            </a:r>
            <a:endParaRPr b="1" i="0" u="none" strike="noStrike" cap="none">
              <a:solidFill>
                <a:srgbClr val="FFFF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idx="4294967295"/>
          </p:nvPr>
        </p:nvSpPr>
        <p:spPr>
          <a:xfrm>
            <a:off x="907800" y="-142725"/>
            <a:ext cx="7596600" cy="713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000"/>
              <a:buNone/>
            </a:pPr>
            <a:r>
              <a:rPr lang="en" sz="2500" b="1">
                <a:solidFill>
                  <a:schemeClr val="lt1"/>
                </a:solidFill>
              </a:rPr>
              <a:t>Hardware and software requirements</a:t>
            </a:r>
            <a:endParaRPr sz="2500" b="1">
              <a:solidFill>
                <a:schemeClr val="lt1"/>
              </a:solidFill>
            </a:endParaRPr>
          </a:p>
        </p:txBody>
      </p:sp>
      <p:cxnSp>
        <p:nvCxnSpPr>
          <p:cNvPr id="122" name="Google Shape;122;p6"/>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
        <p:nvSpPr>
          <p:cNvPr id="123" name="Google Shape;123;p6"/>
          <p:cNvSpPr txBox="1">
            <a:spLocks noGrp="1"/>
          </p:cNvSpPr>
          <p:nvPr>
            <p:ph type="body" idx="4294967295"/>
          </p:nvPr>
        </p:nvSpPr>
        <p:spPr>
          <a:xfrm>
            <a:off x="1869675" y="798825"/>
            <a:ext cx="6500700" cy="3706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2000" b="1" dirty="0">
                <a:solidFill>
                  <a:srgbClr val="FFFF00"/>
                </a:solidFill>
                <a:latin typeface="Times New Roman"/>
                <a:ea typeface="Times New Roman"/>
                <a:cs typeface="Times New Roman"/>
                <a:sym typeface="Times New Roman"/>
              </a:rPr>
              <a:t>H</a:t>
            </a:r>
            <a:r>
              <a:rPr lang="en" sz="1600" b="1" dirty="0">
                <a:solidFill>
                  <a:srgbClr val="FFFF00"/>
                </a:solidFill>
                <a:latin typeface="Times New Roman"/>
                <a:ea typeface="Times New Roman"/>
                <a:cs typeface="Times New Roman"/>
                <a:sym typeface="Times New Roman"/>
              </a:rPr>
              <a:t>ardware requirements</a:t>
            </a:r>
            <a:endParaRPr sz="1600" b="1"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1600"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 dirty="0">
                <a:solidFill>
                  <a:srgbClr val="FFFF00"/>
                </a:solidFill>
                <a:latin typeface="Times New Roman"/>
                <a:ea typeface="Times New Roman"/>
                <a:cs typeface="Times New Roman"/>
                <a:sym typeface="Times New Roman"/>
              </a:rPr>
              <a:t>      </a:t>
            </a:r>
            <a:r>
              <a:rPr lang="en" sz="1600" dirty="0">
                <a:solidFill>
                  <a:srgbClr val="FFFF00"/>
                </a:solidFill>
                <a:latin typeface="Times New Roman"/>
                <a:ea typeface="Times New Roman"/>
                <a:cs typeface="Times New Roman"/>
                <a:sym typeface="Times New Roman"/>
              </a:rPr>
              <a:t>        Operating system        : windows </a:t>
            </a:r>
            <a:endParaRPr sz="1600"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 dirty="0">
                <a:solidFill>
                  <a:srgbClr val="FFFF00"/>
                </a:solidFill>
                <a:latin typeface="Times New Roman"/>
                <a:ea typeface="Times New Roman"/>
                <a:cs typeface="Times New Roman"/>
                <a:sym typeface="Times New Roman"/>
              </a:rPr>
              <a:t>            </a:t>
            </a:r>
            <a:r>
              <a:rPr lang="en" sz="1600" dirty="0">
                <a:solidFill>
                  <a:srgbClr val="FFFF00"/>
                </a:solidFill>
                <a:latin typeface="Times New Roman"/>
                <a:ea typeface="Times New Roman"/>
                <a:cs typeface="Times New Roman"/>
                <a:sym typeface="Times New Roman"/>
              </a:rPr>
              <a:t>  Processor            	: 2.0 GHZ</a:t>
            </a:r>
            <a:endParaRPr sz="1600"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 sz="1600" dirty="0">
                <a:solidFill>
                  <a:srgbClr val="FFFF00"/>
                </a:solidFill>
                <a:latin typeface="Times New Roman"/>
                <a:ea typeface="Times New Roman"/>
                <a:cs typeface="Times New Roman"/>
                <a:sym typeface="Times New Roman"/>
              </a:rPr>
              <a:t>              Ram                             : 4GB</a:t>
            </a:r>
            <a:endParaRPr sz="1600"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 sz="1600" dirty="0">
                <a:solidFill>
                  <a:srgbClr val="FFFF00"/>
                </a:solidFill>
                <a:latin typeface="Times New Roman"/>
                <a:ea typeface="Times New Roman"/>
                <a:cs typeface="Times New Roman"/>
                <a:sym typeface="Times New Roman"/>
              </a:rPr>
              <a:t>              Input devices               : keyboard</a:t>
            </a:r>
            <a:r>
              <a:rPr lang="en" sz="1700" dirty="0">
                <a:solidFill>
                  <a:srgbClr val="FFFF00"/>
                </a:solidFill>
                <a:latin typeface="Times New Roman"/>
                <a:ea typeface="Times New Roman"/>
                <a:cs typeface="Times New Roman"/>
                <a:sym typeface="Times New Roman"/>
              </a:rPr>
              <a:t>             </a:t>
            </a:r>
            <a:endParaRPr sz="1700"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 sz="1700" dirty="0">
                <a:solidFill>
                  <a:srgbClr val="FFFF00"/>
                </a:solidFill>
                <a:latin typeface="Times New Roman"/>
                <a:ea typeface="Times New Roman"/>
                <a:cs typeface="Times New Roman"/>
                <a:sym typeface="Times New Roman"/>
              </a:rPr>
              <a:t>               </a:t>
            </a:r>
            <a:endParaRPr sz="1700"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 sz="1700" b="1" dirty="0">
                <a:solidFill>
                  <a:srgbClr val="FFFF00"/>
                </a:solidFill>
                <a:latin typeface="Times New Roman"/>
                <a:ea typeface="Times New Roman"/>
                <a:cs typeface="Times New Roman"/>
                <a:sym typeface="Times New Roman"/>
              </a:rPr>
              <a:t>Software requirements</a:t>
            </a:r>
            <a:endParaRPr sz="1700" b="1"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1700" b="1"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 sz="1700" b="1" dirty="0">
                <a:solidFill>
                  <a:srgbClr val="FFFF00"/>
                </a:solidFill>
                <a:latin typeface="Times New Roman"/>
                <a:ea typeface="Times New Roman"/>
                <a:cs typeface="Times New Roman"/>
                <a:sym typeface="Times New Roman"/>
              </a:rPr>
              <a:t> </a:t>
            </a:r>
            <a:r>
              <a:rPr lang="en" sz="1400" b="1" dirty="0">
                <a:solidFill>
                  <a:srgbClr val="FFFF00"/>
                </a:solidFill>
                <a:latin typeface="Times New Roman"/>
                <a:ea typeface="Times New Roman"/>
                <a:cs typeface="Times New Roman"/>
                <a:sym typeface="Times New Roman"/>
              </a:rPr>
              <a:t>1. Operating System: Windows, macOS, Linux, or Chrome OS</a:t>
            </a:r>
            <a:endParaRPr sz="1400" b="1"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400" b="1" dirty="0">
                <a:solidFill>
                  <a:srgbClr val="FFFF00"/>
                </a:solidFill>
                <a:latin typeface="Times New Roman"/>
                <a:ea typeface="Times New Roman"/>
                <a:cs typeface="Times New Roman"/>
                <a:sym typeface="Times New Roman"/>
              </a:rPr>
              <a:t>2. Web Browser: Google Chrome, Mozilla Firefox, Safari, or Microsoft     Edge.</a:t>
            </a:r>
            <a:endParaRPr sz="1400" b="1"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400" b="1" dirty="0">
                <a:solidFill>
                  <a:srgbClr val="FFFF00"/>
                </a:solidFill>
                <a:latin typeface="Times New Roman"/>
                <a:ea typeface="Times New Roman"/>
                <a:cs typeface="Times New Roman"/>
                <a:sym typeface="Times New Roman"/>
              </a:rPr>
              <a:t>3. Programming Language: (HTML, CSS, JS)</a:t>
            </a:r>
            <a:endParaRPr sz="1400" b="1"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400" b="1" dirty="0">
                <a:solidFill>
                  <a:srgbClr val="FFFF00"/>
                </a:solidFill>
                <a:latin typeface="Times New Roman"/>
                <a:ea typeface="Times New Roman"/>
                <a:cs typeface="Times New Roman"/>
                <a:sym typeface="Times New Roman"/>
              </a:rPr>
              <a:t>4. Runtime Environment: Browser-based (no additional installation required)</a:t>
            </a:r>
            <a:endParaRPr sz="1400" b="1"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b="1" dirty="0">
              <a:solidFill>
                <a:srgbClr val="FFFF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 sz="1700" dirty="0">
                <a:solidFill>
                  <a:srgbClr val="FFFF00"/>
                </a:solidFill>
                <a:latin typeface="Times New Roman"/>
                <a:ea typeface="Times New Roman"/>
                <a:cs typeface="Times New Roman"/>
                <a:sym typeface="Times New Roman"/>
              </a:rPr>
              <a:t>   </a:t>
            </a:r>
            <a:endParaRPr sz="1700" dirty="0">
              <a:solidFill>
                <a:srgbClr val="FFFF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3711975" y="0"/>
            <a:ext cx="2169600" cy="47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188" b="1">
                <a:solidFill>
                  <a:schemeClr val="lt1"/>
                </a:solidFill>
              </a:rPr>
              <a:t>Methodology</a:t>
            </a:r>
            <a:endParaRPr sz="2188" b="1">
              <a:solidFill>
                <a:schemeClr val="lt1"/>
              </a:solidFill>
            </a:endParaRPr>
          </a:p>
        </p:txBody>
      </p:sp>
      <p:pic>
        <p:nvPicPr>
          <p:cNvPr id="129" name="Google Shape;129;p7"/>
          <p:cNvPicPr preferRelativeResize="0"/>
          <p:nvPr/>
        </p:nvPicPr>
        <p:blipFill rotWithShape="1">
          <a:blip r:embed="rId3">
            <a:alphaModFix/>
          </a:blip>
          <a:srcRect t="-5552"/>
          <a:stretch/>
        </p:blipFill>
        <p:spPr>
          <a:xfrm>
            <a:off x="2070800" y="514250"/>
            <a:ext cx="6264150" cy="393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p:nvPr/>
        </p:nvSpPr>
        <p:spPr>
          <a:xfrm>
            <a:off x="2070800" y="827550"/>
            <a:ext cx="6436500" cy="4647396"/>
          </a:xfrm>
          <a:prstGeom prst="rect">
            <a:avLst/>
          </a:prstGeom>
          <a:noFill/>
          <a:ln>
            <a:noFill/>
          </a:ln>
        </p:spPr>
        <p:txBody>
          <a:bodyPr spcFirstLastPara="1" wrap="square" lIns="91425" tIns="91425" rIns="91425" bIns="91425" anchor="t" anchorCtr="0">
            <a:spAutoFit/>
          </a:bodyPr>
          <a:lstStyle/>
          <a:p>
            <a:pPr marL="228600" marR="0" lvl="0" indent="0" algn="just" rtl="0">
              <a:lnSpc>
                <a:spcPct val="150000"/>
              </a:lnSpc>
              <a:spcBef>
                <a:spcPts val="1200"/>
              </a:spcBef>
              <a:spcAft>
                <a:spcPts val="0"/>
              </a:spcAft>
              <a:buClr>
                <a:srgbClr val="000000"/>
              </a:buClr>
              <a:buSzPts val="1300"/>
              <a:buFont typeface="Arial"/>
              <a:buNone/>
            </a:pPr>
            <a:r>
              <a:rPr lang="en" sz="1600" i="0" u="none" strike="noStrike" cap="none" dirty="0">
                <a:solidFill>
                  <a:srgbClr val="FFFF00"/>
                </a:solidFill>
                <a:latin typeface="Times New Roman"/>
                <a:ea typeface="Times New Roman"/>
                <a:cs typeface="Times New Roman"/>
                <a:sym typeface="Times New Roman"/>
              </a:rPr>
              <a:t>This is the game played by a single player. Computer guess is equal to input user guess. Guess the computer number. The user should guess the secret number of computer in 10 attempts. After every guess the algorithm will tell the user if the guess was too high, too low, or was correct. The game is about guessing a number for IQ power.</a:t>
            </a:r>
            <a:endParaRPr sz="1600" i="0" u="none" strike="noStrike" cap="none" dirty="0">
              <a:solidFill>
                <a:srgbClr val="FFFF00"/>
              </a:solidFill>
              <a:latin typeface="Times New Roman"/>
              <a:ea typeface="Times New Roman"/>
              <a:cs typeface="Times New Roman"/>
              <a:sym typeface="Times New Roman"/>
            </a:endParaRPr>
          </a:p>
          <a:p>
            <a:pPr marL="0" marR="0" lvl="0" indent="0" algn="just" rtl="0">
              <a:lnSpc>
                <a:spcPct val="150000"/>
              </a:lnSpc>
              <a:spcBef>
                <a:spcPts val="1200"/>
              </a:spcBef>
              <a:spcAft>
                <a:spcPts val="0"/>
              </a:spcAft>
              <a:buClr>
                <a:srgbClr val="000000"/>
              </a:buClr>
              <a:buSzPts val="1300"/>
              <a:buFont typeface="Arial"/>
              <a:buNone/>
            </a:pPr>
            <a:r>
              <a:rPr lang="en" sz="1600" dirty="0">
                <a:solidFill>
                  <a:srgbClr val="FFFF00"/>
                </a:solidFill>
                <a:latin typeface="Times New Roman"/>
                <a:ea typeface="Times New Roman"/>
                <a:cs typeface="Times New Roman"/>
                <a:sym typeface="Times New Roman"/>
              </a:rPr>
              <a:t> </a:t>
            </a:r>
            <a:r>
              <a:rPr lang="en" sz="1600" dirty="0" smtClean="0">
                <a:solidFill>
                  <a:srgbClr val="FFFF00"/>
                </a:solidFill>
                <a:latin typeface="Times New Roman"/>
                <a:ea typeface="Times New Roman"/>
                <a:cs typeface="Times New Roman"/>
                <a:sym typeface="Times New Roman"/>
              </a:rPr>
              <a:t>  </a:t>
            </a:r>
            <a:r>
              <a:rPr lang="en" sz="1600" i="0" u="none" strike="noStrike" cap="none" dirty="0" smtClean="0">
                <a:solidFill>
                  <a:srgbClr val="FFFF00"/>
                </a:solidFill>
                <a:latin typeface="Times New Roman"/>
                <a:ea typeface="Times New Roman"/>
                <a:cs typeface="Times New Roman"/>
                <a:sym typeface="Times New Roman"/>
              </a:rPr>
              <a:t> </a:t>
            </a:r>
            <a:r>
              <a:rPr lang="en" sz="1600" i="0" u="none" strike="noStrike" cap="none" dirty="0">
                <a:solidFill>
                  <a:srgbClr val="FFFF00"/>
                </a:solidFill>
                <a:latin typeface="Times New Roman"/>
                <a:ea typeface="Times New Roman"/>
                <a:cs typeface="Times New Roman"/>
                <a:sym typeface="Times New Roman"/>
              </a:rPr>
              <a:t>It is the game played for quick grasping our mind and refreshing our mind. It is interesting to us. It is not only for people who doing job, it is also for children. </a:t>
            </a:r>
            <a:endParaRPr sz="1600" i="0" u="none" strike="noStrike" cap="none" dirty="0">
              <a:solidFill>
                <a:srgbClr val="FFFF00"/>
              </a:solidFill>
              <a:latin typeface="Times New Roman"/>
              <a:ea typeface="Times New Roman"/>
              <a:cs typeface="Times New Roman"/>
              <a:sym typeface="Times New Roman"/>
            </a:endParaRPr>
          </a:p>
          <a:p>
            <a:pPr marL="228600" marR="0" lvl="0" indent="0" algn="just" rtl="0">
              <a:lnSpc>
                <a:spcPct val="150000"/>
              </a:lnSpc>
              <a:spcBef>
                <a:spcPts val="1200"/>
              </a:spcBef>
              <a:spcAft>
                <a:spcPts val="0"/>
              </a:spcAft>
              <a:buClr>
                <a:srgbClr val="000000"/>
              </a:buClr>
              <a:buSzPts val="1300"/>
              <a:buFont typeface="Arial"/>
              <a:buNone/>
            </a:pPr>
            <a:endParaRPr sz="1600" i="0" u="none" strike="noStrike" cap="none" dirty="0">
              <a:solidFill>
                <a:srgbClr val="FFFF00"/>
              </a:solidFill>
              <a:latin typeface="Times New Roman"/>
              <a:ea typeface="Times New Roman"/>
              <a:cs typeface="Times New Roman"/>
              <a:sym typeface="Times New Roman"/>
            </a:endParaRPr>
          </a:p>
          <a:p>
            <a:pPr marL="228600" marR="0" lvl="0" indent="0" algn="just" rtl="0">
              <a:lnSpc>
                <a:spcPct val="150000"/>
              </a:lnSpc>
              <a:spcBef>
                <a:spcPts val="1200"/>
              </a:spcBef>
              <a:spcAft>
                <a:spcPts val="1200"/>
              </a:spcAft>
              <a:buClr>
                <a:srgbClr val="000000"/>
              </a:buClr>
              <a:buSzPts val="1300"/>
              <a:buFont typeface="Arial"/>
              <a:buNone/>
            </a:pPr>
            <a:endParaRPr sz="1600" i="0" u="none" strike="noStrike" cap="none" dirty="0">
              <a:solidFill>
                <a:srgbClr val="FFFF00"/>
              </a:solidFill>
              <a:latin typeface="Times New Roman"/>
              <a:ea typeface="Times New Roman"/>
              <a:cs typeface="Times New Roman"/>
              <a:sym typeface="Times New Roman"/>
            </a:endParaRPr>
          </a:p>
        </p:txBody>
      </p:sp>
      <p:sp>
        <p:nvSpPr>
          <p:cNvPr id="135" name="Google Shape;135;p8"/>
          <p:cNvSpPr txBox="1"/>
          <p:nvPr/>
        </p:nvSpPr>
        <p:spPr>
          <a:xfrm>
            <a:off x="3009475" y="90025"/>
            <a:ext cx="5409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p:nvPr/>
        </p:nvSpPr>
        <p:spPr>
          <a:xfrm>
            <a:off x="3418800" y="0"/>
            <a:ext cx="29835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chemeClr val="lt1"/>
                </a:solidFill>
                <a:latin typeface="Roboto"/>
                <a:ea typeface="Roboto"/>
                <a:cs typeface="Roboto"/>
                <a:sym typeface="Roboto"/>
              </a:rPr>
              <a:t>Output screenshot</a:t>
            </a:r>
            <a:endParaRPr sz="2500" b="1" i="0" u="none" strike="noStrike" cap="none">
              <a:solidFill>
                <a:schemeClr val="lt1"/>
              </a:solidFill>
              <a:latin typeface="Roboto"/>
              <a:ea typeface="Roboto"/>
              <a:cs typeface="Roboto"/>
              <a:sym typeface="Roboto"/>
            </a:endParaRPr>
          </a:p>
        </p:txBody>
      </p:sp>
      <p:pic>
        <p:nvPicPr>
          <p:cNvPr id="141" name="Google Shape;141;p9"/>
          <p:cNvPicPr preferRelativeResize="0"/>
          <p:nvPr/>
        </p:nvPicPr>
        <p:blipFill>
          <a:blip r:embed="rId3">
            <a:alphaModFix/>
          </a:blip>
          <a:stretch>
            <a:fillRect/>
          </a:stretch>
        </p:blipFill>
        <p:spPr>
          <a:xfrm>
            <a:off x="0" y="444425"/>
            <a:ext cx="9144001" cy="4699076"/>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921</Words>
  <Application>Microsoft Office PowerPoint</Application>
  <PresentationFormat>On-screen Show (16:9)</PresentationFormat>
  <Paragraphs>72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Roboto</vt:lpstr>
      <vt:lpstr>Times New Roman</vt:lpstr>
      <vt:lpstr>Arial</vt:lpstr>
      <vt:lpstr>Geometric</vt:lpstr>
      <vt:lpstr>Name           : v.sandhya Branch         : computer science and engineering College        : R.M.K engineering college Counselors : Muthukumar sir Mentor         : Ms.s.Sivagami madam </vt:lpstr>
      <vt:lpstr>Abstract  </vt:lpstr>
      <vt:lpstr>Contents </vt:lpstr>
      <vt:lpstr>Introduction </vt:lpstr>
      <vt:lpstr>Objective </vt:lpstr>
      <vt:lpstr>Hardware and software requirements</vt:lpstr>
      <vt:lpstr>Methodology</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v.sandhya Branch         : computer science and engineering College        : R.M.K engineering college Counselors : Muthukumar sir Mentor         : Ms.s.Sivagami madam </dc:title>
  <cp:lastModifiedBy>lenovo</cp:lastModifiedBy>
  <cp:revision>1</cp:revision>
  <dcterms:modified xsi:type="dcterms:W3CDTF">2024-10-04T07:41:05Z</dcterms:modified>
</cp:coreProperties>
</file>