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3" r:id="rId3"/>
    <p:sldId id="264" r:id="rId4"/>
    <p:sldId id="265" r:id="rId5"/>
    <p:sldId id="266" r:id="rId6"/>
    <p:sldId id="276" r:id="rId7"/>
    <p:sldId id="268" r:id="rId8"/>
    <p:sldId id="270" r:id="rId9"/>
    <p:sldId id="277" r:id="rId10"/>
    <p:sldId id="269" r:id="rId11"/>
    <p:sldId id="278" r:id="rId12"/>
    <p:sldId id="279" r:id="rId13"/>
    <p:sldId id="280" r:id="rId14"/>
    <p:sldId id="267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57" r:id="rId33"/>
    <p:sldId id="271" r:id="rId34"/>
    <p:sldId id="272" r:id="rId35"/>
    <p:sldId id="273" r:id="rId36"/>
    <p:sldId id="274" r:id="rId37"/>
    <p:sldId id="275" r:id="rId38"/>
    <p:sldId id="258" r:id="rId39"/>
    <p:sldId id="259" r:id="rId40"/>
    <p:sldId id="260" r:id="rId41"/>
    <p:sldId id="261" r:id="rId42"/>
    <p:sldId id="262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731"/>
    <a:srgbClr val="FEE2C6"/>
    <a:srgbClr val="FC8610"/>
    <a:srgbClr val="FDB063"/>
    <a:srgbClr val="F67D04"/>
    <a:srgbClr val="FC8C1C"/>
    <a:srgbClr val="EB8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4" d="100"/>
          <a:sy n="64" d="100"/>
        </p:scale>
        <p:origin x="6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4893F-487B-45F7-AA60-2EA71649D04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26BD-F8DB-4D97-889E-D27D6C00B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32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1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5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7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67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1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7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0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13200"/>
            <a:ext cx="11078817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Туристический</a:t>
            </a:r>
            <a:br>
              <a:rPr lang="ru-RU" dirty="0" smtClean="0">
                <a:latin typeface="Baron Neue Black Italic" panose="00000500000000000000" pitchFamily="50" charset="0"/>
              </a:rPr>
            </a:br>
            <a:r>
              <a:rPr lang="ru-RU" dirty="0">
                <a:latin typeface="Baron Neue Black Italic" panose="00000500000000000000" pitchFamily="50" charset="0"/>
              </a:rPr>
              <a:t>	</a:t>
            </a:r>
            <a:r>
              <a:rPr lang="ru-RU" dirty="0" smtClean="0">
                <a:latin typeface="Baron Neue Black Italic" panose="00000500000000000000" pitchFamily="50" charset="0"/>
              </a:rPr>
              <a:t>	  маршрут</a:t>
            </a:r>
            <a:r>
              <a:rPr lang="ru-RU" dirty="0" smtClean="0">
                <a:latin typeface="Baron Neue Black Italic" panose="00000500000000000000" pitchFamily="50" charset="0"/>
              </a:rPr>
              <a:t/>
            </a:r>
            <a:br>
              <a:rPr lang="ru-RU" dirty="0" smtClean="0">
                <a:latin typeface="Baron Neue Black Italic" panose="00000500000000000000" pitchFamily="50" charset="0"/>
              </a:rPr>
            </a:b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30347" y="5941977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Выполнил:</a:t>
            </a:r>
            <a:br>
              <a:rPr lang="ru-RU" dirty="0" smtClean="0">
                <a:latin typeface="Baron Neue Black Italic" panose="00000500000000000000" pitchFamily="50" charset="0"/>
              </a:rPr>
            </a:br>
            <a:r>
              <a:rPr lang="ru-RU" dirty="0" err="1" smtClean="0">
                <a:latin typeface="Baron Neue Black Italic" panose="00000500000000000000" pitchFamily="50" charset="0"/>
              </a:rPr>
              <a:t>Лернер</a:t>
            </a:r>
            <a:r>
              <a:rPr lang="ru-RU" dirty="0" smtClean="0">
                <a:latin typeface="Baron Neue Black Italic" panose="00000500000000000000" pitchFamily="50" charset="0"/>
              </a:rPr>
              <a:t> Владислав</a:t>
            </a: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37353" y="3306203"/>
            <a:ext cx="3041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модуль </a:t>
            </a:r>
            <a:r>
              <a:rPr lang="ru-RU" sz="5400" dirty="0">
                <a:solidFill>
                  <a:schemeClr val="bg1"/>
                </a:solidFill>
                <a:latin typeface="Baron Neue Black Italic" panose="00000500000000000000" pitchFamily="50" charset="0"/>
              </a:rPr>
              <a:t>Б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132976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подробности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насел. пункты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2349" y="362280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протяжённость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карта маршрута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2943" y="723275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Д1</a:t>
            </a:r>
            <a:endParaRPr lang="ru-RU" sz="44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план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7208" y="72789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067087" y="72327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 rot="5400000">
            <a:off x="11138954" y="340790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147007" y="336673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95" y="83434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гостиница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2195" y="170030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887178" y="368185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4907057" y="367723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 rot="5400000">
            <a:off x="8978924" y="636186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 rot="5400000">
            <a:off x="8986977" y="632069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665" y="378830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247573" y="361211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267452" y="360749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 rot="5400000">
            <a:off x="4339319" y="629211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 rot="5400000">
            <a:off x="4347372" y="625094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0" y="3718564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491230" y="45098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7511109" y="446364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 rot="5400000">
            <a:off x="11582976" y="313099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 rot="5400000">
            <a:off x="11591029" y="308981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717" y="557438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номер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2195" y="170030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887178" y="368185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4907057" y="367723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 rot="5400000">
            <a:off x="8978924" y="636186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 rot="5400000">
            <a:off x="8986977" y="632069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665" y="378830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247573" y="361211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267452" y="360749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 rot="5400000">
            <a:off x="4339319" y="629211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 rot="5400000">
            <a:off x="4347372" y="625094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0" y="3718564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491230" y="45098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7511109" y="446364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 rot="5400000">
            <a:off x="11582976" y="313099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 rot="5400000">
            <a:off x="11591029" y="308981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717" y="557438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2943" y="723275"/>
            <a:ext cx="862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Д2</a:t>
            </a:r>
            <a:endParaRPr lang="ru-RU" sz="44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план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7208" y="72789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067087" y="72327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 rot="5400000">
            <a:off x="11138954" y="340790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147007" y="336673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95" y="83434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019766" y="1041558"/>
            <a:ext cx="11078817" cy="2387600"/>
          </a:xfrm>
        </p:spPr>
        <p:txBody>
          <a:bodyPr/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регион:</a:t>
            </a: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27164" y="4174593"/>
            <a:ext cx="5695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 региона</a:t>
            </a:r>
            <a:endParaRPr lang="ru-RU" sz="4400" dirty="0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23193" y="53010"/>
            <a:ext cx="1219200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2943" y="723275"/>
            <a:ext cx="865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Д3</a:t>
            </a:r>
            <a:endParaRPr lang="ru-RU" sz="44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план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7208" y="72789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067087" y="72327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 rot="5400000">
            <a:off x="11138954" y="340790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147007" y="336673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95" y="83434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7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2943" y="723275"/>
            <a:ext cx="877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Д4</a:t>
            </a:r>
            <a:endParaRPr lang="ru-RU" sz="44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план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7208" y="72789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067087" y="72327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 rot="5400000">
            <a:off x="11138954" y="340790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147007" y="336673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95" y="83434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 rot="10800000">
            <a:off x="151825" y="1689736"/>
            <a:ext cx="637200" cy="1008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5138" y="530626"/>
            <a:ext cx="31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Информация о</a:t>
            </a:r>
            <a:endParaRPr lang="ru-RU" sz="28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281072" y="-555865"/>
            <a:ext cx="11078817" cy="23876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latin typeface="Baron Neue Black Italic" panose="00000500000000000000" pitchFamily="50" charset="0"/>
              </a:rPr>
              <a:t>Регион</a:t>
            </a:r>
            <a:endParaRPr lang="ru-RU" sz="7200" dirty="0">
              <a:latin typeface="Baron Neue Black Italic" panose="00000500000000000000" pitchFamily="50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9061" y="368046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7068940" y="363423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266731" y="2885490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 rot="5400000">
            <a:off x="11274784" y="2844317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593411" y="3276677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effectLst/>
                <a:latin typeface="Baron Neue Black Italic" panose="00000500000000000000" pitchFamily="50" charset="0"/>
              </a:rPr>
              <a:t>Фото региона</a:t>
            </a:r>
            <a:endParaRPr lang="ru-RU" b="0" i="0" dirty="0">
              <a:effectLst/>
              <a:latin typeface="Baron Neue Black Italic" panose="00000500000000000000" pitchFamily="50" charset="0"/>
            </a:endParaRPr>
          </a:p>
        </p:txBody>
      </p:sp>
      <p:pic>
        <p:nvPicPr>
          <p:cNvPr id="2050" name="Picture 2" descr="https://static.wikia.nocookie.net/mireahistory/images/e/ec/Ml14.jpg/revision/latest/scale-to-width-down/1000?cb=20171123083128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53" y="550504"/>
            <a:ext cx="4241378" cy="25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9513" y="1823335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 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Расположение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 rot="5400000">
            <a:off x="4802901" y="1420030"/>
            <a:ext cx="99392" cy="636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 rot="5400000">
            <a:off x="4822780" y="1415407"/>
            <a:ext cx="637200" cy="1008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 rot="10800000">
            <a:off x="143772" y="1148016"/>
            <a:ext cx="99392" cy="636105"/>
          </a:xfrm>
          <a:prstGeom prst="round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 rot="16200000">
            <a:off x="4816568" y="387134"/>
            <a:ext cx="637200" cy="1008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 rot="16200000">
            <a:off x="4818454" y="-154586"/>
            <a:ext cx="99392" cy="636105"/>
          </a:xfrm>
          <a:prstGeom prst="round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/>
        </p:nvSpPr>
        <p:spPr>
          <a:xfrm rot="16200000">
            <a:off x="-130238" y="387134"/>
            <a:ext cx="637200" cy="1008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двумя скругленными противолежащими углами 24"/>
          <p:cNvSpPr/>
          <p:nvPr/>
        </p:nvSpPr>
        <p:spPr>
          <a:xfrm rot="16200000">
            <a:off x="408362" y="-154586"/>
            <a:ext cx="99392" cy="636105"/>
          </a:xfrm>
          <a:prstGeom prst="round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9513" y="2845293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Центр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9513" y="3371232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Климат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9513" y="395768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ГП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9513" y="4994518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Расстояние от отправления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9513" y="5671312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Часовой пояс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31" name="Прямоугольник с двумя скругленными противолежащими углами 30"/>
          <p:cNvSpPr/>
          <p:nvPr/>
        </p:nvSpPr>
        <p:spPr>
          <a:xfrm>
            <a:off x="6705742" y="3832897"/>
            <a:ext cx="102848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/>
        </p:nvSpPr>
        <p:spPr>
          <a:xfrm>
            <a:off x="6716269" y="3828274"/>
            <a:ext cx="65936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/>
        </p:nvSpPr>
        <p:spPr>
          <a:xfrm rot="5400000">
            <a:off x="8927375" y="5651025"/>
            <a:ext cx="99392" cy="658226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с двумя скругленными противолежащими углами 33"/>
          <p:cNvSpPr/>
          <p:nvPr/>
        </p:nvSpPr>
        <p:spPr>
          <a:xfrm rot="5400000">
            <a:off x="8935428" y="5619159"/>
            <a:ext cx="637200" cy="104306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77881" y="-442323"/>
            <a:ext cx="11078817" cy="2387600"/>
          </a:xfrm>
        </p:spPr>
        <p:txBody>
          <a:bodyPr/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Основной</a:t>
            </a: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9510" y="-86324"/>
            <a:ext cx="7693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891" y="1735813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-</a:t>
            </a:r>
            <a:r>
              <a:rPr lang="en-US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600619" y="1986497"/>
            <a:ext cx="1132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 smtClean="0">
                <a:effectLst/>
                <a:latin typeface="Baron Neue Black Italic" panose="00000500000000000000" pitchFamily="50" charset="0"/>
              </a:rPr>
              <a:t>Вид 1</a:t>
            </a:r>
            <a:endParaRPr lang="ru-RU" sz="2800" b="0" i="0" dirty="0">
              <a:effectLst/>
              <a:latin typeface="Baron Neue Black Italic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891" y="3161237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-</a:t>
            </a:r>
            <a:r>
              <a:rPr lang="en-US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00619" y="3411921"/>
            <a:ext cx="1189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 smtClean="0">
                <a:effectLst/>
                <a:latin typeface="Baron Neue Black Italic" panose="00000500000000000000" pitchFamily="50" charset="0"/>
              </a:rPr>
              <a:t>Вид 2</a:t>
            </a:r>
            <a:endParaRPr lang="ru-RU" sz="2800" b="0" i="0" dirty="0">
              <a:effectLst/>
              <a:latin typeface="Baron Neue Black Italic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891" y="4586661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-</a:t>
            </a:r>
            <a:r>
              <a:rPr lang="en-US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00619" y="4837345"/>
            <a:ext cx="1189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 smtClean="0">
                <a:effectLst/>
                <a:latin typeface="Baron Neue Black Italic" panose="00000500000000000000" pitchFamily="50" charset="0"/>
              </a:rPr>
              <a:t>Вид 3</a:t>
            </a:r>
            <a:endParaRPr lang="ru-RU" sz="2800" b="0" i="0" dirty="0">
              <a:effectLst/>
              <a:latin typeface="Baron Neue Black Italic" panose="00000500000000000000" pitchFamily="50" charset="0"/>
            </a:endParaRPr>
          </a:p>
        </p:txBody>
      </p:sp>
      <p:pic>
        <p:nvPicPr>
          <p:cNvPr id="29" name="Picture 2" descr="Петербургская академия наук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100" y="534513"/>
            <a:ext cx="2345220" cy="175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с двумя скругленными противолежащими углами 29"/>
          <p:cNvSpPr/>
          <p:nvPr/>
        </p:nvSpPr>
        <p:spPr>
          <a:xfrm>
            <a:off x="5989393" y="1841845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/>
        </p:nvSpPr>
        <p:spPr>
          <a:xfrm>
            <a:off x="6009272" y="2397028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/>
        </p:nvSpPr>
        <p:spPr>
          <a:xfrm rot="5400000">
            <a:off x="8310604" y="107194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/>
        </p:nvSpPr>
        <p:spPr>
          <a:xfrm rot="5400000">
            <a:off x="8330483" y="662377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696041" y="2361319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smtClean="0">
                <a:effectLst/>
                <a:latin typeface="Baron Neue Black Italic" panose="00000500000000000000" pitchFamily="50" charset="0"/>
              </a:rPr>
              <a:t>Вид 1</a:t>
            </a:r>
            <a:endParaRPr lang="ru-RU" b="0" i="0" dirty="0">
              <a:effectLst/>
              <a:latin typeface="Baron Neue Black Italic" panose="00000500000000000000" pitchFamily="50" charset="0"/>
            </a:endParaRPr>
          </a:p>
        </p:txBody>
      </p:sp>
      <p:pic>
        <p:nvPicPr>
          <p:cNvPr id="35" name="Picture 2" descr="Петербургская академия наук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371" y="431354"/>
            <a:ext cx="2345220" cy="175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Прямоугольник с двумя скругленными противолежащими углами 35"/>
          <p:cNvSpPr/>
          <p:nvPr/>
        </p:nvSpPr>
        <p:spPr>
          <a:xfrm>
            <a:off x="8872664" y="1738686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с двумя скругленными противолежащими углами 36"/>
          <p:cNvSpPr/>
          <p:nvPr/>
        </p:nvSpPr>
        <p:spPr>
          <a:xfrm>
            <a:off x="8892543" y="229386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с двумя скругленными противолежащими углами 37"/>
          <p:cNvSpPr/>
          <p:nvPr/>
        </p:nvSpPr>
        <p:spPr>
          <a:xfrm rot="5400000">
            <a:off x="11193875" y="4035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двумя скругленными противолежащими углами 38"/>
          <p:cNvSpPr/>
          <p:nvPr/>
        </p:nvSpPr>
        <p:spPr>
          <a:xfrm rot="5400000">
            <a:off x="11213754" y="559218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579312" y="2258160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smtClean="0">
                <a:effectLst/>
                <a:latin typeface="Baron Neue Black Italic" panose="00000500000000000000" pitchFamily="50" charset="0"/>
              </a:rPr>
              <a:t>Вид 2</a:t>
            </a:r>
            <a:endParaRPr lang="ru-RU" b="0" i="0" dirty="0">
              <a:effectLst/>
              <a:latin typeface="Baron Neue Black Italic" panose="00000500000000000000" pitchFamily="50" charset="0"/>
            </a:endParaRPr>
          </a:p>
        </p:txBody>
      </p:sp>
      <p:pic>
        <p:nvPicPr>
          <p:cNvPr id="41" name="Picture 2" descr="Петербургская академия наук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734" y="2922497"/>
            <a:ext cx="2345220" cy="175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Прямоугольник с двумя скругленными противолежащими углами 41"/>
          <p:cNvSpPr/>
          <p:nvPr/>
        </p:nvSpPr>
        <p:spPr>
          <a:xfrm>
            <a:off x="8943027" y="4229829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с двумя скругленными противолежащими углами 42"/>
          <p:cNvSpPr/>
          <p:nvPr/>
        </p:nvSpPr>
        <p:spPr>
          <a:xfrm>
            <a:off x="8962906" y="4785012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с двумя скругленными противолежащими углами 43"/>
          <p:cNvSpPr/>
          <p:nvPr/>
        </p:nvSpPr>
        <p:spPr>
          <a:xfrm rot="5400000">
            <a:off x="11264238" y="249517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с двумя скругленными противолежащими углами 44"/>
          <p:cNvSpPr/>
          <p:nvPr/>
        </p:nvSpPr>
        <p:spPr>
          <a:xfrm rot="5400000">
            <a:off x="11284117" y="3050361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649675" y="474930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smtClean="0">
                <a:effectLst/>
                <a:latin typeface="Baron Neue Black Italic" panose="00000500000000000000" pitchFamily="50" charset="0"/>
              </a:rPr>
              <a:t>Вид 3</a:t>
            </a:r>
            <a:endParaRPr lang="ru-RU" b="0" i="0" dirty="0">
              <a:effectLst/>
              <a:latin typeface="Baron Neue Black Italic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4377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курорт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530399" y="-615560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плюсы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397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ВЕДУЧИ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4377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курорт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530399" y="-615560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минусы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397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ВЕДУЧИ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4377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курорт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530399" y="-615560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угрозы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397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ВЕДУЧИ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4377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курорт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562471" y="-625499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возможности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397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ВЕДУЧИ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4377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курорт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530399" y="-615560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угрозы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397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ВЕДУЧИ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92888" y="64294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интересный</a:t>
            </a:r>
            <a:endParaRPr lang="ru-RU" sz="28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468529" y="-514646"/>
            <a:ext cx="11078817" cy="23876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latin typeface="Baron Neue Black Italic" panose="00000500000000000000" pitchFamily="50" charset="0"/>
              </a:rPr>
              <a:t>Факт</a:t>
            </a:r>
            <a:endParaRPr lang="ru-RU" sz="7200" dirty="0">
              <a:latin typeface="Baron Neue Black Italic" panose="00000500000000000000" pitchFamily="50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6232318" y="36736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252197" y="36273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266732" y="3399859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 rot="5400000">
            <a:off x="11274785" y="3358686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610288" y="4315908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smtClean="0">
                <a:effectLst/>
                <a:latin typeface="Baron Neue Black Italic" panose="00000500000000000000" pitchFamily="50" charset="0"/>
              </a:rPr>
              <a:t>Приборы в академии</a:t>
            </a:r>
            <a:endParaRPr lang="ru-RU" b="0" i="0" dirty="0">
              <a:effectLst/>
              <a:latin typeface="Baron Neue Black Italic" panose="00000500000000000000" pitchFamily="50" charset="0"/>
            </a:endParaRPr>
          </a:p>
        </p:txBody>
      </p:sp>
      <p:pic>
        <p:nvPicPr>
          <p:cNvPr id="2050" name="Picture 2" descr="https://static.wikia.nocookie.net/mireahistory/images/e/ec/Ml14.jpg/revision/latest/scale-to-width-down/1000?cb=20171123083128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53" y="550504"/>
            <a:ext cx="5060878" cy="303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8512" y="4646400"/>
            <a:ext cx="7973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из 60 профессоров-академиков </a:t>
            </a:r>
          </a:p>
          <a:p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XVIII века, </a:t>
            </a:r>
          </a:p>
          <a:p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   только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5953" y="5077288"/>
            <a:ext cx="6175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ron Neue" panose="020B0000000000000000" pitchFamily="34" charset="0"/>
              </a:rPr>
              <a:t>24 были русскими.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306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44271" y="-190333"/>
            <a:ext cx="721383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900" dirty="0" smtClean="0">
                <a:solidFill>
                  <a:srgbClr val="FC8C1C"/>
                </a:solidFill>
                <a:latin typeface="Baron Neue Black Italic" panose="00000500000000000000" pitchFamily="50" charset="0"/>
              </a:rPr>
              <a:t>1730+</a:t>
            </a:r>
            <a:endParaRPr lang="ru-RU" sz="23900" dirty="0">
              <a:solidFill>
                <a:srgbClr val="FC8C1C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887" y="647272"/>
            <a:ext cx="1544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анна</a:t>
            </a:r>
            <a:endParaRPr lang="ru-RU" sz="32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140025" y="-190333"/>
            <a:ext cx="11078817" cy="23876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latin typeface="Baron Neue Black Italic" panose="00000500000000000000" pitchFamily="50" charset="0"/>
              </a:rPr>
              <a:t>Иоаннов</a:t>
            </a:r>
            <a:endParaRPr lang="ru-RU" sz="7200" dirty="0">
              <a:latin typeface="Baron Neue Black Italic" panose="00000500000000000000" pitchFamily="50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28861" y="1373378"/>
            <a:ext cx="7973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.</a:t>
            </a:r>
            <a:r>
              <a:rPr lang="ru-RU" sz="3200" b="1" dirty="0" smtClean="0">
                <a:latin typeface="Baron Neue" panose="020B0000000000000000" pitchFamily="34" charset="0"/>
              </a:rPr>
              <a:t>Искусство </a:t>
            </a:r>
            <a:endParaRPr lang="ru-RU" sz="44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73515" y="1465712"/>
            <a:ext cx="7008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 smtClean="0">
                <a:latin typeface="Baron Neue Black Italic" panose="00000500000000000000" pitchFamily="50" charset="0"/>
              </a:rPr>
              <a:t>а</a:t>
            </a:r>
            <a:endParaRPr lang="ru-RU" sz="7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39050" y="1558044"/>
            <a:ext cx="7120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919" y="3087737"/>
            <a:ext cx="114807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/>
              <a:t>{</a:t>
            </a:r>
            <a:endParaRPr lang="ru-RU" sz="239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492911" y="3087737"/>
            <a:ext cx="1148071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dirty="0" smtClean="0"/>
              <a:t>}</a:t>
            </a:r>
            <a:endParaRPr lang="ru-RU" sz="23900" dirty="0"/>
          </a:p>
        </p:txBody>
      </p:sp>
      <p:sp>
        <p:nvSpPr>
          <p:cNvPr id="20" name="TextBox 19"/>
          <p:cNvSpPr txBox="1"/>
          <p:nvPr/>
        </p:nvSpPr>
        <p:spPr>
          <a:xfrm>
            <a:off x="1730684" y="4247941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ron Neue" panose="020B0000000000000000" pitchFamily="34" charset="0"/>
              </a:rPr>
              <a:t>шуты</a:t>
            </a:r>
            <a:endParaRPr lang="ru-RU" sz="3600" dirty="0">
              <a:latin typeface="Baron Neue" panose="020B0000000000000000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0252" y="5562051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ron Neue" panose="020B0000000000000000" pitchFamily="34" charset="0"/>
              </a:rPr>
              <a:t>пьесы</a:t>
            </a:r>
            <a:endParaRPr lang="ru-RU" sz="3600" dirty="0">
              <a:latin typeface="Baron Neue" panose="020B0000000000000000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5077" y="5181738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ron Neue" panose="020B0000000000000000" pitchFamily="34" charset="0"/>
              </a:rPr>
              <a:t>балет</a:t>
            </a:r>
            <a:endParaRPr lang="ru-RU" sz="3600" dirty="0">
              <a:latin typeface="Baron Neue" panose="020B0000000000000000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72399" y="383951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ron Neue" panose="020B0000000000000000" pitchFamily="34" charset="0"/>
              </a:rPr>
              <a:t>оперы</a:t>
            </a:r>
            <a:endParaRPr lang="ru-RU" sz="3600" dirty="0">
              <a:latin typeface="Baron Neue" panose="020B0000000000000000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3802" y="4090409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ron Neue" panose="020B0000000000000000" pitchFamily="34" charset="0"/>
              </a:rPr>
              <a:t>драмы</a:t>
            </a:r>
            <a:endParaRPr lang="ru-RU" sz="3600" dirty="0"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8947613" y="23784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8967492" y="23322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640288" y="324935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 rot="5400000">
            <a:off x="11648341" y="3208184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pic>
        <p:nvPicPr>
          <p:cNvPr id="3074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03" y="329894"/>
            <a:ext cx="2893944" cy="320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378398" y="2280689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>
            <a:off x="398277" y="2276066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 rot="5400000">
            <a:off x="5095083" y="537372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/>
        </p:nvSpPr>
        <p:spPr>
          <a:xfrm rot="5400000">
            <a:off x="5103136" y="533254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7" y="2372740"/>
            <a:ext cx="4883806" cy="325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с двумя скругленными противолежащими углами 23"/>
          <p:cNvSpPr/>
          <p:nvPr/>
        </p:nvSpPr>
        <p:spPr>
          <a:xfrm>
            <a:off x="6539042" y="375657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двумя скругленными противолежащими углами 24"/>
          <p:cNvSpPr/>
          <p:nvPr/>
        </p:nvSpPr>
        <p:spPr>
          <a:xfrm>
            <a:off x="6558921" y="3751954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с двумя скругленными противолежащими углами 25"/>
          <p:cNvSpPr/>
          <p:nvPr/>
        </p:nvSpPr>
        <p:spPr>
          <a:xfrm rot="5400000">
            <a:off x="10630788" y="643658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с двумя скругленными противолежащими углами 26"/>
          <p:cNvSpPr/>
          <p:nvPr/>
        </p:nvSpPr>
        <p:spPr>
          <a:xfrm rot="5400000">
            <a:off x="10638841" y="639540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29" y="3863028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332561"/>
            <a:ext cx="69124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err="1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барроко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275833" y="-466474"/>
            <a:ext cx="11078817" cy="23876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Петровна </a:t>
            </a: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315684" y="286784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7335563" y="282161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436466" y="2967534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 rot="5400000">
            <a:off x="11444519" y="2926361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381784" y="3270581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effectLst/>
                <a:latin typeface="Baron Neue Black Italic" panose="00000500000000000000" pitchFamily="50" charset="0"/>
              </a:rPr>
              <a:t>Екатерининский дворец</a:t>
            </a:r>
            <a:endParaRPr lang="ru-RU" b="0" i="0" dirty="0">
              <a:effectLst/>
              <a:latin typeface="Baron Neue Black Italic" panose="00000500000000000000" pitchFamily="50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6333" y="5381565"/>
            <a:ext cx="2354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0" dirty="0" smtClean="0">
                <a:effectLst/>
                <a:latin typeface="Baron Neue" panose="020B0000000000000000" pitchFamily="34" charset="0"/>
              </a:rPr>
              <a:t>подъём</a:t>
            </a:r>
            <a:endParaRPr lang="ru-RU" sz="44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40666" y="3988545"/>
            <a:ext cx="35750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 smtClean="0">
                <a:latin typeface="Baron Neue" panose="020B0000000000000000" pitchFamily="34" charset="0"/>
              </a:rPr>
              <a:t>культуры</a:t>
            </a:r>
            <a:endParaRPr lang="ru-RU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8661" y="550504"/>
            <a:ext cx="4546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Елизавета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pic>
        <p:nvPicPr>
          <p:cNvPr id="3074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973" y="378835"/>
            <a:ext cx="4281849" cy="285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8846093" y="3369263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chemeClr val="bg1"/>
                </a:solidFill>
                <a:effectLst/>
                <a:latin typeface="Baron Neue" panose="020B0000000000000000" pitchFamily="34" charset="0"/>
              </a:rPr>
              <a:t>Царское село</a:t>
            </a:r>
            <a:endParaRPr lang="ru-RU" b="0" i="0" dirty="0">
              <a:solidFill>
                <a:schemeClr val="bg1"/>
              </a:solidFill>
              <a:effectLst/>
              <a:latin typeface="Baron Neue" panose="020B0000000000000000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05224" y="4723693"/>
            <a:ext cx="2759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0" dirty="0" smtClean="0">
                <a:effectLst/>
                <a:latin typeface="Baron Neue" panose="020B0000000000000000" pitchFamily="34" charset="0"/>
              </a:rPr>
              <a:t>русской</a:t>
            </a:r>
            <a:endParaRPr lang="ru-RU" sz="54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-1432041"/>
            <a:ext cx="1368836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9500" dirty="0" smtClean="0">
                <a:solidFill>
                  <a:srgbClr val="FEE2C6"/>
                </a:solidFill>
                <a:latin typeface="Baron Neue Black Italic" panose="00000500000000000000" pitchFamily="50" charset="0"/>
              </a:rPr>
              <a:t>1748</a:t>
            </a:r>
            <a:endParaRPr lang="ru-RU" sz="59500" dirty="0">
              <a:solidFill>
                <a:srgbClr val="FEE2C6"/>
              </a:solidFill>
              <a:latin typeface="Baron Neue Black Italic" panose="00000500000000000000" pitchFamily="50" charset="0"/>
            </a:endParaRPr>
          </a:p>
        </p:txBody>
      </p:sp>
      <p:pic>
        <p:nvPicPr>
          <p:cNvPr id="5122" name="Picture 2" descr="https://static.wikia.nocookie.net/mireahistory/images/3/37/B0ZbKQFdlJA.jpg/revision/latest?cb=20171123083348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96" b="96019" l="0" r="96903">
                        <a14:foregroundMark x1="50710" y1="15556" x2="48645" y2="10370"/>
                        <a14:foregroundMark x1="50065" y1="11019" x2="48516" y2="24537"/>
                        <a14:foregroundMark x1="48645" y1="19630" x2="44774" y2="22963"/>
                        <a14:foregroundMark x1="45677" y1="26111" x2="45677" y2="26111"/>
                        <a14:foregroundMark x1="44387" y1="22778" x2="44387" y2="23241"/>
                        <a14:foregroundMark x1="45677" y1="25000" x2="46323" y2="25833"/>
                        <a14:foregroundMark x1="46968" y1="26389" x2="46968" y2="25000"/>
                        <a14:foregroundMark x1="46968" y1="23241" x2="46968" y2="22315"/>
                        <a14:foregroundMark x1="49806" y1="22315" x2="50839" y2="22500"/>
                        <a14:foregroundMark x1="51613" y1="23241" x2="52000" y2="24074"/>
                        <a14:foregroundMark x1="52000" y1="25463" x2="52000" y2="25463"/>
                        <a14:foregroundMark x1="52000" y1="22963" x2="52000" y2="22037"/>
                        <a14:foregroundMark x1="52000" y1="21852" x2="52000" y2="21852"/>
                        <a14:foregroundMark x1="52000" y1="21852" x2="52000" y2="21852"/>
                        <a14:foregroundMark x1="52000" y1="21852" x2="52387" y2="22963"/>
                        <a14:foregroundMark x1="50710" y1="16574" x2="50710" y2="15926"/>
                        <a14:foregroundMark x1="50452" y1="15093" x2="50452" y2="15093"/>
                        <a14:foregroundMark x1="50452" y1="14815" x2="50452" y2="14815"/>
                        <a14:foregroundMark x1="50452" y1="13981" x2="50452" y2="13981"/>
                        <a14:foregroundMark x1="50194" y1="12963" x2="50065" y2="12407"/>
                        <a14:foregroundMark x1="49806" y1="12130" x2="49806" y2="12130"/>
                        <a14:foregroundMark x1="49161" y1="11481" x2="48645" y2="11019"/>
                        <a14:foregroundMark x1="48516" y1="10926" x2="48516" y2="10926"/>
                        <a14:foregroundMark x1="64258" y1="17593" x2="64258" y2="17593"/>
                        <a14:foregroundMark x1="64258" y1="17593" x2="64258" y2="17593"/>
                        <a14:foregroundMark x1="64258" y1="17593" x2="64258" y2="17593"/>
                        <a14:foregroundMark x1="64258" y1="17593" x2="64258" y2="17593"/>
                        <a14:foregroundMark x1="64258" y1="20278" x2="64258" y2="20278"/>
                        <a14:foregroundMark x1="64258" y1="21389" x2="64258" y2="21389"/>
                        <a14:foregroundMark x1="64258" y1="22222" x2="64258" y2="22963"/>
                        <a14:foregroundMark x1="64258" y1="23611" x2="64258" y2="23611"/>
                        <a14:foregroundMark x1="64258" y1="24537" x2="64258" y2="25833"/>
                        <a14:foregroundMark x1="33806" y1="18148" x2="33806" y2="18148"/>
                        <a14:foregroundMark x1="33548" y1="19167" x2="33548" y2="20648"/>
                        <a14:foregroundMark x1="33548" y1="21852" x2="33548" y2="21852"/>
                        <a14:foregroundMark x1="33548" y1="22778" x2="33548" y2="22778"/>
                        <a14:foregroundMark x1="33548" y1="23426" x2="33548" y2="23426"/>
                        <a14:foregroundMark x1="33548" y1="23426" x2="34065" y2="20648"/>
                        <a14:foregroundMark x1="34065" y1="16019" x2="34065" y2="16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79" y="189679"/>
            <a:ext cx="4542842" cy="6330670"/>
          </a:xfrm>
          <a:prstGeom prst="rect">
            <a:avLst/>
          </a:prstGeom>
          <a:noFill/>
        </p:spPr>
      </p:pic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776679" y="674609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3796558" y="669986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7967619" y="607339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 rot="5400000">
            <a:off x="7975672" y="603222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306122" y="6290332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Смольный</a:t>
            </a:r>
            <a:endParaRPr lang="ru-RU" b="0" i="0" dirty="0">
              <a:effectLst/>
              <a:latin typeface="Baron Neue Black Italic" panose="00000500000000000000" pitchFamily="50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184022" y="6401225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chemeClr val="bg1"/>
                </a:solidFill>
                <a:effectLst/>
                <a:latin typeface="Baron Neue" panose="020B0000000000000000" pitchFamily="34" charset="0"/>
              </a:rPr>
              <a:t>собор</a:t>
            </a:r>
            <a:endParaRPr lang="ru-RU" b="0" i="0" dirty="0">
              <a:solidFill>
                <a:schemeClr val="bg1"/>
              </a:solidFill>
              <a:effectLst/>
              <a:latin typeface="Baron Neue" panose="020B0000000000000000" pitchFamily="34" charset="0"/>
            </a:endParaRPr>
          </a:p>
        </p:txBody>
      </p:sp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3677287" y="574524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3697166" y="630042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 rot="5400000">
            <a:off x="7854993" y="38653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 rot="5400000">
            <a:off x="7874872" y="94171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0564" y="1915869"/>
            <a:ext cx="1194750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внимание</a:t>
            </a:r>
            <a:endParaRPr lang="ru-RU" sz="166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-475611" y="1289145"/>
            <a:ext cx="11078817" cy="23876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latin typeface="Baron Neue Black Italic" panose="00000500000000000000" pitchFamily="50" charset="0"/>
              </a:rPr>
              <a:t>спасибо</a:t>
            </a:r>
            <a:endParaRPr lang="ru-RU" sz="7200" dirty="0">
              <a:latin typeface="Baron Neue Black Italic" panose="00000500000000000000" pitchFamily="50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403464" y="3037522"/>
            <a:ext cx="9941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за</a:t>
            </a:r>
            <a:endParaRPr lang="ru-RU" sz="60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описание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125584" y="-615560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Как добраться?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формат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165340" y="-615560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уникальность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885973" y="-817258"/>
            <a:ext cx="11078817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aron Neue Black Italic" panose="00000500000000000000" pitchFamily="50" charset="0"/>
              </a:rPr>
              <a:t>b2c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2192" y="196690"/>
            <a:ext cx="1356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ЦА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263</Words>
  <Application>Microsoft Office PowerPoint</Application>
  <PresentationFormat>Широкоэкранный</PresentationFormat>
  <Paragraphs>187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Baron Neue</vt:lpstr>
      <vt:lpstr>Baron Neue Black Italic</vt:lpstr>
      <vt:lpstr>Calibri</vt:lpstr>
      <vt:lpstr>Calibri Light</vt:lpstr>
      <vt:lpstr>Тема Office</vt:lpstr>
      <vt:lpstr>Туристический     маршрут </vt:lpstr>
      <vt:lpstr>регион:</vt:lpstr>
      <vt:lpstr>Регион</vt:lpstr>
      <vt:lpstr>Презентация PowerPoint</vt:lpstr>
      <vt:lpstr>описание</vt:lpstr>
      <vt:lpstr>Как добраться?</vt:lpstr>
      <vt:lpstr>формат</vt:lpstr>
      <vt:lpstr>уникальность</vt:lpstr>
      <vt:lpstr>b2c</vt:lpstr>
      <vt:lpstr>подробности</vt:lpstr>
      <vt:lpstr>маршрут</vt:lpstr>
      <vt:lpstr>маршрут</vt:lpstr>
      <vt:lpstr>маршрут</vt:lpstr>
      <vt:lpstr>гостиница</vt:lpstr>
      <vt:lpstr>номер</vt:lpstr>
      <vt:lpstr>экскурсия</vt:lpstr>
      <vt:lpstr>экскурсия</vt:lpstr>
      <vt:lpstr>экскурсия</vt:lpstr>
      <vt:lpstr>маршрут</vt:lpstr>
      <vt:lpstr>экскурсия</vt:lpstr>
      <vt:lpstr>экскурсия</vt:lpstr>
      <vt:lpstr>экскурсия</vt:lpstr>
      <vt:lpstr>маршрут</vt:lpstr>
      <vt:lpstr>экскурсия</vt:lpstr>
      <vt:lpstr>экскурсия</vt:lpstr>
      <vt:lpstr>экскурсия</vt:lpstr>
      <vt:lpstr>маршрут</vt:lpstr>
      <vt:lpstr>экскурсия</vt:lpstr>
      <vt:lpstr>экскурсия</vt:lpstr>
      <vt:lpstr>экскурсия</vt:lpstr>
      <vt:lpstr>экскурсия</vt:lpstr>
      <vt:lpstr>Основной</vt:lpstr>
      <vt:lpstr>плюсы</vt:lpstr>
      <vt:lpstr>минусы</vt:lpstr>
      <vt:lpstr>угрозы</vt:lpstr>
      <vt:lpstr>возможности</vt:lpstr>
      <vt:lpstr>угрозы</vt:lpstr>
      <vt:lpstr>Факт</vt:lpstr>
      <vt:lpstr>Иоаннов</vt:lpstr>
      <vt:lpstr>Петровна </vt:lpstr>
      <vt:lpstr>Презентация PowerPoint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Культура России</dc:title>
  <dc:creator>user</dc:creator>
  <cp:lastModifiedBy>user</cp:lastModifiedBy>
  <cp:revision>23</cp:revision>
  <dcterms:created xsi:type="dcterms:W3CDTF">2024-03-19T20:13:42Z</dcterms:created>
  <dcterms:modified xsi:type="dcterms:W3CDTF">2025-02-18T21:15:08Z</dcterms:modified>
</cp:coreProperties>
</file>