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8" r:id="rId3"/>
    <p:sldMasterId id="2147483648" r:id="rId4"/>
  </p:sldMasterIdLst>
  <p:notesMasterIdLst>
    <p:notesMasterId r:id="rId29"/>
  </p:notesMasterIdLst>
  <p:sldIdLst>
    <p:sldId id="264" r:id="rId5"/>
    <p:sldId id="257" r:id="rId6"/>
    <p:sldId id="270" r:id="rId7"/>
    <p:sldId id="342" r:id="rId8"/>
    <p:sldId id="258" r:id="rId9"/>
    <p:sldId id="338" r:id="rId10"/>
    <p:sldId id="341" r:id="rId11"/>
    <p:sldId id="262" r:id="rId12"/>
    <p:sldId id="306" r:id="rId13"/>
    <p:sldId id="263" r:id="rId14"/>
    <p:sldId id="261" r:id="rId15"/>
    <p:sldId id="273" r:id="rId16"/>
    <p:sldId id="267" r:id="rId17"/>
    <p:sldId id="344" r:id="rId18"/>
    <p:sldId id="345" r:id="rId19"/>
    <p:sldId id="268" r:id="rId20"/>
    <p:sldId id="276" r:id="rId21"/>
    <p:sldId id="277" r:id="rId22"/>
    <p:sldId id="278" r:id="rId23"/>
    <p:sldId id="279" r:id="rId24"/>
    <p:sldId id="280" r:id="rId25"/>
    <p:sldId id="274" r:id="rId26"/>
    <p:sldId id="275" r:id="rId27"/>
    <p:sldId id="266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8DB2C-794D-4B2A-BFA5-8B4B96176A7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BE939-1657-4836-9AAF-9E7353A9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11400E-B53A-4181-B0F0-87A64B05E8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911400E-B53A-4181-B0F0-87A64B05E89A}" type="slidenum">
              <a:rPr lang="en-US" altLang="en-US" sz="1200" smtClean="0">
                <a:latin typeface="Trebuchet MS" panose="020B0603020202020204" pitchFamily="34" charset="0"/>
              </a:rPr>
              <a:pPr/>
              <a:t>7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5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56E39C-0698-47BD-BEF0-A91B226603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7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946150"/>
            <a:ext cx="5765800" cy="3243263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03738"/>
            <a:ext cx="5562600" cy="3598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0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6815C9-5692-47B5-887A-A03AD612F4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4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4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3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4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 “Program exited with code 025” when exit/return statement is not specified.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A44C5-2A69-4641-81F8-C37ED72D6102}" type="slidenum">
              <a:rPr lang="en-US" altLang="en-US"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55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0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1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0"/>
            <a:ext cx="109728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11/30/2021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3200" y="95065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01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7213"/>
            <a:ext cx="7620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07BB7EA-74B2-4474-B618-A374B13AECCF}" type="datetime1">
              <a:rPr lang="en-US"/>
              <a:pPr>
                <a:defRPr/>
              </a:pPr>
              <a:t>11/30/2021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534400" y="1828800"/>
            <a:ext cx="3048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64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D2895239-6A89-4AFE-8529-9297DC695097}" type="datetime1">
              <a:rPr lang="en-US"/>
              <a:pPr>
                <a:defRPr/>
              </a:pPr>
              <a:t>11/30/2021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180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12192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2057400"/>
            <a:ext cx="5181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72100"/>
            <a:ext cx="109728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2057400"/>
            <a:ext cx="36576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86200"/>
          </a:xfr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70A9B836-5B50-48BE-AF2A-D279F5EC3EB3}" type="datetime1">
              <a:rPr lang="en-US"/>
              <a:pPr>
                <a:defRPr/>
              </a:pPr>
              <a:t>11/30/2021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950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5BA96470-3CB2-4E3D-B238-49A7200F4AB6}" type="datetime1">
              <a:rPr lang="en-US"/>
              <a:pPr>
                <a:defRPr/>
              </a:pPr>
              <a:t>11/30/2021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7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91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AAF819-2730-47AC-AE64-C72335A45B26}" type="datetime1">
              <a:rPr lang="en-US"/>
              <a:pPr>
                <a:defRPr/>
              </a:pPr>
              <a:t>11/30/2021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914400" y="4572000"/>
            <a:ext cx="103632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-11430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622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3243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43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9999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04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569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607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812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383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1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48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292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130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338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4271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203199" y="9525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5"/>
            <a:ext cx="109728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1"/>
            <a:ext cx="109728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00400" y="6400800"/>
            <a:ext cx="57912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1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22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71667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03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524000"/>
            <a:ext cx="104648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733" y="6229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293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4667" y="6229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5E04-0D40-49FE-8DF4-BD2D6B8E6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665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535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1283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88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29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17745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09915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3014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40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95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2530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445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876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28925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46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118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203199" y="9525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5"/>
            <a:ext cx="109728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1"/>
            <a:ext cx="109728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00400" y="6400800"/>
            <a:ext cx="57912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1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11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381000"/>
            <a:ext cx="1093893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6"/>
            <a:ext cx="5350933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4" y="1628776"/>
            <a:ext cx="5350933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7051" y="6453188"/>
            <a:ext cx="153458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424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9164F-9937-4630-8D08-F5333440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64241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FC18-A8AC-4C5D-BFC8-98499C03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43E9-D043-48BC-BD9D-7B504132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75F6-333B-414A-B1D4-DDC3062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3FBA-D77D-4523-86D3-50AF2A8AF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4FFE-C3D3-4EE3-9579-3D44F79C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7A15-6D68-4AD1-BB24-6F21D001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F98-5AA3-4F65-8C9A-0DF9052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9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5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8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7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8ABC3-F75D-463B-9718-BA125E5A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2E55-2DB9-4C8D-A713-C9287F45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9C45-F2BA-43DC-9732-5A7A65DE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3FBA-D77D-4523-86D3-50AF2A8AF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4015B-FE3F-45F7-AFD9-B9A887F48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3D41-C285-4F15-BF4A-5953D84B4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F98-5AA3-4F65-8C9A-0DF9052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F8AD3-5D77-4DB2-93A3-40BD2676914C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Lab 10 Slides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4400" kern="0" dirty="0">
              <a:solidFill>
                <a:schemeClr val="tx2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Redirection &amp; </a:t>
            </a:r>
            <a:r>
              <a:rPr kumimoji="0" lang="en-US" altLang="en-US" sz="4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execvp</a:t>
            </a: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()</a:t>
            </a: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617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736" y="17755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</a:t>
            </a:r>
            <a:r>
              <a:rPr lang="en-US" altLang="en-US" dirty="0"/>
              <a:t> call  (5 of 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53736" y="1442345"/>
            <a:ext cx="8686800" cy="4695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Open returns a small integer called a </a:t>
            </a:r>
            <a:r>
              <a:rPr lang="en-US" altLang="en-US" sz="2400" b="1" i="1" dirty="0">
                <a:solidFill>
                  <a:srgbClr val="008000"/>
                </a:solidFill>
              </a:rPr>
              <a:t>file descriptor (</a:t>
            </a:r>
            <a:r>
              <a:rPr lang="en-US" altLang="en-US" sz="2400" b="1" i="1" dirty="0" err="1">
                <a:solidFill>
                  <a:srgbClr val="008000"/>
                </a:solidFill>
              </a:rPr>
              <a:t>fd</a:t>
            </a:r>
            <a:r>
              <a:rPr lang="en-US" altLang="en-US" sz="2400" b="1" i="1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Application passes this value back to the kernel in subsequent requests to work with a file</a:t>
            </a:r>
            <a:br>
              <a:rPr lang="en-US" altLang="en-US" sz="2400" dirty="0"/>
            </a:br>
            <a:r>
              <a:rPr lang="en-US" altLang="en-US" sz="1600" dirty="0"/>
              <a:t> </a:t>
            </a: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Each process created starts with three open files: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0: standard input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stdin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1: standard output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stdout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2: standard error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stderr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/>
          </a:p>
          <a:p>
            <a:pPr marL="1588" lvl="1" indent="0">
              <a:buNone/>
              <a:defRPr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inistd.h</a:t>
            </a:r>
            <a:r>
              <a:rPr lang="en-US" altLang="en-US" sz="2400" dirty="0"/>
              <a:t>&gt; contains constants: STDIN_FILENO, STDOUT_FILENO,</a:t>
            </a:r>
          </a:p>
          <a:p>
            <a:pPr marL="1588" lvl="1" indent="0">
              <a:buNone/>
              <a:defRPr/>
            </a:pPr>
            <a:r>
              <a:rPr lang="en-US" altLang="en-US" sz="2400" dirty="0"/>
              <a:t>					       STDERR_FILEN</a:t>
            </a:r>
          </a:p>
          <a:p>
            <a:pPr marL="1588" lvl="1" indent="0">
              <a:buNone/>
              <a:defRPr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 includes: stdin, </a:t>
            </a:r>
            <a:r>
              <a:rPr lang="en-US" altLang="en-US" sz="2400" dirty="0" err="1"/>
              <a:t>stdout</a:t>
            </a:r>
            <a:r>
              <a:rPr lang="en-US" altLang="en-US" sz="2400" dirty="0"/>
              <a:t>, stderr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0044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9" y="0"/>
            <a:ext cx="10515600" cy="1325563"/>
          </a:xfrm>
        </p:spPr>
        <p:txBody>
          <a:bodyPr/>
          <a:lstStyle/>
          <a:p>
            <a:r>
              <a:rPr lang="en-US" b="1" dirty="0"/>
              <a:t>dup2</a:t>
            </a:r>
            <a:r>
              <a:rPr lang="en-US" dirty="0"/>
              <a:t>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6622" y="1433147"/>
            <a:ext cx="10699557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#include &lt;</a:t>
            </a:r>
            <a:r>
              <a:rPr lang="en-US" sz="2600" dirty="0" err="1"/>
              <a:t>unistd.h</a:t>
            </a:r>
            <a:r>
              <a:rPr lang="en-US" sz="2600" dirty="0"/>
              <a:t>&gt;</a:t>
            </a:r>
          </a:p>
          <a:p>
            <a:endParaRPr lang="en-US" sz="2600" dirty="0"/>
          </a:p>
          <a:p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b="1" dirty="0"/>
              <a:t>dup2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i="1" dirty="0" err="1"/>
              <a:t>oldfd</a:t>
            </a:r>
            <a:r>
              <a:rPr lang="en-US" sz="2600" i="1" dirty="0"/>
              <a:t>,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i="1" dirty="0" err="1"/>
              <a:t>newfd</a:t>
            </a:r>
            <a:r>
              <a:rPr lang="en-US" sz="2600" dirty="0"/>
              <a:t>);</a:t>
            </a:r>
          </a:p>
          <a:p>
            <a:endParaRPr lang="en-US" sz="2600" dirty="0"/>
          </a:p>
          <a:p>
            <a:r>
              <a:rPr lang="en-US" sz="2600" dirty="0"/>
              <a:t>                                        Returns (new) file descriptor on success, or -1 on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6622" y="4010573"/>
            <a:ext cx="10699557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Example:  </a:t>
            </a:r>
            <a:r>
              <a:rPr lang="en-US" sz="2600" b="1" dirty="0"/>
              <a:t>dup2</a:t>
            </a:r>
            <a:r>
              <a:rPr lang="en-US" sz="2600" dirty="0"/>
              <a:t>(</a:t>
            </a:r>
            <a:r>
              <a:rPr lang="en-US" sz="2600" dirty="0" err="1"/>
              <a:t>fd</a:t>
            </a:r>
            <a:r>
              <a:rPr lang="en-US" sz="2600" dirty="0"/>
              <a:t>, 1);   // Redirect from </a:t>
            </a:r>
            <a:r>
              <a:rPr lang="en-US" sz="2600" dirty="0" err="1"/>
              <a:t>stdout</a:t>
            </a:r>
            <a:r>
              <a:rPr lang="en-US" sz="2600" dirty="0"/>
              <a:t> (1) to the file (</a:t>
            </a:r>
            <a:r>
              <a:rPr lang="en-US" sz="2600" dirty="0" err="1"/>
              <a:t>fd</a:t>
            </a:r>
            <a:r>
              <a:rPr lang="en-US" sz="2600" dirty="0"/>
              <a:t>).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More in 9-X Fork Exec.pptx, slides #44-46</a:t>
            </a:r>
          </a:p>
        </p:txBody>
      </p:sp>
    </p:spTree>
    <p:extLst>
      <p:ext uri="{BB962C8B-B14F-4D97-AF65-F5344CB8AC3E}">
        <p14:creationId xmlns:p14="http://schemas.microsoft.com/office/powerpoint/2010/main" val="3792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9069" y="-48358"/>
            <a:ext cx="8078787" cy="91440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close  - </a:t>
            </a:r>
            <a:r>
              <a:rPr lang="en-US" altLang="en-US" dirty="0"/>
              <a:t>Closing Files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929068" y="856841"/>
            <a:ext cx="10208323" cy="1410386"/>
          </a:xfrm>
        </p:spPr>
        <p:txBody>
          <a:bodyPr/>
          <a:lstStyle/>
          <a:p>
            <a:r>
              <a:rPr lang="en-US" altLang="en-US" sz="2800" dirty="0"/>
              <a:t>Closing a file tells the kernel it may free resources associated with managing the file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The Call</a:t>
            </a:r>
            <a:r>
              <a:rPr lang="en-US" altLang="en-US" sz="2800" dirty="0"/>
              <a:t>: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735" y="4674686"/>
            <a:ext cx="169225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0632" y="2304535"/>
            <a:ext cx="77724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unistd.h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		         Returns 0 on success,                                                                   					           -1 on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9993" y="4590774"/>
            <a:ext cx="4186087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7148178" y="4599922"/>
            <a:ext cx="4186087" cy="193899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== -1)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5995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at least two choices:</a:t>
            </a:r>
          </a:p>
          <a:p>
            <a:pPr lvl="1"/>
            <a:r>
              <a:rPr lang="en-US" i="1" dirty="0"/>
              <a:t>Use a </a:t>
            </a:r>
            <a:r>
              <a:rPr lang="en-US" i="1" dirty="0" err="1"/>
              <a:t>fprintf</a:t>
            </a:r>
            <a:r>
              <a:rPr lang="en-US" i="1" dirty="0"/>
              <a:t> </a:t>
            </a:r>
            <a:r>
              <a:rPr lang="en-US" dirty="0"/>
              <a:t>for non-system call errors, as in the redirection code</a:t>
            </a:r>
            <a:r>
              <a:rPr lang="en-US" i="1" dirty="0"/>
              <a:t>. </a:t>
            </a:r>
          </a:p>
          <a:p>
            <a:pPr lvl="2"/>
            <a:r>
              <a:rPr lang="en-US" i="1" dirty="0"/>
              <a:t>Example: </a:t>
            </a:r>
            <a:r>
              <a:rPr lang="en-US" dirty="0" err="1"/>
              <a:t>fprintf</a:t>
            </a:r>
            <a:r>
              <a:rPr lang="en-US" dirty="0"/>
              <a:t>(stderr, "No command \n");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r>
              <a:rPr lang="en-US" i="1" dirty="0"/>
              <a:t>Use </a:t>
            </a:r>
            <a:r>
              <a:rPr lang="en-US" i="1" dirty="0" err="1"/>
              <a:t>perror</a:t>
            </a:r>
            <a:r>
              <a:rPr lang="en-US" i="1" dirty="0"/>
              <a:t> function </a:t>
            </a:r>
            <a:r>
              <a:rPr lang="en-US" dirty="0"/>
              <a:t>for system calls errors</a:t>
            </a:r>
            <a:r>
              <a:rPr lang="en-US" i="1" dirty="0"/>
              <a:t>. </a:t>
            </a:r>
          </a:p>
          <a:p>
            <a:pPr lvl="2"/>
            <a:r>
              <a:rPr lang="en-US" i="1" dirty="0"/>
              <a:t>Example: </a:t>
            </a:r>
            <a:r>
              <a:rPr lang="en-US" dirty="0" err="1"/>
              <a:t>perror</a:t>
            </a:r>
            <a:r>
              <a:rPr lang="en-US" dirty="0"/>
              <a:t>("Error executing command \n");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600" dirty="0"/>
              <a:t>The book shows functions named:  </a:t>
            </a:r>
            <a:r>
              <a:rPr lang="en-US" sz="2600" dirty="0" err="1">
                <a:highlight>
                  <a:srgbClr val="FFFF00"/>
                </a:highlight>
              </a:rPr>
              <a:t>errExit</a:t>
            </a:r>
            <a:r>
              <a:rPr lang="en-US" sz="2600" dirty="0"/>
              <a:t> or </a:t>
            </a:r>
            <a:r>
              <a:rPr lang="en-US" sz="2600" dirty="0" err="1">
                <a:highlight>
                  <a:srgbClr val="FFFF00"/>
                </a:highlight>
              </a:rPr>
              <a:t>usageErr</a:t>
            </a:r>
            <a:r>
              <a:rPr lang="en-US" sz="2600" dirty="0"/>
              <a:t> or </a:t>
            </a:r>
            <a:r>
              <a:rPr lang="en-US" sz="2600" dirty="0">
                <a:highlight>
                  <a:srgbClr val="FFFF00"/>
                </a:highlight>
              </a:rPr>
              <a:t>fatal</a:t>
            </a:r>
          </a:p>
          <a:p>
            <a:pPr marL="0" indent="0">
              <a:buNone/>
            </a:pPr>
            <a:r>
              <a:rPr lang="en-US" sz="2600" dirty="0"/>
              <a:t>They will </a:t>
            </a:r>
            <a:r>
              <a:rPr lang="en-US" sz="2600" dirty="0">
                <a:highlight>
                  <a:srgbClr val="FFFF00"/>
                </a:highlight>
              </a:rPr>
              <a:t>not work</a:t>
            </a:r>
            <a:r>
              <a:rPr lang="en-US" sz="2600" dirty="0"/>
              <a:t> for us unless we include the appropriate code from the text book. 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92" y="245566"/>
            <a:ext cx="10819586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Error Checking - without calling the function twice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038" y="2560063"/>
            <a:ext cx="4186087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6096000" y="2560063"/>
            <a:ext cx="4186087" cy="193899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== -1)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09B8B-7FF5-4CE5-8001-93BD3B77BC5C}"/>
              </a:ext>
            </a:extLst>
          </p:cNvPr>
          <p:cNvSpPr txBox="1"/>
          <p:nvPr/>
        </p:nvSpPr>
        <p:spPr>
          <a:xfrm>
            <a:off x="1147482" y="1272988"/>
            <a:ext cx="949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 </a:t>
            </a:r>
            <a:r>
              <a:rPr lang="en-US" sz="2800" dirty="0"/>
              <a:t>Either pattern is acceptable. Don’t mix and match.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1424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92" y="245566"/>
            <a:ext cx="10819586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b="1" dirty="0"/>
              <a:t>Error Checking - without calling the function twice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6000750" y="2333625"/>
            <a:ext cx="4281337" cy="2677656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int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if (</a:t>
            </a: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09B8B-7FF5-4CE5-8001-93BD3B77BC5C}"/>
              </a:ext>
            </a:extLst>
          </p:cNvPr>
          <p:cNvSpPr txBox="1"/>
          <p:nvPr/>
        </p:nvSpPr>
        <p:spPr>
          <a:xfrm>
            <a:off x="5235388" y="1369806"/>
            <a:ext cx="949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Wrong Example</a:t>
            </a:r>
            <a:r>
              <a:rPr lang="en-US" sz="2800" b="1" dirty="0"/>
              <a:t>:  </a:t>
            </a:r>
            <a:r>
              <a:rPr lang="en-US" sz="2800" dirty="0"/>
              <a:t>Doing a mix and match.</a:t>
            </a:r>
            <a:r>
              <a:rPr lang="en-US" sz="28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CBF2A-D565-4B24-8644-83217BA11C75}"/>
              </a:ext>
            </a:extLst>
          </p:cNvPr>
          <p:cNvSpPr txBox="1"/>
          <p:nvPr/>
        </p:nvSpPr>
        <p:spPr>
          <a:xfrm>
            <a:off x="674703" y="2560063"/>
            <a:ext cx="4380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problem with this example </a:t>
            </a:r>
          </a:p>
          <a:p>
            <a:r>
              <a:rPr lang="en-US" sz="2400" dirty="0"/>
              <a:t>is that </a:t>
            </a:r>
            <a:r>
              <a:rPr lang="en-US" sz="2400" b="1" dirty="0"/>
              <a:t>close</a:t>
            </a:r>
            <a:r>
              <a:rPr lang="en-US" sz="2400" dirty="0"/>
              <a:t> is being called twice.</a:t>
            </a:r>
          </a:p>
          <a:p>
            <a:r>
              <a:rPr lang="en-US" sz="2400" dirty="0"/>
              <a:t>The first time it will be successful,</a:t>
            </a:r>
          </a:p>
          <a:p>
            <a:r>
              <a:rPr lang="en-US" sz="2400" dirty="0"/>
              <a:t>the second time there will be no</a:t>
            </a:r>
          </a:p>
          <a:p>
            <a:r>
              <a:rPr lang="en-US" sz="2400" dirty="0"/>
              <a:t>file to close and we will get an </a:t>
            </a:r>
          </a:p>
          <a:p>
            <a:r>
              <a:rPr lang="en-US" sz="2400" dirty="0"/>
              <a:t>error.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72917-4E40-4D52-9AD0-3E5DA6B0DDA7}"/>
              </a:ext>
            </a:extLst>
          </p:cNvPr>
          <p:cNvCxnSpPr/>
          <p:nvPr/>
        </p:nvCxnSpPr>
        <p:spPr>
          <a:xfrm>
            <a:off x="6096000" y="1819275"/>
            <a:ext cx="371475" cy="4191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056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625"/>
            <a:ext cx="10515600" cy="1325563"/>
          </a:xfrm>
        </p:spPr>
        <p:txBody>
          <a:bodyPr/>
          <a:lstStyle/>
          <a:p>
            <a:r>
              <a:rPr lang="en-US" dirty="0" err="1"/>
              <a:t>perror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577"/>
            <a:ext cx="10515600" cy="4550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/>
              <a:t>perror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Call: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perror</a:t>
            </a:r>
            <a:r>
              <a:rPr lang="en-US" dirty="0"/>
              <a:t> also will print the associated </a:t>
            </a:r>
            <a:r>
              <a:rPr lang="en-US" i="1" dirty="0" err="1"/>
              <a:t>errno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More information in the text on pages 48-50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346022"/>
            <a:ext cx="5257800" cy="19167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5728" y="1434391"/>
            <a:ext cx="8087889" cy="2515945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Review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br>
              <a:rPr lang="en-US" altLang="en-US" dirty="0"/>
            </a:br>
            <a:r>
              <a:rPr lang="en-US" altLang="en-US" dirty="0"/>
              <a:t>Debugging </a:t>
            </a:r>
          </a:p>
        </p:txBody>
      </p:sp>
    </p:spTree>
    <p:extLst>
      <p:ext uri="{BB962C8B-B14F-4D97-AF65-F5344CB8AC3E}">
        <p14:creationId xmlns:p14="http://schemas.microsoft.com/office/powerpoint/2010/main" val="134190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50" dirty="0"/>
              <a:t>What is </a:t>
            </a:r>
            <a:r>
              <a:rPr lang="en-US" altLang="en-US" sz="4050" dirty="0" err="1"/>
              <a:t>gdb</a:t>
            </a:r>
            <a:r>
              <a:rPr lang="en-US" altLang="en-US" sz="4050" dirty="0"/>
              <a:t>?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152237" y="1825626"/>
            <a:ext cx="7887528" cy="3746319"/>
          </a:xfrm>
        </p:spPr>
        <p:txBody>
          <a:bodyPr/>
          <a:lstStyle/>
          <a:p>
            <a:pPr eaLnBrk="1" hangingPunct="1"/>
            <a:r>
              <a:rPr lang="en-US" altLang="en-US" sz="2540" b="1" dirty="0" err="1"/>
              <a:t>gdb</a:t>
            </a:r>
            <a:r>
              <a:rPr lang="en-US" altLang="en-US" sz="2540" dirty="0"/>
              <a:t> is the GNU Project debugger </a:t>
            </a:r>
          </a:p>
          <a:p>
            <a:pPr eaLnBrk="1" hangingPunct="1"/>
            <a:r>
              <a:rPr lang="en-US" altLang="en-US" sz="2540" b="1" dirty="0" err="1"/>
              <a:t>gdb</a:t>
            </a:r>
            <a:r>
              <a:rPr lang="en-US" altLang="en-US" sz="2540" dirty="0"/>
              <a:t> provides some helpful functionality</a:t>
            </a:r>
          </a:p>
          <a:p>
            <a:pPr lvl="1" eaLnBrk="1" hangingPunct="1"/>
            <a:r>
              <a:rPr lang="en-US" altLang="en-US" sz="2540" dirty="0"/>
              <a:t>Allows you to stop your program at any given point. </a:t>
            </a:r>
          </a:p>
          <a:p>
            <a:pPr lvl="1" eaLnBrk="1" hangingPunct="1"/>
            <a:r>
              <a:rPr lang="en-US" altLang="en-US" sz="2540" dirty="0"/>
              <a:t>You can examine the state of your program when it’s stopped. </a:t>
            </a:r>
          </a:p>
          <a:p>
            <a:pPr lvl="1" eaLnBrk="1" hangingPunct="1"/>
            <a:r>
              <a:rPr lang="en-US" altLang="en-US" sz="2540" dirty="0"/>
              <a:t>Change things in your program, so you can experiment with correcting the effects of a bug.</a:t>
            </a:r>
          </a:p>
          <a:p>
            <a:pPr eaLnBrk="1" hangingPunct="1"/>
            <a:r>
              <a:rPr lang="en-US" altLang="en-US" sz="2540" dirty="0"/>
              <a:t>Also a command-line program</a:t>
            </a:r>
          </a:p>
        </p:txBody>
      </p:sp>
    </p:spTree>
    <p:extLst>
      <p:ext uri="{BB962C8B-B14F-4D97-AF65-F5344CB8AC3E}">
        <p14:creationId xmlns:p14="http://schemas.microsoft.com/office/powerpoint/2010/main" val="191427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50" dirty="0"/>
              <a:t>Using </a:t>
            </a:r>
            <a:r>
              <a:rPr lang="en-US" altLang="en-US" sz="4050" dirty="0" err="1"/>
              <a:t>gdb</a:t>
            </a:r>
            <a:r>
              <a:rPr lang="en-US" altLang="en-US" sz="4050" dirty="0"/>
              <a:t>: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540" dirty="0"/>
              <a:t>Compile with the </a:t>
            </a:r>
            <a:r>
              <a:rPr lang="en-US" altLang="en-US" sz="2540" b="1" dirty="0"/>
              <a:t>–g</a:t>
            </a:r>
            <a:r>
              <a:rPr lang="en-US" altLang="en-US" sz="2540" dirty="0"/>
              <a:t> flag to set up for debugging</a:t>
            </a:r>
          </a:p>
          <a:p>
            <a:pPr eaLnBrk="1" hangingPunct="1"/>
            <a:r>
              <a:rPr lang="en-US" altLang="en-US" sz="2540" dirty="0"/>
              <a:t>To start </a:t>
            </a:r>
            <a:r>
              <a:rPr lang="en-US" altLang="en-US" sz="2540" dirty="0" err="1"/>
              <a:t>gdb</a:t>
            </a:r>
            <a:r>
              <a:rPr lang="en-US" altLang="en-US" sz="2540" dirty="0"/>
              <a:t> with your hello program type:     </a:t>
            </a:r>
          </a:p>
          <a:p>
            <a:pPr marL="0" indent="0">
              <a:buNone/>
            </a:pPr>
            <a:r>
              <a:rPr lang="en-US" altLang="en-US" sz="2540" b="1" i="1" dirty="0"/>
              <a:t>		</a:t>
            </a:r>
            <a:r>
              <a:rPr lang="en-US" altLang="en-US" sz="2540" b="1" i="1" dirty="0" err="1"/>
              <a:t>gdb</a:t>
            </a:r>
            <a:r>
              <a:rPr lang="en-US" altLang="en-US" sz="2540" b="1" i="1" dirty="0"/>
              <a:t> </a:t>
            </a:r>
            <a:r>
              <a:rPr lang="en-US" altLang="en-US" sz="2540" b="1" i="1" dirty="0" err="1"/>
              <a:t>HelloProg</a:t>
            </a:r>
            <a:endParaRPr lang="en-US" altLang="en-US" sz="2540" b="1" i="1" dirty="0"/>
          </a:p>
          <a:p>
            <a:pPr eaLnBrk="1" hangingPunct="1"/>
            <a:r>
              <a:rPr lang="en-US" altLang="en-US" sz="2540" dirty="0"/>
              <a:t>When </a:t>
            </a:r>
            <a:r>
              <a:rPr lang="en-US" altLang="en-US" sz="2540" dirty="0" err="1"/>
              <a:t>gdb</a:t>
            </a:r>
            <a:r>
              <a:rPr lang="en-US" altLang="en-US" sz="2540" dirty="0"/>
              <a:t> starts, your program is not actually running.</a:t>
            </a:r>
          </a:p>
          <a:p>
            <a:pPr eaLnBrk="1" hangingPunct="1"/>
            <a:r>
              <a:rPr lang="en-US" altLang="en-US" sz="2540" dirty="0"/>
              <a:t>You have to use the </a:t>
            </a:r>
            <a:r>
              <a:rPr lang="en-US" altLang="en-US" sz="2540" b="1" i="1" dirty="0"/>
              <a:t>run</a:t>
            </a:r>
            <a:r>
              <a:rPr lang="en-US" altLang="en-US" sz="2540" dirty="0"/>
              <a:t> command to start execution.</a:t>
            </a:r>
          </a:p>
          <a:p>
            <a:pPr eaLnBrk="1" hangingPunct="1"/>
            <a:r>
              <a:rPr lang="en-US" altLang="en-US" sz="2540" dirty="0"/>
              <a:t>Before you do that, you should place some break points.</a:t>
            </a:r>
          </a:p>
          <a:p>
            <a:pPr eaLnBrk="1" hangingPunct="1"/>
            <a:r>
              <a:rPr lang="en-US" altLang="en-US" sz="2540" dirty="0"/>
              <a:t>Once you hit a break point, you can examine any variable</a:t>
            </a:r>
            <a:r>
              <a:rPr lang="en-US" altLang="en-US" sz="3266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46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5415"/>
          </a:xfrm>
        </p:spPr>
        <p:txBody>
          <a:bodyPr/>
          <a:lstStyle/>
          <a:p>
            <a:r>
              <a:rPr lang="en-US" b="1" i="1" dirty="0"/>
              <a:t>exit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233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void exit(int status);            // </a:t>
            </a:r>
            <a:r>
              <a:rPr lang="en-US" sz="2400" dirty="0"/>
              <a:t>The </a:t>
            </a:r>
            <a:r>
              <a:rPr lang="en-US" sz="2400" i="1" dirty="0"/>
              <a:t>_exit </a:t>
            </a:r>
            <a:r>
              <a:rPr lang="en-US" sz="2400"/>
              <a:t>call should </a:t>
            </a:r>
            <a:r>
              <a:rPr lang="en-US" sz="2400" dirty="0"/>
              <a:t>be used by the child.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i="1" dirty="0"/>
              <a:t>Example</a:t>
            </a:r>
            <a:r>
              <a:rPr lang="en-US" sz="2400" dirty="0"/>
              <a:t>: exit(EXIT_SUCCESS);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The exit() function causes normal process termination and the value of status &amp; 0377 is returned to the parent. </a:t>
            </a:r>
          </a:p>
          <a:p>
            <a:pPr marL="342865" lvl="1" indent="0">
              <a:buNone/>
            </a:pPr>
            <a:endParaRPr lang="en-US" altLang="en-US" sz="1600" dirty="0"/>
          </a:p>
          <a:p>
            <a:pPr lvl="1"/>
            <a:r>
              <a:rPr lang="en-US" altLang="en-US" sz="2400" dirty="0"/>
              <a:t>All  open </a:t>
            </a:r>
            <a:r>
              <a:rPr lang="en-US" altLang="en-US" sz="2400" dirty="0" err="1"/>
              <a:t>stdio</a:t>
            </a:r>
            <a:r>
              <a:rPr lang="en-US" altLang="en-US" sz="2400" dirty="0"/>
              <a:t>(3) streams are </a:t>
            </a:r>
            <a:r>
              <a:rPr lang="en-US" altLang="en-US" sz="2400" b="1" dirty="0">
                <a:solidFill>
                  <a:srgbClr val="FF0000"/>
                </a:solidFill>
              </a:rPr>
              <a:t>flushed and closed</a:t>
            </a:r>
            <a:r>
              <a:rPr lang="en-US" altLang="en-US" sz="2400" dirty="0"/>
              <a:t>.                </a:t>
            </a:r>
          </a:p>
          <a:p>
            <a:pPr marL="685800" lvl="2" indent="0">
              <a:buNone/>
            </a:pPr>
            <a:r>
              <a:rPr lang="en-US" altLang="en-US" dirty="0"/>
              <a:t>(C standard library - from man 3 exit).  </a:t>
            </a:r>
            <a:r>
              <a:rPr lang="en-US" altLang="en-US" sz="2400" dirty="0"/>
              <a:t> (informally) </a:t>
            </a:r>
          </a:p>
          <a:p>
            <a:pPr marL="342865" lvl="1" indent="0">
              <a:buNone/>
            </a:pPr>
            <a:r>
              <a:rPr lang="en-US" altLang="en-US" sz="2400" dirty="0"/>
              <a:t>  clean shutdown, flush streams, close files,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56838" y="2550628"/>
            <a:ext cx="429064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stdlib.h</a:t>
            </a:r>
            <a:r>
              <a:rPr lang="en-US" sz="2400" dirty="0"/>
              <a:t>:</a:t>
            </a:r>
          </a:p>
          <a:p>
            <a:r>
              <a:rPr lang="en-US" sz="2400" dirty="0"/>
              <a:t>	#define EXIT_SUCCESS 0</a:t>
            </a:r>
          </a:p>
          <a:p>
            <a:r>
              <a:rPr lang="en-US" sz="2400" dirty="0"/>
              <a:t>	#define EXIT_FAILURE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540D2-2739-4370-8A25-1750980DB18C}"/>
              </a:ext>
            </a:extLst>
          </p:cNvPr>
          <p:cNvSpPr/>
          <p:nvPr/>
        </p:nvSpPr>
        <p:spPr>
          <a:xfrm>
            <a:off x="727969" y="1012054"/>
            <a:ext cx="10271464" cy="29562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50" dirty="0"/>
              <a:t>Useful </a:t>
            </a:r>
            <a:r>
              <a:rPr lang="en-US" altLang="en-US" sz="4050" dirty="0" err="1"/>
              <a:t>gdb</a:t>
            </a:r>
            <a:r>
              <a:rPr lang="en-US" altLang="en-US" sz="4050" dirty="0"/>
              <a:t> commands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540" b="1" dirty="0"/>
              <a:t>run</a:t>
            </a:r>
            <a:r>
              <a:rPr lang="en-US" altLang="en-US" sz="2540" dirty="0"/>
              <a:t> </a:t>
            </a:r>
            <a:r>
              <a:rPr lang="en-US" altLang="en-US" sz="2540" i="1" dirty="0"/>
              <a:t>command-line-arguments</a:t>
            </a:r>
            <a:r>
              <a:rPr lang="en-US" altLang="en-US" sz="2540" dirty="0"/>
              <a:t> 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dirty="0"/>
              <a:t>Begin execution of your program with arguments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540" b="1" dirty="0"/>
              <a:t>break</a:t>
            </a:r>
            <a:r>
              <a:rPr lang="en-US" altLang="en-US" sz="2540" i="1" dirty="0"/>
              <a:t> place</a:t>
            </a:r>
            <a:r>
              <a:rPr lang="en-US" altLang="en-US" sz="2540" dirty="0"/>
              <a:t> 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i="1" dirty="0"/>
              <a:t>place</a:t>
            </a:r>
            <a:r>
              <a:rPr lang="en-US" altLang="en-US" sz="2540" dirty="0"/>
              <a:t> can be the name of a function or a line number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dirty="0"/>
              <a:t>For example: </a:t>
            </a:r>
            <a:r>
              <a:rPr lang="en-US" altLang="en-US" sz="2540" b="1" dirty="0"/>
              <a:t>break main</a:t>
            </a:r>
            <a:r>
              <a:rPr lang="en-US" altLang="en-US" sz="2540" dirty="0"/>
              <a:t> will stop execution at the first instruction of your program </a:t>
            </a:r>
            <a:endParaRPr lang="en-US" altLang="en-US" sz="254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540" b="1" dirty="0"/>
              <a:t>delete</a:t>
            </a:r>
            <a:r>
              <a:rPr lang="en-US" altLang="en-US" sz="2540" i="1" dirty="0"/>
              <a:t> N</a:t>
            </a:r>
            <a:r>
              <a:rPr lang="en-US" altLang="en-US" sz="2540" dirty="0"/>
              <a:t> 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dirty="0"/>
              <a:t>Removes breakpoints, where </a:t>
            </a:r>
            <a:r>
              <a:rPr lang="en-US" altLang="en-US" sz="2540" i="1" dirty="0"/>
              <a:t>N</a:t>
            </a:r>
            <a:r>
              <a:rPr lang="en-US" altLang="en-US" sz="2540" dirty="0"/>
              <a:t> is the number of the breakpoint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540" b="1" dirty="0"/>
              <a:t>step</a:t>
            </a:r>
            <a:r>
              <a:rPr lang="en-US" altLang="en-US" sz="2540" dirty="0"/>
              <a:t> </a:t>
            </a:r>
          </a:p>
          <a:p>
            <a:pPr marL="342903" lvl="1" indent="0">
              <a:lnSpc>
                <a:spcPct val="80000"/>
              </a:lnSpc>
              <a:buNone/>
            </a:pPr>
            <a:r>
              <a:rPr lang="en-US" altLang="en-US" sz="2540" dirty="0"/>
              <a:t>Executes current instruction and stops on the next one</a:t>
            </a:r>
          </a:p>
        </p:txBody>
      </p:sp>
    </p:spTree>
    <p:extLst>
      <p:ext uri="{BB962C8B-B14F-4D97-AF65-F5344CB8AC3E}">
        <p14:creationId xmlns:p14="http://schemas.microsoft.com/office/powerpoint/2010/main" val="37630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237" y="110892"/>
            <a:ext cx="7887528" cy="1325563"/>
          </a:xfrm>
        </p:spPr>
        <p:txBody>
          <a:bodyPr/>
          <a:lstStyle/>
          <a:p>
            <a:pPr>
              <a:defRPr/>
            </a:pPr>
            <a:r>
              <a:rPr lang="en-US" altLang="en-US" sz="4050" dirty="0" err="1"/>
              <a:t>Gdb</a:t>
            </a:r>
            <a:r>
              <a:rPr lang="en-US" altLang="en-US" sz="4050" dirty="0"/>
              <a:t> commands cont.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152235" y="1428842"/>
            <a:ext cx="8091400" cy="504175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b="1" dirty="0"/>
              <a:t>next</a:t>
            </a:r>
            <a:r>
              <a:rPr lang="en-US" altLang="en-US" sz="2540" dirty="0"/>
              <a:t>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Same as </a:t>
            </a:r>
            <a:r>
              <a:rPr lang="en-US" altLang="en-US" sz="2540" b="1" dirty="0"/>
              <a:t>step</a:t>
            </a:r>
            <a:r>
              <a:rPr lang="en-US" altLang="en-US" sz="2540" dirty="0"/>
              <a:t> except this doesn’t step into functions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b="1" dirty="0"/>
              <a:t>print</a:t>
            </a:r>
            <a:r>
              <a:rPr lang="en-US" altLang="en-US" sz="2540" dirty="0"/>
              <a:t> </a:t>
            </a:r>
            <a:r>
              <a:rPr lang="en-US" altLang="en-US" sz="2540" i="1" dirty="0"/>
              <a:t>E</a:t>
            </a:r>
            <a:r>
              <a:rPr lang="en-US" altLang="en-US" sz="2540" dirty="0"/>
              <a:t>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Prints the value of any variable in your program when you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are at a breakpoint, where </a:t>
            </a:r>
            <a:r>
              <a:rPr lang="en-US" altLang="en-US" sz="2540" i="1" dirty="0"/>
              <a:t>E</a:t>
            </a:r>
            <a:r>
              <a:rPr lang="en-US" altLang="en-US" sz="2540" dirty="0"/>
              <a:t> is the name of the variable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you want to print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print/x </a:t>
            </a:r>
            <a:r>
              <a:rPr lang="en-US" altLang="en-US" sz="2540" dirty="0" err="1"/>
              <a:t>var</a:t>
            </a:r>
            <a:r>
              <a:rPr lang="en-US" altLang="en-US" sz="2540" dirty="0"/>
              <a:t> (</a:t>
            </a:r>
            <a:r>
              <a:rPr lang="en-US" altLang="en-US" sz="2540" dirty="0" err="1"/>
              <a:t>i.e</a:t>
            </a:r>
            <a:r>
              <a:rPr lang="en-US" altLang="en-US" sz="2540" dirty="0"/>
              <a:t> p/x S_IFREG where x is the hex value), other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options include: d (decimal), o (octal), t(two - binary), etc.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b="1" dirty="0"/>
              <a:t>help</a:t>
            </a:r>
            <a:r>
              <a:rPr lang="en-US" altLang="en-US" sz="2540" dirty="0"/>
              <a:t> </a:t>
            </a:r>
            <a:r>
              <a:rPr lang="en-US" altLang="en-US" sz="2540" i="1" dirty="0"/>
              <a:t>command</a:t>
            </a:r>
            <a:r>
              <a:rPr lang="en-US" altLang="en-US" sz="2540" dirty="0"/>
              <a:t> 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Gives you more information about any command or all if</a:t>
            </a:r>
          </a:p>
          <a:p>
            <a:pPr marL="1588" lvl="1" indent="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2540" dirty="0"/>
              <a:t>   you leave out command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b="1" dirty="0"/>
              <a:t>quit</a:t>
            </a:r>
            <a:r>
              <a:rPr lang="en-US" altLang="en-US" sz="2540" dirty="0"/>
              <a:t>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540" dirty="0"/>
              <a:t>   Exit </a:t>
            </a:r>
            <a:r>
              <a:rPr lang="en-US" altLang="en-US" sz="2540" dirty="0" err="1"/>
              <a:t>gdb</a:t>
            </a:r>
            <a:endParaRPr lang="en-US" altLang="en-US" sz="2540" dirty="0"/>
          </a:p>
          <a:p>
            <a:pPr marL="66676" indent="-66676">
              <a:lnSpc>
                <a:spcPct val="80000"/>
              </a:lnSpc>
              <a:defRPr/>
            </a:pPr>
            <a:endParaRPr lang="en-US" altLang="en-US" sz="2540" dirty="0"/>
          </a:p>
          <a:p>
            <a:pPr marL="66676" indent="-66676">
              <a:lnSpc>
                <a:spcPct val="80000"/>
              </a:lnSpc>
              <a:defRPr/>
            </a:pPr>
            <a:endParaRPr lang="en-US" altLang="en-US" sz="2540" dirty="0"/>
          </a:p>
        </p:txBody>
      </p:sp>
    </p:spTree>
    <p:extLst>
      <p:ext uri="{BB962C8B-B14F-4D97-AF65-F5344CB8AC3E}">
        <p14:creationId xmlns:p14="http://schemas.microsoft.com/office/powerpoint/2010/main" val="236480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1371600" y="120073"/>
            <a:ext cx="7162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GDB debugger with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fork  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(1 of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03806"/>
              </p:ext>
            </p:extLst>
          </p:nvPr>
        </p:nvGraphicFramePr>
        <p:xfrm>
          <a:off x="1371600" y="1675350"/>
          <a:ext cx="8153400" cy="378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GDB Commands using</a:t>
                      </a:r>
                      <a:r>
                        <a:rPr lang="en-US" sz="1800" baseline="0" dirty="0"/>
                        <a:t> with fork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15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gdb</a:t>
                      </a:r>
                      <a:r>
                        <a:rPr lang="en-US" sz="1800" dirty="0"/>
                        <a:t>) set follow-fork-mode ( child or parent)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sz="1800" b="1" dirty="0"/>
                        <a:t>Examples: </a:t>
                      </a:r>
                    </a:p>
                    <a:p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gdb</a:t>
                      </a:r>
                      <a:r>
                        <a:rPr lang="en-US" sz="1800" dirty="0"/>
                        <a:t>) set follow-fork-mode child </a:t>
                      </a:r>
                    </a:p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gdb</a:t>
                      </a:r>
                      <a:r>
                        <a:rPr lang="en-US" sz="1800" dirty="0"/>
                        <a:t>) set follow-fork-mode parent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debugger response to a program call of fork.</a:t>
                      </a:r>
                    </a:p>
                    <a:p>
                      <a:r>
                        <a:rPr lang="en-US" sz="1800" dirty="0"/>
                        <a:t>follow-fork-mode can be: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800" dirty="0"/>
                        <a:t>  parent  - the original process is debugged after           a fork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  child   - the new process is debugged after a fork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800" dirty="0"/>
                        <a:t>The unfollowed process will continue to run.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By default, the debugger will follow the parent process.</a:t>
                      </a:r>
                    </a:p>
                    <a:p>
                      <a:endParaRPr lang="en-US" sz="12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613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2362200" y="0"/>
            <a:ext cx="693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5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GDB debugger with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fork   </a:t>
            </a:r>
            <a:r>
              <a:rPr lang="en-US" altLang="en-US" sz="3200" i="1" dirty="0">
                <a:solidFill>
                  <a:schemeClr val="tx1"/>
                </a:solidFill>
                <a:latin typeface="+mn-lt"/>
              </a:rPr>
              <a:t>(2 of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2064"/>
              </p:ext>
            </p:extLst>
          </p:nvPr>
        </p:nvGraphicFramePr>
        <p:xfrm>
          <a:off x="1908174" y="810491"/>
          <a:ext cx="8375652" cy="535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GDB Commands using</a:t>
                      </a:r>
                      <a:r>
                        <a:rPr lang="en-US" sz="2000" baseline="0" dirty="0"/>
                        <a:t> with fork</a:t>
                      </a:r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set detach-on-fork ( on or off)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GDB should debug both parent and child process after a call to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fork() -</a:t>
                      </a:r>
                      <a:r>
                        <a:rPr lang="en-US" sz="20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is on: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child process (or parent process, depending on the value of </a:t>
                      </a:r>
                      <a:r>
                        <a:rPr lang="en-US" sz="2000" dirty="0"/>
                        <a:t>follow-fork-mode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will be detached and allowed to run independently. This is the default.</a:t>
                      </a:r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2613473526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catch fork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Catch calls to fork.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info inferiors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Display IDs of currently known inferiors.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32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gdb</a:t>
                      </a:r>
                      <a:r>
                        <a:rPr lang="en-US" sz="2000" dirty="0"/>
                        <a:t>) inferior N</a:t>
                      </a:r>
                    </a:p>
                    <a:p>
                      <a:endParaRPr lang="en-US" sz="2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 this command to switch between inferiors.</a:t>
                      </a:r>
                    </a:p>
                    <a:p>
                      <a:r>
                        <a:rPr lang="en-US" sz="2000" dirty="0"/>
                        <a:t>The new inferior ID must be currently known</a:t>
                      </a:r>
                      <a:r>
                        <a:rPr lang="en-US" sz="2000" baseline="0" dirty="0"/>
                        <a:t> (See above command).</a:t>
                      </a:r>
                      <a:endParaRPr lang="en-US" sz="2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617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F8AD3-5D77-4DB2-93A3-40BD2676914C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16823" y="1027846"/>
            <a:ext cx="65532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Lab 10 Slides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4400" kern="0" dirty="0">
              <a:solidFill>
                <a:schemeClr val="tx2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The End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4000" kern="0" dirty="0">
              <a:solidFill>
                <a:schemeClr val="tx2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062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9231" y="143606"/>
            <a:ext cx="9225574" cy="867509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_exit </a:t>
            </a:r>
            <a:r>
              <a:rPr lang="en-US" altLang="en-US" dirty="0"/>
              <a:t>Function – Use in code for the </a:t>
            </a:r>
            <a:r>
              <a:rPr lang="en-US" altLang="en-US" i="1" dirty="0"/>
              <a:t>child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79231" y="1279526"/>
            <a:ext cx="9618784" cy="5441951"/>
          </a:xfrm>
        </p:spPr>
        <p:txBody>
          <a:bodyPr/>
          <a:lstStyle/>
          <a:p>
            <a:r>
              <a:rPr lang="en-US" altLang="en-US" sz="2400" b="1" dirty="0"/>
              <a:t>_exit()  </a:t>
            </a:r>
          </a:p>
          <a:p>
            <a:pPr lvl="1"/>
            <a:r>
              <a:rPr lang="en-US" altLang="en-US" sz="2200" dirty="0"/>
              <a:t>- </a:t>
            </a:r>
            <a:r>
              <a:rPr lang="en-US" altLang="en-US" sz="2400" dirty="0"/>
              <a:t>The  function  _exit()  terminates the calling process "immediately".  </a:t>
            </a:r>
          </a:p>
          <a:p>
            <a:pPr lvl="1"/>
            <a:r>
              <a:rPr lang="en-US" altLang="en-US" sz="2400" dirty="0"/>
              <a:t>Any open file descriptors belonging to the process are closed; any children of the  process  are  inherited  by  process  1,  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, and the process’s parent is sent a </a:t>
            </a:r>
            <a:r>
              <a:rPr lang="en-US" altLang="en-US" sz="2400" b="1" dirty="0"/>
              <a:t>SIGCHLD</a:t>
            </a:r>
            <a:r>
              <a:rPr lang="en-US" altLang="en-US" sz="2400" dirty="0"/>
              <a:t> signal. </a:t>
            </a:r>
          </a:p>
          <a:p>
            <a:pPr lvl="1"/>
            <a:r>
              <a:rPr lang="en-US" altLang="en-US" sz="2400" dirty="0"/>
              <a:t>(System call - from man 2 _exit)</a:t>
            </a:r>
          </a:p>
          <a:p>
            <a:pPr marL="685729" lvl="2" indent="0">
              <a:buNone/>
            </a:pPr>
            <a:r>
              <a:rPr lang="en-US" altLang="en-US" dirty="0"/>
              <a:t>(informally) drop out, files are closed but </a:t>
            </a:r>
            <a:r>
              <a:rPr lang="en-US" altLang="en-US" dirty="0">
                <a:solidFill>
                  <a:srgbClr val="FF0000"/>
                </a:solidFill>
              </a:rPr>
              <a:t>streams are not flushed</a:t>
            </a:r>
          </a:p>
          <a:p>
            <a:pPr marL="342865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marL="342865" lvl="1" indent="0">
              <a:buNone/>
            </a:pPr>
            <a:r>
              <a:rPr lang="en-US" altLang="en-US" sz="2200" b="1" dirty="0"/>
              <a:t>Note:</a:t>
            </a:r>
          </a:p>
          <a:p>
            <a:pPr marL="342865" lvl="1" indent="0">
              <a:buNone/>
            </a:pPr>
            <a:r>
              <a:rPr lang="en-US" altLang="en-US" sz="2200" dirty="0"/>
              <a:t>Child and parent could have buffers with a copy of the unflushed data. </a:t>
            </a:r>
          </a:p>
          <a:p>
            <a:pPr marL="342865" lvl="1" indent="0">
              <a:buNone/>
            </a:pPr>
            <a:r>
              <a:rPr lang="en-US" altLang="en-US" sz="2200" dirty="0"/>
              <a:t>If both call exit(), the pending </a:t>
            </a:r>
            <a:r>
              <a:rPr lang="en-US" altLang="en-US" sz="2200" dirty="0" err="1"/>
              <a:t>stdio</a:t>
            </a:r>
            <a:r>
              <a:rPr lang="en-US" altLang="en-US" sz="2200" dirty="0"/>
              <a:t> buffers to be </a:t>
            </a:r>
            <a:r>
              <a:rPr lang="en-US" altLang="en-US" sz="2200" b="1" dirty="0">
                <a:solidFill>
                  <a:srgbClr val="FF0000"/>
                </a:solidFill>
              </a:rPr>
              <a:t>flushed twice</a:t>
            </a:r>
            <a:r>
              <a:rPr lang="en-US" altLang="en-US" sz="2200" dirty="0"/>
              <a:t>. </a:t>
            </a:r>
          </a:p>
          <a:p>
            <a:pPr marL="342865" lvl="1" indent="0">
              <a:buNone/>
            </a:pPr>
            <a:r>
              <a:rPr lang="en-US" altLang="en-US" sz="2800" b="1" dirty="0"/>
              <a:t>Thus, </a:t>
            </a:r>
            <a:r>
              <a:rPr lang="en-US" altLang="en-US" sz="2800" b="1" u="sng" dirty="0"/>
              <a:t>child</a:t>
            </a:r>
            <a:r>
              <a:rPr lang="en-US" altLang="en-US" sz="2800" b="1" dirty="0"/>
              <a:t> should call  _exit()  instead.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06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9231" y="143606"/>
            <a:ext cx="9225574" cy="867509"/>
          </a:xfrm>
        </p:spPr>
        <p:txBody>
          <a:bodyPr/>
          <a:lstStyle/>
          <a:p>
            <a:pPr>
              <a:defRPr/>
            </a:pPr>
            <a:r>
              <a:rPr lang="en-US" altLang="en-US" i="1" dirty="0"/>
              <a:t>_exit </a:t>
            </a:r>
            <a:r>
              <a:rPr lang="en-US" altLang="en-US" dirty="0"/>
              <a:t>Function – Use in code for the </a:t>
            </a:r>
            <a:r>
              <a:rPr lang="en-US" altLang="en-US" i="1" dirty="0"/>
              <a:t>child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79230" y="1279526"/>
            <a:ext cx="10961787" cy="2978709"/>
          </a:xfrm>
        </p:spPr>
        <p:txBody>
          <a:bodyPr/>
          <a:lstStyle/>
          <a:p>
            <a:r>
              <a:rPr lang="en-US" altLang="en-US" sz="2800" dirty="0"/>
              <a:t>There are two functions in Lab10 that will require the use of </a:t>
            </a:r>
            <a:r>
              <a:rPr lang="en-US" altLang="en-US" sz="2800" b="1" dirty="0"/>
              <a:t>_exit</a:t>
            </a:r>
          </a:p>
          <a:p>
            <a:pPr marL="0" indent="0">
              <a:buNone/>
            </a:pPr>
            <a:endParaRPr lang="en-US" altLang="en-US" sz="2800" b="1" dirty="0"/>
          </a:p>
          <a:p>
            <a:pPr lvl="1"/>
            <a:r>
              <a:rPr lang="en-US" altLang="en-US" sz="2800" dirty="0" err="1"/>
              <a:t>ProcessCmd.c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Redirection.c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9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i="1" dirty="0" err="1"/>
              <a:t>execvp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#include&lt;</a:t>
            </a:r>
            <a:r>
              <a:rPr lang="en-US" sz="2800" dirty="0" err="1"/>
              <a:t>unistd.h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execvp</a:t>
            </a:r>
            <a:r>
              <a:rPr lang="en-US" sz="2800" b="1" dirty="0"/>
              <a:t>(</a:t>
            </a:r>
            <a:r>
              <a:rPr lang="en-US" sz="2800" b="1" dirty="0" err="1"/>
              <a:t>const</a:t>
            </a:r>
            <a:r>
              <a:rPr lang="en-US" sz="2800" b="1" dirty="0"/>
              <a:t> char </a:t>
            </a:r>
            <a:r>
              <a:rPr lang="en-US" sz="2800" b="1" i="1" dirty="0"/>
              <a:t>*filename</a:t>
            </a:r>
            <a:r>
              <a:rPr lang="en-US" sz="2800" b="1" dirty="0"/>
              <a:t>, *</a:t>
            </a:r>
            <a:r>
              <a:rPr lang="en-US" sz="2800" b="1" dirty="0" err="1"/>
              <a:t>const</a:t>
            </a:r>
            <a:r>
              <a:rPr lang="en-US" sz="2800" b="1" dirty="0"/>
              <a:t> </a:t>
            </a:r>
            <a:r>
              <a:rPr lang="en-US" sz="2800" b="1" i="1" dirty="0" err="1"/>
              <a:t>argv</a:t>
            </a:r>
            <a:r>
              <a:rPr lang="en-US" sz="2800" b="1" i="1" dirty="0"/>
              <a:t>[] </a:t>
            </a:r>
            <a:r>
              <a:rPr lang="en-US" sz="2800" b="1" dirty="0"/>
              <a:t>);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800" dirty="0"/>
              <a:t>	Returns nothing on success, or -1 on error.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Example:  </a:t>
            </a:r>
          </a:p>
          <a:p>
            <a:pPr marL="0" indent="0">
              <a:buNone/>
            </a:pPr>
            <a:r>
              <a:rPr lang="en-US" sz="2800" dirty="0"/>
              <a:t>	int ret;</a:t>
            </a:r>
          </a:p>
          <a:p>
            <a:pPr marL="0" indent="0">
              <a:buNone/>
            </a:pPr>
            <a:r>
              <a:rPr lang="en-US" sz="2800" dirty="0"/>
              <a:t>	ret= </a:t>
            </a:r>
            <a:r>
              <a:rPr lang="en-US" sz="2800" dirty="0" err="1"/>
              <a:t>execvp</a:t>
            </a:r>
            <a:r>
              <a:rPr lang="en-US" sz="2800" dirty="0"/>
              <a:t>(</a:t>
            </a:r>
            <a:r>
              <a:rPr lang="en-US" sz="2800" dirty="0" err="1"/>
              <a:t>argv</a:t>
            </a:r>
            <a:r>
              <a:rPr lang="en-US" sz="2800" dirty="0"/>
              <a:t>[0], </a:t>
            </a:r>
            <a:r>
              <a:rPr lang="en-US" sz="2800" dirty="0" err="1"/>
              <a:t>argv</a:t>
            </a:r>
            <a:r>
              <a:rPr lang="en-US" sz="2800" dirty="0"/>
              <a:t>);</a:t>
            </a:r>
            <a:endParaRPr lang="en-US" sz="28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DADCE-A72E-46A1-909D-DB23354E918C}"/>
              </a:ext>
            </a:extLst>
          </p:cNvPr>
          <p:cNvSpPr/>
          <p:nvPr/>
        </p:nvSpPr>
        <p:spPr>
          <a:xfrm>
            <a:off x="772357" y="1225118"/>
            <a:ext cx="7643674" cy="25390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9688"/>
            <a:ext cx="80787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(1 of 5)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447800"/>
            <a:ext cx="8353425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Opening a file informs the kernel that an application wants to access a file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Allows the kernel to set aside resources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file descriptor on success,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or -1 on error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7665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9688"/>
            <a:ext cx="83073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(2 of 5)  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1" y="2679772"/>
            <a:ext cx="101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latin typeface="Calibri Light" panose="020F0302020204030204"/>
              </a:rPr>
              <a:t>Example:</a:t>
            </a:r>
            <a:endParaRPr lang="en-US" sz="3200" b="1" dirty="0"/>
          </a:p>
        </p:txBody>
      </p:sp>
      <p:sp>
        <p:nvSpPr>
          <p:cNvPr id="55303" name="TextBox 2"/>
          <p:cNvSpPr txBox="1">
            <a:spLocks noChangeArrowheads="1"/>
          </p:cNvSpPr>
          <p:nvPr/>
        </p:nvSpPr>
        <p:spPr bwMode="auto">
          <a:xfrm>
            <a:off x="2234882" y="5668785"/>
            <a:ext cx="782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a </a:t>
            </a:r>
            <a:r>
              <a:rPr lang="en-US" altLang="en-US" sz="2000" dirty="0" err="1">
                <a:latin typeface="+mn-lt"/>
              </a:rPr>
              <a:t>const</a:t>
            </a:r>
            <a:r>
              <a:rPr lang="en-US" altLang="en-US" sz="2000" dirty="0">
                <a:latin typeface="+mn-lt"/>
              </a:rPr>
              <a:t> char *pathname means that the program can't change the data that pathname points to through the pathname pointer!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1030608"/>
            <a:ext cx="746918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fcntl.h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char *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pathname,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 /*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*/);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0905" y="2679773"/>
            <a:ext cx="6819431" cy="255454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/* Open new or existing file for reading and writing, truncating </a:t>
            </a:r>
          </a:p>
          <a:p>
            <a:r>
              <a:rPr lang="en-US" sz="2000" dirty="0"/>
              <a:t>     to zero bytes; file permissions </a:t>
            </a:r>
            <a:r>
              <a:rPr lang="en-US" sz="2000" dirty="0" err="1"/>
              <a:t>read+write</a:t>
            </a:r>
            <a:r>
              <a:rPr lang="en-US" sz="2000" dirty="0"/>
              <a:t> for owner, nothing </a:t>
            </a:r>
          </a:p>
          <a:p>
            <a:r>
              <a:rPr lang="en-US" sz="2000" dirty="0"/>
              <a:t>     for all others */ </a:t>
            </a:r>
          </a:p>
          <a:p>
            <a:endParaRPr lang="en-US" sz="2000" dirty="0"/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”, O_RDWR | O_CREAT |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O_TRUNC,  S_IRUSR | S_IWUSR);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== -1)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(“open”);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1A2D810-0187-46D4-AF79-DAD915EA789C}"/>
              </a:ext>
            </a:extLst>
          </p:cNvPr>
          <p:cNvSpPr/>
          <p:nvPr/>
        </p:nvSpPr>
        <p:spPr>
          <a:xfrm>
            <a:off x="6705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307" y="0"/>
            <a:ext cx="9172482" cy="12192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open</a:t>
            </a:r>
            <a:r>
              <a:rPr lang="en-US" altLang="en-US" sz="3600" dirty="0"/>
              <a:t> call  (3 of 5)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192307" y="1409700"/>
            <a:ext cx="8064500" cy="4038600"/>
          </a:xfrm>
        </p:spPr>
        <p:txBody>
          <a:bodyPr/>
          <a:lstStyle/>
          <a:p>
            <a:r>
              <a:rPr lang="en-US" altLang="en-US" sz="2400" dirty="0"/>
              <a:t>Flags indicating access type:</a:t>
            </a:r>
          </a:p>
          <a:p>
            <a:pPr lvl="1"/>
            <a:r>
              <a:rPr lang="en-US" altLang="en-US" sz="2400" dirty="0"/>
              <a:t>O_RDONLY : read only</a:t>
            </a:r>
          </a:p>
          <a:p>
            <a:pPr lvl="1"/>
            <a:r>
              <a:rPr lang="en-US" altLang="en-US" sz="2400" dirty="0"/>
              <a:t>O_WRONLY : write only</a:t>
            </a:r>
          </a:p>
          <a:p>
            <a:pPr lvl="1"/>
            <a:r>
              <a:rPr lang="en-US" altLang="en-US" sz="2400" dirty="0"/>
              <a:t>O_RDWR: read/write</a:t>
            </a:r>
          </a:p>
          <a:p>
            <a:pPr lvl="1"/>
            <a:r>
              <a:rPr lang="en-US" altLang="en-US" sz="2400" dirty="0"/>
              <a:t>O_CREAT: create the file if doesn’t exist</a:t>
            </a:r>
          </a:p>
          <a:p>
            <a:pPr lvl="1"/>
            <a:r>
              <a:rPr lang="en-US" altLang="en-US" sz="2400" dirty="0"/>
              <a:t>O_APPEND: write at end</a:t>
            </a:r>
          </a:p>
          <a:p>
            <a:pPr lvl="1"/>
            <a:r>
              <a:rPr lang="en-US" altLang="en-US" sz="2400" dirty="0"/>
              <a:t>O_TRUNC:  Truncate exist file to zero length</a:t>
            </a:r>
          </a:p>
          <a:p>
            <a:pPr lvl="1"/>
            <a:r>
              <a:rPr lang="en-US" altLang="en-US" sz="2400" dirty="0"/>
              <a:t>etc.</a:t>
            </a:r>
          </a:p>
          <a:p>
            <a:r>
              <a:rPr lang="en-US" altLang="en-US" sz="2400" dirty="0"/>
              <a:t>Can also bitwise – inclusive – or  them</a:t>
            </a:r>
          </a:p>
          <a:p>
            <a:pPr lvl="1"/>
            <a:r>
              <a:rPr lang="en-US" altLang="en-US" sz="2400" dirty="0"/>
              <a:t>i.e.   O_WRONLY   |   O_APPEND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See: Table 4-3 (in LPI, page 74)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22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195513" y="569914"/>
            <a:ext cx="8324850" cy="1144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4" tIns="40819" rIns="91434" bIns="4571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  <a:defRPr/>
            </a:pPr>
            <a:endParaRPr lang="en-US" sz="3628" dirty="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2" charset="0"/>
              <a:ea typeface="MS PGothic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1"/>
            <a:ext cx="9391650" cy="1143000"/>
          </a:xfrm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altLang="en-US" sz="3600" b="1" dirty="0"/>
              <a:t>open </a:t>
            </a:r>
            <a:r>
              <a:rPr lang="en-US" altLang="en-US" sz="3600" dirty="0"/>
              <a:t>call  (4 of 5)</a:t>
            </a:r>
            <a:endParaRPr lang="en-US" sz="3991" dirty="0"/>
          </a:p>
        </p:txBody>
      </p:sp>
      <p:sp>
        <p:nvSpPr>
          <p:cNvPr id="16388" name="Content Placeholder 3"/>
          <p:cNvSpPr>
            <a:spLocks noGrp="1"/>
          </p:cNvSpPr>
          <p:nvPr>
            <p:ph idx="1"/>
          </p:nvPr>
        </p:nvSpPr>
        <p:spPr>
          <a:xfrm>
            <a:off x="1219200" y="1385255"/>
            <a:ext cx="7816850" cy="52371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Different mode values (file permissions)</a:t>
            </a:r>
            <a:endParaRPr lang="en-US" altLang="en-US" sz="2800" b="1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S_IRUSR: </a:t>
            </a:r>
            <a:r>
              <a:rPr lang="en-US" sz="2800" dirty="0"/>
              <a:t>read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S_IWUSR: </a:t>
            </a:r>
            <a:r>
              <a:rPr lang="en-US" sz="2800" dirty="0"/>
              <a:t>write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S_IROTH: </a:t>
            </a:r>
            <a:r>
              <a:rPr lang="en-US" sz="2800" dirty="0"/>
              <a:t>read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S_IWOTH: </a:t>
            </a:r>
            <a:r>
              <a:rPr lang="en-US" sz="2800" dirty="0"/>
              <a:t>write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Note: for more information, please do a </a:t>
            </a:r>
          </a:p>
          <a:p>
            <a:pPr marL="0" indent="0">
              <a:buNone/>
              <a:defRPr/>
            </a:pPr>
            <a:r>
              <a:rPr lang="en-US" altLang="en-US" sz="2800" b="1" dirty="0"/>
              <a:t>            man 2 open </a:t>
            </a:r>
            <a:r>
              <a:rPr lang="en-US" altLang="en-US" sz="2800" dirty="0"/>
              <a:t>to get all modes values.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864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10270</TotalTime>
  <Words>1832</Words>
  <Application>Microsoft Office PowerPoint</Application>
  <PresentationFormat>Widescreen</PresentationFormat>
  <Paragraphs>287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Gill Sans MT</vt:lpstr>
      <vt:lpstr>Times</vt:lpstr>
      <vt:lpstr>Times New Roman</vt:lpstr>
      <vt:lpstr>Trebuchet MS</vt:lpstr>
      <vt:lpstr>Wingdings</vt:lpstr>
      <vt:lpstr>1_Office Theme</vt:lpstr>
      <vt:lpstr>2_Office Theme</vt:lpstr>
      <vt:lpstr>3_Office Theme</vt:lpstr>
      <vt:lpstr>Office Theme</vt:lpstr>
      <vt:lpstr>PowerPoint Presentation</vt:lpstr>
      <vt:lpstr>exit Function</vt:lpstr>
      <vt:lpstr>_exit Function – Use in code for the child</vt:lpstr>
      <vt:lpstr>_exit Function – Use in code for the child</vt:lpstr>
      <vt:lpstr>execvp Function</vt:lpstr>
      <vt:lpstr>open call  (1 of 5)</vt:lpstr>
      <vt:lpstr>open call  (2 of 5)    </vt:lpstr>
      <vt:lpstr>open call  (3 of 5)</vt:lpstr>
      <vt:lpstr>open call  (4 of 5)</vt:lpstr>
      <vt:lpstr>open call  (5 of 5)</vt:lpstr>
      <vt:lpstr>dup2 Function</vt:lpstr>
      <vt:lpstr>close  - Closing Files </vt:lpstr>
      <vt:lpstr>Dealing with Errors</vt:lpstr>
      <vt:lpstr>Error Checking - without calling the function twice</vt:lpstr>
      <vt:lpstr>Error Checking - without calling the function twice</vt:lpstr>
      <vt:lpstr>perror System Call</vt:lpstr>
      <vt:lpstr>Review  Debugging </vt:lpstr>
      <vt:lpstr>What is gdb? </vt:lpstr>
      <vt:lpstr>Using gdb:</vt:lpstr>
      <vt:lpstr>Useful gdb commands</vt:lpstr>
      <vt:lpstr>Gdb commands cont.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Ruthann</dc:creator>
  <cp:lastModifiedBy>Biel, Ruthann</cp:lastModifiedBy>
  <cp:revision>73</cp:revision>
  <cp:lastPrinted>2017-04-18T21:07:15Z</cp:lastPrinted>
  <dcterms:created xsi:type="dcterms:W3CDTF">2016-11-07T16:27:04Z</dcterms:created>
  <dcterms:modified xsi:type="dcterms:W3CDTF">2021-12-01T00:53:13Z</dcterms:modified>
</cp:coreProperties>
</file>