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66" r:id="rId3"/>
    <p:sldId id="268" r:id="rId4"/>
    <p:sldId id="346" r:id="rId5"/>
    <p:sldId id="273" r:id="rId6"/>
    <p:sldId id="274" r:id="rId7"/>
    <p:sldId id="275" r:id="rId8"/>
    <p:sldId id="277" r:id="rId9"/>
    <p:sldId id="270" r:id="rId10"/>
    <p:sldId id="258" r:id="rId11"/>
    <p:sldId id="259" r:id="rId12"/>
    <p:sldId id="260" r:id="rId13"/>
    <p:sldId id="262" r:id="rId14"/>
    <p:sldId id="261" r:id="rId15"/>
    <p:sldId id="279" r:id="rId16"/>
    <p:sldId id="263" r:id="rId17"/>
    <p:sldId id="271" r:id="rId18"/>
    <p:sldId id="345" r:id="rId19"/>
    <p:sldId id="264" r:id="rId20"/>
    <p:sldId id="265" r:id="rId21"/>
    <p:sldId id="282" r:id="rId22"/>
    <p:sldId id="281" r:id="rId23"/>
    <p:sldId id="280" r:id="rId24"/>
    <p:sldId id="278" r:id="rId25"/>
    <p:sldId id="272" r:id="rId2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4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333C41-9C34-4BD3-B473-AEA52B96729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E8802BD-6E2A-47DC-AB82-F84D1F8D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9E169C06-F958-433A-8AEB-1FCE88B5B0CD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4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A911400E-B53A-4181-B0F0-87A64B05E89A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758825"/>
            <a:ext cx="6719887" cy="37798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628" y="4788932"/>
            <a:ext cx="6241627" cy="453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2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A911400E-B53A-4181-B0F0-87A64B05E89A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758825"/>
            <a:ext cx="6719887" cy="37798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628" y="4788932"/>
            <a:ext cx="6241627" cy="453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8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A911400E-B53A-4181-B0F0-87A64B05E89A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758825"/>
            <a:ext cx="6719887" cy="37798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628" y="4788932"/>
            <a:ext cx="6241627" cy="453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5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A911400E-B53A-4181-B0F0-87A64B05E89A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758825"/>
            <a:ext cx="6719887" cy="37798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628" y="4788932"/>
            <a:ext cx="6241627" cy="453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4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223E-6DE9-4128-82AD-8AC57FC12E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3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223E-6DE9-4128-82AD-8AC57FC12E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4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9E169C06-F958-433A-8AEB-1FCE88B5B0CD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8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2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25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98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2159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744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203199" y="9525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5"/>
            <a:ext cx="109728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1"/>
            <a:ext cx="109728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00400" y="6400800"/>
            <a:ext cx="57912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1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43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56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91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3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792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6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937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6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+mn-ea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5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013" y="984251"/>
            <a:ext cx="8293100" cy="3789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altLang="en-US" b="1" dirty="0">
                <a:latin typeface="Times New Roman" panose="02020603050405020304" pitchFamily="18" charset="0"/>
              </a:rPr>
              <a:t>Lab 9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Information &amp; System Calls </a:t>
            </a:r>
            <a:br>
              <a:rPr lang="en-US" dirty="0"/>
            </a:br>
            <a:r>
              <a:rPr lang="en-US" dirty="0"/>
              <a:t>we will need for our mini-shell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CAFF67-6B97-4A19-9413-6CC77AD5CA67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05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177" y="39688"/>
            <a:ext cx="9437811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exit - </a:t>
            </a:r>
            <a:r>
              <a:rPr lang="en-US" altLang="en-US" dirty="0"/>
              <a:t>Exit the mini-shell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550740" y="1030608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2679772"/>
            <a:ext cx="1605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262626"/>
                </a:solidFill>
                <a:latin typeface="Calibri Light" panose="020F0302020204030204"/>
                <a:ea typeface="MS PGothic" pitchFamily="34" charset="-128"/>
              </a:rPr>
              <a:t>Examples:</a:t>
            </a:r>
            <a:endParaRPr lang="en-US" sz="3600" b="1" dirty="0">
              <a:solidFill>
                <a:prstClr val="black"/>
              </a:solidFill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1090739"/>
            <a:ext cx="746918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stdlib.h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void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exit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status);   /* function prototype */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7152" y="2748358"/>
            <a:ext cx="3467616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exit (EXIT_SUCCESS);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exit (EXIT_FAILURE);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D12E2-EEBE-40F1-8F48-4AA5C86C5738}"/>
              </a:ext>
            </a:extLst>
          </p:cNvPr>
          <p:cNvSpPr txBox="1"/>
          <p:nvPr/>
        </p:nvSpPr>
        <p:spPr>
          <a:xfrm>
            <a:off x="2133600" y="4419600"/>
            <a:ext cx="7883312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FROM:  /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/include/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stdlib.h</a:t>
            </a:r>
            <a:endParaRPr lang="en-US" sz="2000" dirty="0">
              <a:solidFill>
                <a:prstClr val="black"/>
              </a:solidFill>
              <a:latin typeface="Calibri" panose="020F0502020204030204"/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132 /* We define these the same for all machines.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133    Changes from this to the outside world should be done in `_exit'.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134 #define EXIT_FAILURE     1       /* Failing exit status.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135 #define EXIT_SUCCESS    0       /* Successful exit status.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8823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198" y="76519"/>
            <a:ext cx="9366790" cy="95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 err="1"/>
              <a:t>getcwd</a:t>
            </a:r>
            <a:r>
              <a:rPr lang="en-US" altLang="en-US" b="1" dirty="0"/>
              <a:t>  - </a:t>
            </a:r>
            <a:r>
              <a:rPr lang="en-US" altLang="en-US" dirty="0"/>
              <a:t>Get the current working path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550740" y="1030608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877291" y="4729643"/>
            <a:ext cx="1492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262626"/>
                </a:solidFill>
                <a:latin typeface="Calibri Light" panose="020F0302020204030204"/>
                <a:ea typeface="MS PGothic" pitchFamily="34" charset="-128"/>
              </a:rPr>
              <a:t>Example:</a:t>
            </a:r>
            <a:endParaRPr lang="en-US" sz="3600" b="1" dirty="0">
              <a:solidFill>
                <a:prstClr val="black"/>
              </a:solidFill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1476863"/>
            <a:ext cx="7469188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stdlib.h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                                  p.363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char 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*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getcwd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(char *</a:t>
            </a:r>
            <a:r>
              <a:rPr lang="en-US" sz="28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cwdbuf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size_t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size);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                             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/* function prototype */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Returns </a:t>
            </a:r>
            <a:r>
              <a:rPr lang="en-US" sz="24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cwdbuf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on success, or NULL on error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746" y="4757967"/>
            <a:ext cx="3662413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char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buf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[PATH_MAX];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getcwd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buf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PATH_MAX);</a:t>
            </a:r>
          </a:p>
        </p:txBody>
      </p:sp>
    </p:spTree>
    <p:extLst>
      <p:ext uri="{BB962C8B-B14F-4D97-AF65-F5344CB8AC3E}">
        <p14:creationId xmlns:p14="http://schemas.microsoft.com/office/powerpoint/2010/main" val="35155926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299" y="76519"/>
            <a:ext cx="9446689" cy="95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 err="1"/>
              <a:t>chdir</a:t>
            </a:r>
            <a:r>
              <a:rPr lang="en-US" altLang="en-US" b="1" dirty="0"/>
              <a:t>  - </a:t>
            </a:r>
            <a:r>
              <a:rPr lang="en-US" altLang="en-US" dirty="0"/>
              <a:t>Change directory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550740" y="1030608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035502" y="4191000"/>
            <a:ext cx="1605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262626"/>
                </a:solidFill>
                <a:latin typeface="Calibri Light" panose="020F0302020204030204"/>
                <a:ea typeface="MS PGothic" pitchFamily="34" charset="-128"/>
              </a:rPr>
              <a:t>Examples:</a:t>
            </a:r>
            <a:endParaRPr lang="en-US" sz="3600" b="1" dirty="0">
              <a:solidFill>
                <a:prstClr val="black"/>
              </a:solidFill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1476863"/>
            <a:ext cx="7469188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unistd.h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                                 p.364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chdir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(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const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char * </a:t>
            </a:r>
            <a:r>
              <a:rPr lang="en-US" sz="2800" i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pathname)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				    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/* function prototype */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              Returns 0 on success, or -1 on error.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276" y="4779049"/>
            <a:ext cx="7746031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getcwd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buf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PATH_MAX);  	//Remember where we are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chdir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somepath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  		// Go somewhere 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chdir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buf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			// Return to original directory</a:t>
            </a:r>
          </a:p>
        </p:txBody>
      </p:sp>
    </p:spTree>
    <p:extLst>
      <p:ext uri="{BB962C8B-B14F-4D97-AF65-F5344CB8AC3E}">
        <p14:creationId xmlns:p14="http://schemas.microsoft.com/office/powerpoint/2010/main" val="34335773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56" y="440000"/>
            <a:ext cx="9115560" cy="994172"/>
          </a:xfrm>
        </p:spPr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513" y="1842544"/>
            <a:ext cx="9874213" cy="42053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the initial directory into which the user is placed after logging 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It is saved in process environment, and accessed using the system call </a:t>
            </a:r>
            <a:r>
              <a:rPr lang="en-US" b="1" dirty="0" err="1"/>
              <a:t>getenv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Faculty example:    /home/college/</a:t>
            </a:r>
            <a:r>
              <a:rPr lang="en-US" dirty="0" err="1"/>
              <a:t>bielr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Student example:  /home/student/</a:t>
            </a:r>
            <a:r>
              <a:rPr lang="en-US" dirty="0" err="1"/>
              <a:t>smithj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932" y="76519"/>
            <a:ext cx="9420056" cy="18141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/>
              <a:t>getenv</a:t>
            </a:r>
            <a:r>
              <a:rPr lang="en-US" dirty="0"/>
              <a:t> - Get an environment value </a:t>
            </a:r>
            <a:br>
              <a:rPr lang="en-US" dirty="0"/>
            </a:br>
            <a:r>
              <a:rPr lang="en-US" sz="3100" dirty="0"/>
              <a:t>The </a:t>
            </a:r>
            <a:r>
              <a:rPr lang="en-US" sz="3100" i="1" dirty="0" err="1"/>
              <a:t>getenv</a:t>
            </a:r>
            <a:r>
              <a:rPr lang="en-US" sz="3100" i="1" dirty="0"/>
              <a:t>() </a:t>
            </a:r>
            <a:r>
              <a:rPr lang="en-US" sz="3100" dirty="0"/>
              <a:t>function retrieves individual values from the process environment.</a:t>
            </a:r>
            <a:br>
              <a:rPr lang="en-US" sz="3100" dirty="0"/>
            </a:b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550740" y="1030608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4939116"/>
            <a:ext cx="1605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262626"/>
                </a:solidFill>
                <a:latin typeface="Calibri Light" panose="020F0302020204030204"/>
                <a:ea typeface="MS PGothic" pitchFamily="34" charset="-128"/>
              </a:rPr>
              <a:t>Examples:</a:t>
            </a:r>
            <a:endParaRPr lang="en-US" sz="3600" b="1" dirty="0">
              <a:solidFill>
                <a:prstClr val="black"/>
              </a:solidFill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6955" y="1890666"/>
            <a:ext cx="746918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stdlib.h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                                 p.127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char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getenv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const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char </a:t>
            </a:r>
            <a:r>
              <a:rPr lang="en-US" sz="2800" i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*name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				    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/* function prototype */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                    Returns pointer to (value) string,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                    or NULL if no such variable.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637" y="4980528"/>
            <a:ext cx="4801314" cy="1384995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char *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myshell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*value;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myshell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getenv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(“SHELL”); 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value =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getenv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(“HOME”);  		</a:t>
            </a:r>
          </a:p>
        </p:txBody>
      </p:sp>
    </p:spTree>
    <p:extLst>
      <p:ext uri="{BB962C8B-B14F-4D97-AF65-F5344CB8AC3E}">
        <p14:creationId xmlns:p14="http://schemas.microsoft.com/office/powerpoint/2010/main" val="23055413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830B-A50F-4719-847E-948E6454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8DD6A-38F5-4D71-B95A-BF9484872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7CBD3-0F7B-4AB9-9F3E-38247831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333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55" y="228600"/>
            <a:ext cx="7886700" cy="1325563"/>
          </a:xfrm>
        </p:spPr>
        <p:txBody>
          <a:bodyPr/>
          <a:lstStyle/>
          <a:p>
            <a:r>
              <a:rPr lang="en-US" dirty="0"/>
              <a:t>Dealing with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2"/>
            <a:ext cx="10515600" cy="49990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This choice is good for non-system-call errors that the programmer’s code is checking. Needed mostly in lab10.</a:t>
            </a:r>
          </a:p>
          <a:p>
            <a:pPr lvl="1"/>
            <a:r>
              <a:rPr lang="en-US" i="1" dirty="0"/>
              <a:t>Use a </a:t>
            </a:r>
            <a:r>
              <a:rPr lang="en-US" i="1" dirty="0" err="1"/>
              <a:t>fprintf</a:t>
            </a:r>
            <a:r>
              <a:rPr lang="en-US" i="1" dirty="0"/>
              <a:t>. </a:t>
            </a:r>
          </a:p>
          <a:p>
            <a:pPr lvl="2"/>
            <a:r>
              <a:rPr lang="en-US" i="1" dirty="0"/>
              <a:t>Example: </a:t>
            </a:r>
          </a:p>
          <a:p>
            <a:pPr lvl="2"/>
            <a:r>
              <a:rPr lang="en-US" dirty="0" err="1"/>
              <a:t>fprintf</a:t>
            </a:r>
            <a:r>
              <a:rPr lang="en-US" dirty="0"/>
              <a:t>(stderr, “More than one &lt; is not allowed.\n");</a:t>
            </a:r>
          </a:p>
          <a:p>
            <a:pPr marL="685729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This choice is good for reporting an error if a system call fails.</a:t>
            </a:r>
          </a:p>
          <a:p>
            <a:pPr lvl="1"/>
            <a:r>
              <a:rPr lang="en-US" i="1" dirty="0"/>
              <a:t>Use </a:t>
            </a:r>
            <a:r>
              <a:rPr lang="en-US" i="1" dirty="0" err="1"/>
              <a:t>perror</a:t>
            </a:r>
            <a:r>
              <a:rPr lang="en-US" i="1" dirty="0"/>
              <a:t> function. Remember to include the </a:t>
            </a:r>
            <a:r>
              <a:rPr lang="en-US" dirty="0"/>
              <a:t>“\n”</a:t>
            </a:r>
          </a:p>
          <a:p>
            <a:pPr lvl="2"/>
            <a:r>
              <a:rPr lang="en-US" i="1" dirty="0"/>
              <a:t>Example: </a:t>
            </a:r>
          </a:p>
          <a:p>
            <a:pPr lvl="2"/>
            <a:r>
              <a:rPr lang="en-US" dirty="0" err="1"/>
              <a:t>perror</a:t>
            </a:r>
            <a:r>
              <a:rPr lang="en-US" dirty="0"/>
              <a:t>("Error executing xxx command\n");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6AA7D5-8874-42E8-AD8C-B98B3F8D7ECD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6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0192" y="245566"/>
            <a:ext cx="10819586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/>
              <a:t>Error Checking - without calling the function twice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038" y="2560063"/>
            <a:ext cx="4186087" cy="15696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 == -1)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0EF62-D139-4EB1-AA4E-1C03F3492F63}"/>
              </a:ext>
            </a:extLst>
          </p:cNvPr>
          <p:cNvSpPr/>
          <p:nvPr/>
        </p:nvSpPr>
        <p:spPr>
          <a:xfrm>
            <a:off x="6096000" y="2560063"/>
            <a:ext cx="4186087" cy="193899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== -1)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09B8B-7FF5-4CE5-8001-93BD3B77BC5C}"/>
              </a:ext>
            </a:extLst>
          </p:cNvPr>
          <p:cNvSpPr txBox="1"/>
          <p:nvPr/>
        </p:nvSpPr>
        <p:spPr>
          <a:xfrm>
            <a:off x="1147482" y="1303784"/>
            <a:ext cx="9493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 </a:t>
            </a:r>
            <a:r>
              <a:rPr lang="en-US" sz="2800" dirty="0"/>
              <a:t>Either pattern is acceptable. Don’t mix and match.</a:t>
            </a:r>
            <a:r>
              <a:rPr lang="en-US" sz="2800" b="1" dirty="0"/>
              <a:t> </a:t>
            </a:r>
          </a:p>
          <a:p>
            <a:r>
              <a:rPr lang="en-US" sz="2800" dirty="0"/>
              <a:t>In each case, there is only one call to </a:t>
            </a:r>
            <a:r>
              <a:rPr lang="en-US" sz="2800" b="1" dirty="0"/>
              <a:t>close.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1424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0192" y="245566"/>
            <a:ext cx="10819586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/>
              <a:t>Error Checking - without calling the function twice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0EF62-D139-4EB1-AA4E-1C03F3492F63}"/>
              </a:ext>
            </a:extLst>
          </p:cNvPr>
          <p:cNvSpPr/>
          <p:nvPr/>
        </p:nvSpPr>
        <p:spPr>
          <a:xfrm>
            <a:off x="6000750" y="2333625"/>
            <a:ext cx="4281337" cy="2677656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int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if (</a:t>
            </a:r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 == -1){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exit(EXIT_FAILURE);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09B8B-7FF5-4CE5-8001-93BD3B77BC5C}"/>
              </a:ext>
            </a:extLst>
          </p:cNvPr>
          <p:cNvSpPr txBox="1"/>
          <p:nvPr/>
        </p:nvSpPr>
        <p:spPr>
          <a:xfrm>
            <a:off x="3863788" y="1310411"/>
            <a:ext cx="94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Wrong Example</a:t>
            </a:r>
            <a:r>
              <a:rPr lang="en-US" sz="2800" b="1" dirty="0"/>
              <a:t>:  </a:t>
            </a:r>
            <a:r>
              <a:rPr lang="en-US" sz="2800" dirty="0"/>
              <a:t>Doing a mix and match.</a:t>
            </a:r>
            <a:r>
              <a:rPr lang="en-US" sz="28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CBF2A-D565-4B24-8644-83217BA11C75}"/>
              </a:ext>
            </a:extLst>
          </p:cNvPr>
          <p:cNvSpPr txBox="1"/>
          <p:nvPr/>
        </p:nvSpPr>
        <p:spPr>
          <a:xfrm>
            <a:off x="674703" y="2560063"/>
            <a:ext cx="4380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problem with this example </a:t>
            </a:r>
          </a:p>
          <a:p>
            <a:r>
              <a:rPr lang="en-US" sz="2400" dirty="0"/>
              <a:t>is that </a:t>
            </a:r>
            <a:r>
              <a:rPr lang="en-US" sz="2400" b="1" dirty="0"/>
              <a:t>close</a:t>
            </a:r>
            <a:r>
              <a:rPr lang="en-US" sz="2400" dirty="0"/>
              <a:t> is being called twice.</a:t>
            </a:r>
          </a:p>
          <a:p>
            <a:r>
              <a:rPr lang="en-US" sz="2400" dirty="0"/>
              <a:t>The first time it will be successful,</a:t>
            </a:r>
          </a:p>
          <a:p>
            <a:r>
              <a:rPr lang="en-US" sz="2400" dirty="0"/>
              <a:t>the second time there will be no</a:t>
            </a:r>
          </a:p>
          <a:p>
            <a:r>
              <a:rPr lang="en-US" sz="2400" dirty="0"/>
              <a:t>file to close and we will get an </a:t>
            </a:r>
          </a:p>
          <a:p>
            <a:r>
              <a:rPr lang="en-US" sz="2400" dirty="0"/>
              <a:t>error.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72917-4E40-4D52-9AD0-3E5DA6B0DDA7}"/>
              </a:ext>
            </a:extLst>
          </p:cNvPr>
          <p:cNvCxnSpPr/>
          <p:nvPr/>
        </p:nvCxnSpPr>
        <p:spPr>
          <a:xfrm>
            <a:off x="6096000" y="1819275"/>
            <a:ext cx="371475" cy="4191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0566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54" y="79082"/>
            <a:ext cx="7886700" cy="1325563"/>
          </a:xfrm>
        </p:spPr>
        <p:txBody>
          <a:bodyPr/>
          <a:lstStyle/>
          <a:p>
            <a:r>
              <a:rPr lang="en-US" dirty="0"/>
              <a:t>Examples of System Call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54" y="1489508"/>
            <a:ext cx="7886700" cy="48668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/* A </a:t>
            </a:r>
            <a:r>
              <a:rPr lang="en-US" sz="2800" dirty="0">
                <a:solidFill>
                  <a:srgbClr val="FF0000"/>
                </a:solidFill>
              </a:rPr>
              <a:t>first method </a:t>
            </a:r>
            <a:r>
              <a:rPr lang="en-US" sz="2800" dirty="0"/>
              <a:t>using an </a:t>
            </a:r>
            <a:r>
              <a:rPr lang="en-US" sz="2800" b="1" dirty="0"/>
              <a:t>error-variable</a:t>
            </a:r>
            <a:r>
              <a:rPr lang="en-US" sz="2800" dirty="0"/>
              <a:t>*/</a:t>
            </a:r>
          </a:p>
          <a:p>
            <a:pPr marL="0" indent="0">
              <a:buNone/>
            </a:pP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2800" dirty="0"/>
              <a:t>char *value;</a:t>
            </a:r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ret;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2800" dirty="0"/>
              <a:t>ret = </a:t>
            </a:r>
            <a:r>
              <a:rPr lang="en-US" sz="2800" b="1" dirty="0" err="1"/>
              <a:t>chdir</a:t>
            </a:r>
            <a:r>
              <a:rPr lang="en-US" sz="2800" dirty="0"/>
              <a:t>(value);</a:t>
            </a:r>
          </a:p>
          <a:p>
            <a:pPr marL="0" indent="0">
              <a:buNone/>
            </a:pPr>
            <a:r>
              <a:rPr lang="en-US" sz="2800" dirty="0"/>
              <a:t>if (ret &lt; 0) {</a:t>
            </a:r>
          </a:p>
          <a:p>
            <a:pPr marL="0" indent="0">
              <a:buNone/>
            </a:pPr>
            <a:r>
              <a:rPr lang="en-US" sz="2800" dirty="0"/>
              <a:t>       fprintf(stderr, “Problem with </a:t>
            </a:r>
            <a:r>
              <a:rPr lang="en-US" sz="2800" dirty="0" err="1"/>
              <a:t>chdir</a:t>
            </a:r>
            <a:r>
              <a:rPr lang="en-US" sz="2800" dirty="0"/>
              <a:t>.\n”);</a:t>
            </a:r>
          </a:p>
          <a:p>
            <a:pPr marL="0" indent="0">
              <a:buNone/>
            </a:pPr>
            <a:r>
              <a:rPr lang="en-US" sz="2800" dirty="0"/>
              <a:t>       exit(EXIT_FAILURE);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6AA7D5-8874-42E8-AD8C-B98B3F8D7ECD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45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Needed for the first phase of the mini-shell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F6E454-C63B-4691-B3A5-9A6B261691DB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220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84" y="209818"/>
            <a:ext cx="8763370" cy="1325563"/>
          </a:xfrm>
        </p:spPr>
        <p:txBody>
          <a:bodyPr/>
          <a:lstStyle/>
          <a:p>
            <a:r>
              <a:rPr lang="en-US" dirty="0"/>
              <a:t>Examples of System Call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84" y="1535381"/>
            <a:ext cx="1017307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// A </a:t>
            </a:r>
            <a:r>
              <a:rPr lang="en-US" sz="2800" dirty="0">
                <a:solidFill>
                  <a:srgbClr val="FF0000"/>
                </a:solidFill>
              </a:rPr>
              <a:t>second method </a:t>
            </a:r>
            <a:r>
              <a:rPr lang="en-US" sz="2800" b="1" dirty="0"/>
              <a:t>eliminating</a:t>
            </a:r>
            <a:r>
              <a:rPr lang="en-US" sz="2800" dirty="0"/>
              <a:t> the use of an error-variable.  </a:t>
            </a:r>
          </a:p>
          <a:p>
            <a:pPr marL="0" indent="0">
              <a:buNone/>
            </a:pPr>
            <a:r>
              <a:rPr lang="en-US" sz="2800" dirty="0"/>
              <a:t>//    Common in textbook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2600" dirty="0"/>
              <a:t>char *value;</a:t>
            </a:r>
          </a:p>
          <a:p>
            <a:pPr marL="0" indent="0">
              <a:buNone/>
            </a:pPr>
            <a:r>
              <a:rPr lang="en-US" sz="2600" dirty="0" err="1"/>
              <a:t>int</a:t>
            </a:r>
            <a:r>
              <a:rPr lang="en-US" sz="2600" dirty="0"/>
              <a:t> ret;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2600" dirty="0"/>
              <a:t>if (</a:t>
            </a:r>
            <a:r>
              <a:rPr lang="en-US" sz="2600" b="1" dirty="0" err="1"/>
              <a:t>chdir</a:t>
            </a:r>
            <a:r>
              <a:rPr lang="en-US" sz="2600" dirty="0"/>
              <a:t>(value) &lt; 0) {</a:t>
            </a:r>
          </a:p>
          <a:p>
            <a:pPr marL="0" indent="0">
              <a:buNone/>
            </a:pPr>
            <a:r>
              <a:rPr lang="en-US" sz="2600" dirty="0"/>
              <a:t>       fprintf(stderr, “Problem with </a:t>
            </a:r>
            <a:r>
              <a:rPr lang="en-US" sz="2600" dirty="0" err="1"/>
              <a:t>chdir</a:t>
            </a:r>
            <a:r>
              <a:rPr lang="en-US" sz="2600" dirty="0"/>
              <a:t>.\n”);</a:t>
            </a:r>
          </a:p>
          <a:p>
            <a:pPr marL="0" indent="0">
              <a:buNone/>
            </a:pPr>
            <a:r>
              <a:rPr lang="en-US" sz="2600" dirty="0"/>
              <a:t>       exit(EXIT_FAILURE);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8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6AA7D5-8874-42E8-AD8C-B98B3F8D7ECD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53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More Error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47728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u="sng" dirty="0"/>
              <a:t>With a system call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dirty="0"/>
              <a:t>if(</a:t>
            </a:r>
            <a:r>
              <a:rPr lang="en-US" sz="2800" b="1" dirty="0" err="1"/>
              <a:t>chdir</a:t>
            </a:r>
            <a:r>
              <a:rPr lang="en-US" sz="2800" dirty="0"/>
              <a:t>(</a:t>
            </a:r>
            <a:r>
              <a:rPr lang="en-US" sz="2800" dirty="0" err="1"/>
              <a:t>dir</a:t>
            </a:r>
            <a:r>
              <a:rPr lang="en-US" sz="2800" dirty="0"/>
              <a:t>) != 0){</a:t>
            </a:r>
          </a:p>
          <a:p>
            <a:pPr marL="0" indent="0">
              <a:buNone/>
            </a:pPr>
            <a:r>
              <a:rPr lang="en-US" sz="2800" dirty="0"/>
              <a:t>    	      </a:t>
            </a:r>
            <a:r>
              <a:rPr lang="en-US" sz="2800" dirty="0" err="1"/>
              <a:t>perror</a:t>
            </a:r>
            <a:r>
              <a:rPr lang="en-US" sz="2800" dirty="0"/>
              <a:t>("Error changing directory \n");</a:t>
            </a:r>
          </a:p>
          <a:p>
            <a:pPr marL="0" indent="0">
              <a:buNone/>
            </a:pPr>
            <a:r>
              <a:rPr lang="en-US" sz="2400" dirty="0"/>
              <a:t> 	      </a:t>
            </a:r>
            <a:r>
              <a:rPr lang="en-US" sz="2800" dirty="0"/>
              <a:t>exit(EXIT_FAILURE);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Without a system call (in lab10)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dirty="0"/>
              <a:t>if (</a:t>
            </a:r>
            <a:r>
              <a:rPr lang="en-US" sz="2800" dirty="0" err="1"/>
              <a:t>out_redir</a:t>
            </a:r>
            <a:r>
              <a:rPr lang="en-US" sz="2800" dirty="0"/>
              <a:t> != 0) {</a:t>
            </a:r>
          </a:p>
          <a:p>
            <a:pPr marL="0" indent="0">
              <a:buNone/>
            </a:pPr>
            <a:r>
              <a:rPr lang="en-US" sz="2800" dirty="0"/>
              <a:t>    	      fprintf(stderr, "Cannot output to more than one file \n");</a:t>
            </a:r>
          </a:p>
          <a:p>
            <a:pPr marL="0" indent="0">
              <a:buNone/>
            </a:pPr>
            <a:r>
              <a:rPr lang="en-US" sz="2800" dirty="0"/>
              <a:t>        	      exit(EXIT_FAILURE);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5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6C20-E517-452E-AC95-80971A99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2C0A-2499-4925-AC48-70AB5FDD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book shows functions named:  </a:t>
            </a:r>
            <a:r>
              <a:rPr lang="en-US" sz="2800" dirty="0" err="1">
                <a:highlight>
                  <a:srgbClr val="FFFF00"/>
                </a:highlight>
              </a:rPr>
              <a:t>errExit</a:t>
            </a:r>
            <a:r>
              <a:rPr lang="en-US" sz="2800" dirty="0"/>
              <a:t> or </a:t>
            </a:r>
            <a:r>
              <a:rPr lang="en-US" sz="2800" dirty="0" err="1">
                <a:highlight>
                  <a:srgbClr val="FFFF00"/>
                </a:highlight>
              </a:rPr>
              <a:t>usageErr</a:t>
            </a:r>
            <a:r>
              <a:rPr lang="en-US" sz="2800" dirty="0"/>
              <a:t> or </a:t>
            </a:r>
            <a:r>
              <a:rPr lang="en-US" sz="2800" dirty="0">
                <a:highlight>
                  <a:srgbClr val="FFFF00"/>
                </a:highlight>
              </a:rPr>
              <a:t>fatal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They will </a:t>
            </a:r>
            <a:r>
              <a:rPr lang="en-US" sz="2800" dirty="0">
                <a:highlight>
                  <a:srgbClr val="FFFF00"/>
                </a:highlight>
              </a:rPr>
              <a:t>not work</a:t>
            </a:r>
            <a:r>
              <a:rPr lang="en-US" sz="2800" dirty="0"/>
              <a:t> for us on </a:t>
            </a:r>
            <a:r>
              <a:rPr lang="en-US" sz="2800" i="1" dirty="0"/>
              <a:t>our Linux</a:t>
            </a:r>
            <a:r>
              <a:rPr lang="en-US" sz="2800" dirty="0"/>
              <a:t> unless we include the appropriate code from the textbook.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431D2-9404-4872-8F31-D902DE2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980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830B-A50F-4719-847E-948E6454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i="1" dirty="0"/>
              <a:t>for </a:t>
            </a:r>
            <a:r>
              <a:rPr lang="en-US" dirty="0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8DD6A-38F5-4D71-B95A-BF9484872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7CBD3-0F7B-4AB9-9F3E-38247831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8588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9CE9-F088-4541-851E-A8D325AC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compiler does not like: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…..)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2A08-4EE0-4EA1-BABC-2C6B28BA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12534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will receive the following errors: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test_loopcounter.c:6: error: ‘for’ loop initial declarations are only allowed in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C99 mode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test_loopcounter.c:6: note: use option -std=c99 or -std=gnu99 to compile 	your code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errors imply that on every “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line, you must add:  -std=c99   OR  -std=gnu99. If you do not want to type that each time, then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It does like it on two lines:    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for 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……)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0AA8F-13E6-4693-9315-AF11EC1E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3335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100" y="1534318"/>
            <a:ext cx="8293100" cy="3789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altLang="en-US" b="1" dirty="0">
                <a:latin typeface="Times New Roman" panose="02020603050405020304" pitchFamily="18" charset="0"/>
              </a:rPr>
              <a:t>Lab 9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Information &amp; System Calls </a:t>
            </a:r>
            <a:br>
              <a:rPr lang="en-US" dirty="0"/>
            </a:br>
            <a:r>
              <a:rPr lang="en-US" dirty="0"/>
              <a:t>we will need for our mini-shell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CAFF67-6B97-4A19-9413-6CC77AD5CA67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22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921" y="1447561"/>
            <a:ext cx="8228160" cy="4798080"/>
          </a:xfrm>
        </p:spPr>
        <p:txBody>
          <a:bodyPr/>
          <a:lstStyle/>
          <a:p>
            <a:pPr>
              <a:defRPr/>
            </a:pPr>
            <a:r>
              <a:rPr lang="en-US" altLang="en-US" sz="2799"/>
              <a:t>By modifying the main() function header, a C program can access command line arguments.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/>
              <a:t>	</a:t>
            </a:r>
            <a:r>
              <a:rPr lang="en-US" altLang="en-US" sz="2799">
                <a:solidFill>
                  <a:srgbClr val="0070C0"/>
                </a:solidFill>
              </a:rPr>
              <a:t>Change this: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 b="1"/>
              <a:t>	</a:t>
            </a:r>
            <a:r>
              <a:rPr lang="en-US" altLang="en-US" sz="2799" b="1">
                <a:latin typeface="Courier New" panose="02070309020205020404" pitchFamily="49" charset="0"/>
                <a:cs typeface="Courier New" panose="02070309020205020404" pitchFamily="49" charset="0"/>
              </a:rPr>
              <a:t>int main (void)</a:t>
            </a:r>
            <a:endParaRPr lang="en-US" altLang="en-US" sz="2799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799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/>
              <a:t>	</a:t>
            </a:r>
            <a:r>
              <a:rPr lang="en-US" altLang="en-US" sz="2799">
                <a:solidFill>
                  <a:srgbClr val="0070C0"/>
                </a:solidFill>
              </a:rPr>
              <a:t>To this: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 b="1">
                <a:latin typeface="Courier New" panose="02070309020205020404" pitchFamily="49" charset="0"/>
                <a:cs typeface="Courier New" panose="02070309020205020404" pitchFamily="49" charset="0"/>
              </a:rPr>
              <a:t>	int main (int argc, char * argv[])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799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02881" y="173161"/>
            <a:ext cx="8076960" cy="11131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99" b="1" dirty="0">
                <a:solidFill>
                  <a:prstClr val="black"/>
                </a:solidFill>
                <a:latin typeface="Calibri Light" panose="020F0302020204030204"/>
              </a:rPr>
              <a:t>Command line arguments - Declaration </a:t>
            </a:r>
            <a:endParaRPr lang="en-US" altLang="en-US" sz="3999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703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9047" y="1493742"/>
            <a:ext cx="10662661" cy="571536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799" dirty="0"/>
              <a:t>main() function parameters:</a:t>
            </a:r>
            <a:endParaRPr lang="en-US" altLang="en-US" sz="2799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842" lvl="1" indent="-339690">
              <a:defRPr/>
            </a:pP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600" dirty="0"/>
              <a:t> holds the total number of command line arguments (</a:t>
            </a:r>
            <a:r>
              <a:rPr lang="en-US" altLang="en-US" sz="2600" dirty="0" err="1"/>
              <a:t>implicit+explicit</a:t>
            </a:r>
            <a:r>
              <a:rPr lang="en-US" altLang="en-US" sz="2600" dirty="0"/>
              <a:t>).</a:t>
            </a:r>
          </a:p>
          <a:p>
            <a:pPr marL="796842" lvl="1" indent="-339690">
              <a:defRPr/>
            </a:pP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600" dirty="0"/>
              <a:t> is an array of pointers to strings.  Each argument value is stored as a string.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2799" dirty="0" err="1"/>
              <a:t>argv</a:t>
            </a:r>
            <a:r>
              <a:rPr lang="en-US" altLang="en-US" sz="2799" dirty="0"/>
              <a:t>[0] contains the name of the executable.</a:t>
            </a:r>
          </a:p>
          <a:p>
            <a:pPr>
              <a:defRPr/>
            </a:pPr>
            <a:r>
              <a:rPr lang="en-US" altLang="en-US" sz="2799" dirty="0"/>
              <a:t>Subsequent </a:t>
            </a:r>
            <a:r>
              <a:rPr lang="en-US" altLang="en-US" sz="2799" dirty="0" err="1"/>
              <a:t>argv</a:t>
            </a:r>
            <a:r>
              <a:rPr lang="en-US" altLang="en-US" sz="2799" dirty="0"/>
              <a:t> elements contain the explicit arguments (if any), in the order they appeared on the command line.</a:t>
            </a:r>
          </a:p>
          <a:p>
            <a:pPr>
              <a:defRPr/>
            </a:pPr>
            <a:r>
              <a:rPr lang="en-US" altLang="en-US" sz="2799" dirty="0"/>
              <a:t>The final element in </a:t>
            </a:r>
            <a:r>
              <a:rPr lang="en-US" altLang="en-US" sz="2799" dirty="0" err="1"/>
              <a:t>argv</a:t>
            </a:r>
            <a:r>
              <a:rPr lang="en-US" altLang="en-US" sz="2799" dirty="0"/>
              <a:t> is always a NULL pointer.</a:t>
            </a:r>
          </a:p>
          <a:p>
            <a:pPr>
              <a:defRPr/>
            </a:pPr>
            <a:r>
              <a:rPr lang="en-US" altLang="en-US" sz="2799" dirty="0"/>
              <a:t>The arguments are usually separated by:  space, tab, new line.</a:t>
            </a:r>
          </a:p>
          <a:p>
            <a:pPr>
              <a:defRPr/>
            </a:pPr>
            <a:endParaRPr lang="en-US" altLang="en-US" sz="2799" dirty="0"/>
          </a:p>
          <a:p>
            <a:pPr>
              <a:defRPr/>
            </a:pPr>
            <a:endParaRPr lang="en-US" altLang="en-US" sz="2799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49048" y="200870"/>
            <a:ext cx="8259840" cy="11131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28" b="1" dirty="0">
                <a:solidFill>
                  <a:prstClr val="black"/>
                </a:solidFill>
                <a:latin typeface="Calibri Light" panose="020F0302020204030204"/>
              </a:rPr>
              <a:t>Command line arguments – </a:t>
            </a:r>
            <a:r>
              <a:rPr lang="en-US" altLang="en-US" sz="3628" b="1" dirty="0" err="1">
                <a:solidFill>
                  <a:prstClr val="black"/>
                </a:solidFill>
                <a:latin typeface="Calibri Light" panose="020F0302020204030204"/>
              </a:rPr>
              <a:t>argc</a:t>
            </a:r>
            <a:r>
              <a:rPr lang="en-US" altLang="en-US" sz="3628" b="1" dirty="0">
                <a:solidFill>
                  <a:prstClr val="black"/>
                </a:solidFill>
                <a:latin typeface="Calibri Light" panose="020F0302020204030204"/>
              </a:rPr>
              <a:t>/</a:t>
            </a:r>
            <a:r>
              <a:rPr lang="en-US" altLang="en-US" sz="3628" b="1" dirty="0" err="1">
                <a:solidFill>
                  <a:prstClr val="black"/>
                </a:solidFill>
                <a:latin typeface="Calibri Light" panose="020F0302020204030204"/>
              </a:rPr>
              <a:t>argv</a:t>
            </a:r>
            <a:r>
              <a:rPr lang="en-US" altLang="en-US" sz="3628" b="1" dirty="0">
                <a:solidFill>
                  <a:prstClr val="black"/>
                </a:solidFill>
                <a:latin typeface="Calibri Light" panose="020F0302020204030204"/>
              </a:rPr>
              <a:t> parameters </a:t>
            </a:r>
            <a:endParaRPr lang="en-US" altLang="en-US" sz="3628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8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C495-079A-45F4-A172-9F99077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of </a:t>
            </a:r>
            <a:r>
              <a:rPr lang="en-US" dirty="0" err="1"/>
              <a:t>cmdline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D23F-AB3E-4A0B-A941-0F0C70D2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type in the mini-shell:</a:t>
            </a:r>
          </a:p>
          <a:p>
            <a:pPr marL="0" indent="0">
              <a:buNone/>
            </a:pPr>
            <a:r>
              <a:rPr lang="en-US" dirty="0"/>
              <a:t>     csc60shell&gt; </a:t>
            </a:r>
            <a:r>
              <a:rPr lang="en-US" b="1" dirty="0"/>
              <a:t>pwd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argc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[0] = “pwd”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794A-2B48-4E03-B68D-61FB254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230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C495-079A-45F4-A172-9F99077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of </a:t>
            </a:r>
            <a:r>
              <a:rPr lang="en-US" dirty="0" err="1"/>
              <a:t>cmdline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D23F-AB3E-4A0B-A941-0F0C70D2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type in the mini-shell:</a:t>
            </a:r>
          </a:p>
          <a:p>
            <a:pPr marL="0" indent="0">
              <a:buNone/>
            </a:pPr>
            <a:r>
              <a:rPr lang="en-US" dirty="0"/>
              <a:t>     csc60shell&gt; </a:t>
            </a:r>
            <a:r>
              <a:rPr lang="en-US" b="1" dirty="0"/>
              <a:t>cd ..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argc</a:t>
            </a:r>
            <a:r>
              <a:rPr lang="en-US" dirty="0"/>
              <a:t> = 2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[0] = “cd”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[1] = “..”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794A-2B48-4E03-B68D-61FB254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17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C495-079A-45F4-A172-9F99077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of </a:t>
            </a:r>
            <a:r>
              <a:rPr lang="en-US" dirty="0" err="1"/>
              <a:t>cmdline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D23F-AB3E-4A0B-A941-0F0C70D2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type in the mini-shell:</a:t>
            </a:r>
          </a:p>
          <a:p>
            <a:pPr marL="0" indent="0">
              <a:buNone/>
            </a:pPr>
            <a:r>
              <a:rPr lang="en-US" dirty="0"/>
              <a:t>     csc60shell&gt; </a:t>
            </a:r>
            <a:r>
              <a:rPr lang="en-US" b="1" dirty="0"/>
              <a:t>ls &gt; </a:t>
            </a:r>
            <a:r>
              <a:rPr lang="en-US" b="1" dirty="0" err="1"/>
              <a:t>lsout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argc</a:t>
            </a:r>
            <a:r>
              <a:rPr lang="en-US" dirty="0"/>
              <a:t> = 3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[0] = “ls”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[1] = “&gt;”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[2] = “</a:t>
            </a:r>
            <a:r>
              <a:rPr lang="en-US" dirty="0" err="1"/>
              <a:t>lsout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794A-2B48-4E03-B68D-61FB254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112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87B-40F4-4C25-8459-D468B1A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Lab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0EDD9-7390-4DFE-BFDA-BD5BEBB01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53C89-A39B-4A88-B676-852D7793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42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Name-of-System-Call.  Typical layout.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880"/>
            <a:ext cx="10515600" cy="52334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#include&lt;Name-of-Needed-Include-File&gt;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b="1" dirty="0"/>
              <a:t>void System-Call(type  argument-passed-in);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This is the function prototype that is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listed in the above </a:t>
            </a:r>
            <a:r>
              <a:rPr lang="en-US" sz="2800" b="1" i="1" dirty="0">
                <a:solidFill>
                  <a:srgbClr val="FF0000"/>
                </a:solidFill>
              </a:rPr>
              <a:t>include</a:t>
            </a:r>
            <a:r>
              <a:rPr lang="en-US" sz="2800" b="1" dirty="0">
                <a:solidFill>
                  <a:srgbClr val="FF0000"/>
                </a:solidFill>
              </a:rPr>
              <a:t> file.  You don’t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need to type it in your code.</a:t>
            </a:r>
            <a:endParaRPr lang="en-US" sz="28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7AA1F-D978-497F-AE1C-1D22DE885AE7}"/>
              </a:ext>
            </a:extLst>
          </p:cNvPr>
          <p:cNvSpPr/>
          <p:nvPr/>
        </p:nvSpPr>
        <p:spPr>
          <a:xfrm>
            <a:off x="793227" y="1325561"/>
            <a:ext cx="7386223" cy="31338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3B2D8-9DF5-4E14-9B33-CA48338A56F8}"/>
              </a:ext>
            </a:extLst>
          </p:cNvPr>
          <p:cNvSpPr txBox="1"/>
          <p:nvPr/>
        </p:nvSpPr>
        <p:spPr>
          <a:xfrm>
            <a:off x="1109708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7CF98-8AE0-4430-84D6-F49D6DA4CE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62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1425</Words>
  <Application>Microsoft Office PowerPoint</Application>
  <PresentationFormat>Widescreen</PresentationFormat>
  <Paragraphs>244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</vt:lpstr>
      <vt:lpstr>Times New Roman</vt:lpstr>
      <vt:lpstr>Trebuchet MS</vt:lpstr>
      <vt:lpstr>Wingdings</vt:lpstr>
      <vt:lpstr>1_Office Theme</vt:lpstr>
      <vt:lpstr> Lab 9   Information &amp; System Calls  we will need for our mini-shell</vt:lpstr>
      <vt:lpstr>Command Line arguments</vt:lpstr>
      <vt:lpstr>PowerPoint Presentation</vt:lpstr>
      <vt:lpstr>PowerPoint Presentation</vt:lpstr>
      <vt:lpstr>Example 1 of cmdline</vt:lpstr>
      <vt:lpstr>Example 2 of cmdline</vt:lpstr>
      <vt:lpstr>Example 3 of cmdline</vt:lpstr>
      <vt:lpstr>System Calls for Lab 9</vt:lpstr>
      <vt:lpstr>Name-of-System-Call.  Typical layout.</vt:lpstr>
      <vt:lpstr>exit - Exit the mini-shell</vt:lpstr>
      <vt:lpstr>getcwd  - Get the current working path</vt:lpstr>
      <vt:lpstr>chdir  - Change directory </vt:lpstr>
      <vt:lpstr>HOME</vt:lpstr>
      <vt:lpstr>getenv - Get an environment value  The getenv() function retrieves individual values from the process environment. </vt:lpstr>
      <vt:lpstr>Dealing with Errors</vt:lpstr>
      <vt:lpstr>Dealing with Errors</vt:lpstr>
      <vt:lpstr>Error Checking - without calling the function twice</vt:lpstr>
      <vt:lpstr>Error Checking - without calling the function twice</vt:lpstr>
      <vt:lpstr>Examples of System Call Errors</vt:lpstr>
      <vt:lpstr>Examples of System Call Errors</vt:lpstr>
      <vt:lpstr>More Error Examples</vt:lpstr>
      <vt:lpstr>Reminder:</vt:lpstr>
      <vt:lpstr>Dealing with for loops</vt:lpstr>
      <vt:lpstr>Our compiler does not like:  for (int i = 0; …..)</vt:lpstr>
      <vt:lpstr> Lab 9   Information &amp; System Calls  we will need for our mini-shell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   The first system calls we will need for our mini-shell</dc:title>
  <dc:creator>Biel, Ruthann</dc:creator>
  <cp:lastModifiedBy>Biel, Ruthann</cp:lastModifiedBy>
  <cp:revision>23</cp:revision>
  <cp:lastPrinted>2018-10-15T20:48:02Z</cp:lastPrinted>
  <dcterms:created xsi:type="dcterms:W3CDTF">2018-02-21T19:05:34Z</dcterms:created>
  <dcterms:modified xsi:type="dcterms:W3CDTF">2021-11-15T21:02:28Z</dcterms:modified>
</cp:coreProperties>
</file>