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80" r:id="rId1"/>
  </p:sldMasterIdLst>
  <p:sldIdLst>
    <p:sldId id="256" r:id="rId2"/>
    <p:sldId id="257" r:id="rId3"/>
    <p:sldId id="258" r:id="rId4"/>
    <p:sldId id="261" r:id="rId5"/>
    <p:sldId id="260" r:id="rId6"/>
    <p:sldId id="262" r:id="rId7"/>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CE4A5-3418-48D7-BE44-9F37FFB3F853}" v="468" dt="2022-06-22T17:05:26.307"/>
    <p1510:client id="{9764987F-6C4A-4CB7-B954-6457CF38B60E}" v="887" dt="2022-06-23T00:49:47.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927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7718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1238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5896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195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292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5127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251423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081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37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1018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234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653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908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2922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47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2572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8936670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uk-UA" dirty="0">
                <a:cs typeface="Calibri Light"/>
              </a:rPr>
              <a:t>Годинник із GPS-синхронізацією</a:t>
            </a:r>
            <a:endParaRPr lang="uk-UA" dirty="0"/>
          </a:p>
        </p:txBody>
      </p:sp>
    </p:spTree>
    <p:extLst>
      <p:ext uri="{BB962C8B-B14F-4D97-AF65-F5344CB8AC3E}">
        <p14:creationId xmlns:p14="http://schemas.microsoft.com/office/powerpoint/2010/main" val="3930024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7F771-9674-87B0-1A61-65F90577FE10}"/>
              </a:ext>
            </a:extLst>
          </p:cNvPr>
          <p:cNvSpPr>
            <a:spLocks noGrp="1"/>
          </p:cNvSpPr>
          <p:nvPr>
            <p:ph type="title"/>
          </p:nvPr>
        </p:nvSpPr>
        <p:spPr/>
        <p:txBody>
          <a:bodyPr/>
          <a:lstStyle/>
          <a:p>
            <a:r>
              <a:rPr lang="uk-UA" dirty="0">
                <a:cs typeface="Calibri Light"/>
              </a:rPr>
              <a:t>Мета роботи</a:t>
            </a:r>
          </a:p>
        </p:txBody>
      </p:sp>
      <p:sp>
        <p:nvSpPr>
          <p:cNvPr id="3" name="Місце для вмісту 2">
            <a:extLst>
              <a:ext uri="{FF2B5EF4-FFF2-40B4-BE49-F238E27FC236}">
                <a16:creationId xmlns:a16="http://schemas.microsoft.com/office/drawing/2014/main" id="{CE0E1F27-D3D3-6B2A-0875-F887D665336D}"/>
              </a:ext>
            </a:extLst>
          </p:cNvPr>
          <p:cNvSpPr>
            <a:spLocks noGrp="1"/>
          </p:cNvSpPr>
          <p:nvPr>
            <p:ph idx="1"/>
          </p:nvPr>
        </p:nvSpPr>
        <p:spPr>
          <a:xfrm>
            <a:off x="1103312" y="1576668"/>
            <a:ext cx="8946541" cy="5119406"/>
          </a:xfrm>
        </p:spPr>
        <p:txBody>
          <a:bodyPr vert="horz" lIns="91440" tIns="45720" rIns="91440" bIns="45720" rtlCol="0" anchor="t">
            <a:normAutofit lnSpcReduction="10000"/>
          </a:bodyPr>
          <a:lstStyle/>
          <a:p>
            <a:r>
              <a:rPr lang="uk-UA" dirty="0">
                <a:ea typeface="+mj-lt"/>
                <a:cs typeface="+mj-lt"/>
              </a:rPr>
              <a:t>Не зважаючи на повсюдне використання різноманітних портативних пристроїв з можливістю індикації поточного часу , у побуті багато хто все ще користується окремими годинниками. Сучасна елементна база дозволяє створювати електронні годинники із достатньо високою точністю ходу, а застосування мікроконтролерів може забезпечити їм широкі функціональні можливості. Проте, у деяких випадках точність таких годинників до 1 с на добу може виявитись недостатньою. Складні </a:t>
            </a:r>
            <a:r>
              <a:rPr lang="uk-UA" dirty="0" err="1">
                <a:ea typeface="+mj-lt"/>
                <a:cs typeface="+mj-lt"/>
              </a:rPr>
              <a:t>схемотехнічні</a:t>
            </a:r>
            <a:r>
              <a:rPr lang="uk-UA" dirty="0">
                <a:ea typeface="+mj-lt"/>
                <a:cs typeface="+mj-lt"/>
              </a:rPr>
              <a:t> рішення разом із </a:t>
            </a:r>
            <a:r>
              <a:rPr lang="uk-UA" dirty="0" err="1">
                <a:ea typeface="+mj-lt"/>
                <a:cs typeface="+mj-lt"/>
              </a:rPr>
              <a:t>термостабілізацією</a:t>
            </a:r>
            <a:r>
              <a:rPr lang="uk-UA" dirty="0">
                <a:ea typeface="+mj-lt"/>
                <a:cs typeface="+mj-lt"/>
              </a:rPr>
              <a:t> та стабілізацією джерела живлення точність можна покращити на один – два порядки, але простіше скористатися зовнішньою синхронізацією за радіосигналами точного часу, яка відбувається за допомогою серверів точного часу через інтернет або із використанням сигналів систем глобального позиціонування. Тому було прийнято рішення зробити прототип кварцового цифрового годинника із синхронізацією сигналів точного часу, використовуючи глобальну систему позиціонування GPS.</a:t>
            </a:r>
            <a:endParaRPr lang="uk-UA" dirty="0">
              <a:cs typeface="Calibri"/>
            </a:endParaRPr>
          </a:p>
        </p:txBody>
      </p:sp>
    </p:spTree>
    <p:extLst>
      <p:ext uri="{BB962C8B-B14F-4D97-AF65-F5344CB8AC3E}">
        <p14:creationId xmlns:p14="http://schemas.microsoft.com/office/powerpoint/2010/main" val="19165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4279D1D-D8B0-EE19-D41D-24FD604F8ECE}"/>
              </a:ext>
            </a:extLst>
          </p:cNvPr>
          <p:cNvSpPr>
            <a:spLocks noGrp="1"/>
          </p:cNvSpPr>
          <p:nvPr>
            <p:ph type="title"/>
          </p:nvPr>
        </p:nvSpPr>
        <p:spPr>
          <a:xfrm>
            <a:off x="648931" y="629266"/>
            <a:ext cx="4166510" cy="1622321"/>
          </a:xfrm>
        </p:spPr>
        <p:txBody>
          <a:bodyPr vert="horz" lIns="91440" tIns="45720" rIns="91440" bIns="45720" rtlCol="0">
            <a:normAutofit/>
          </a:bodyPr>
          <a:lstStyle/>
          <a:p>
            <a:pPr>
              <a:lnSpc>
                <a:spcPct val="90000"/>
              </a:lnSpc>
            </a:pPr>
            <a:r>
              <a:rPr lang="en-US" sz="2900" b="0" i="0" kern="1200">
                <a:solidFill>
                  <a:srgbClr val="EBEBEB"/>
                </a:solidFill>
                <a:latin typeface="+mj-lt"/>
                <a:ea typeface="+mj-ea"/>
                <a:cs typeface="+mj-cs"/>
              </a:rPr>
              <a:t>Принцип роботи кварцових цифрових годинників</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Рисунок 7">
            <a:extLst>
              <a:ext uri="{FF2B5EF4-FFF2-40B4-BE49-F238E27FC236}">
                <a16:creationId xmlns:a16="http://schemas.microsoft.com/office/drawing/2014/main" id="{6BDF863C-740D-9B15-7768-308C836DE9D7}"/>
              </a:ext>
            </a:extLst>
          </p:cNvPr>
          <p:cNvPicPr>
            <a:picLocks noChangeAspect="1"/>
          </p:cNvPicPr>
          <p:nvPr/>
        </p:nvPicPr>
        <p:blipFill>
          <a:blip r:embed="rId2"/>
          <a:stretch>
            <a:fillRect/>
          </a:stretch>
        </p:blipFill>
        <p:spPr>
          <a:xfrm>
            <a:off x="5551198" y="1711622"/>
            <a:ext cx="6368464" cy="3184231"/>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Місце для вмісту 3">
            <a:extLst>
              <a:ext uri="{FF2B5EF4-FFF2-40B4-BE49-F238E27FC236}">
                <a16:creationId xmlns:a16="http://schemas.microsoft.com/office/drawing/2014/main" id="{9565CA74-5191-273F-572F-2EEF7ADF15EE}"/>
              </a:ext>
            </a:extLst>
          </p:cNvPr>
          <p:cNvSpPr>
            <a:spLocks noGrp="1"/>
          </p:cNvSpPr>
          <p:nvPr>
            <p:ph idx="1"/>
          </p:nvPr>
        </p:nvSpPr>
        <p:spPr>
          <a:xfrm>
            <a:off x="648931" y="2438400"/>
            <a:ext cx="4166509" cy="3785419"/>
          </a:xfrm>
        </p:spPr>
        <p:txBody>
          <a:bodyPr vert="horz" lIns="91440" tIns="45720" rIns="91440" bIns="45720" rtlCol="0">
            <a:normAutofit/>
          </a:bodyPr>
          <a:lstStyle/>
          <a:p>
            <a:pPr indent="-228600">
              <a:lnSpc>
                <a:spcPct val="90000"/>
              </a:lnSpc>
            </a:pPr>
            <a:r>
              <a:rPr lang="en-US" sz="1400">
                <a:solidFill>
                  <a:srgbClr val="EBEBEB"/>
                </a:solidFill>
              </a:rPr>
              <a:t>Найчастіше у годинниках використовується кварцовий генератор з частотою 32768Гц. Для формування секундних імпульсів з частотою 1 Гц використовують дільник частоти на 32768. Для перетворення секундих імпульсів у хвилинні імпульси використовується ще один дільник частоти на 60. Для обчислення часових інтервалів годинник містить лічильники, які обчислюють кількість імпульсів, що надходять від генератора через дільники частоти.  Дешифратор перетворює код, в якому працює лічильник імпульсів у код, який підходить для відображення часу на екран. </a:t>
            </a:r>
          </a:p>
        </p:txBody>
      </p:sp>
    </p:spTree>
    <p:extLst>
      <p:ext uri="{BB962C8B-B14F-4D97-AF65-F5344CB8AC3E}">
        <p14:creationId xmlns:p14="http://schemas.microsoft.com/office/powerpoint/2010/main" val="36154267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E1E973-B09F-B1BF-BC6A-C9BCEA58A1DE}"/>
              </a:ext>
            </a:extLst>
          </p:cNvPr>
          <p:cNvSpPr>
            <a:spLocks noGrp="1"/>
          </p:cNvSpPr>
          <p:nvPr>
            <p:ph type="title"/>
          </p:nvPr>
        </p:nvSpPr>
        <p:spPr>
          <a:xfrm>
            <a:off x="650669" y="629266"/>
            <a:ext cx="10230081" cy="911302"/>
          </a:xfrm>
        </p:spPr>
        <p:txBody>
          <a:bodyPr>
            <a:normAutofit/>
          </a:bodyPr>
          <a:lstStyle/>
          <a:p>
            <a:pPr>
              <a:lnSpc>
                <a:spcPct val="90000"/>
              </a:lnSpc>
            </a:pPr>
            <a:r>
              <a:rPr lang="uk-UA" sz="2600">
                <a:cs typeface="Calibri Light"/>
              </a:rPr>
              <a:t>Глобальна система позиціонування GPS</a:t>
            </a:r>
          </a:p>
        </p:txBody>
      </p:sp>
      <p:sp>
        <p:nvSpPr>
          <p:cNvPr id="7"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Місце для вмісту 2">
            <a:extLst>
              <a:ext uri="{FF2B5EF4-FFF2-40B4-BE49-F238E27FC236}">
                <a16:creationId xmlns:a16="http://schemas.microsoft.com/office/drawing/2014/main" id="{3CB13A64-9F38-75B5-D672-3F4B5E78693E}"/>
              </a:ext>
            </a:extLst>
          </p:cNvPr>
          <p:cNvSpPr>
            <a:spLocks noGrp="1"/>
          </p:cNvSpPr>
          <p:nvPr>
            <p:ph idx="1"/>
          </p:nvPr>
        </p:nvSpPr>
        <p:spPr>
          <a:xfrm>
            <a:off x="650669" y="1718154"/>
            <a:ext cx="9687286" cy="4530245"/>
          </a:xfrm>
        </p:spPr>
        <p:txBody>
          <a:bodyPr vert="horz" lIns="91440" tIns="45720" rIns="91440" bIns="45720" rtlCol="0" anchor="t">
            <a:normAutofit fontScale="92500" lnSpcReduction="10000"/>
          </a:bodyPr>
          <a:lstStyle/>
          <a:p>
            <a:r>
              <a:rPr lang="uk-UA" dirty="0">
                <a:ea typeface="+mn-lt"/>
                <a:cs typeface="+mn-lt"/>
              </a:rPr>
              <a:t>GPS — супутникова система навігації, що забезпечує вимірювання відстані, часу та визначає місцезнаходження у всесвітній системі координат WGS 84.</a:t>
            </a:r>
          </a:p>
          <a:p>
            <a:pPr>
              <a:buClr>
                <a:srgbClr val="8AD0D6"/>
              </a:buClr>
            </a:pPr>
            <a:r>
              <a:rPr lang="uk-UA" dirty="0">
                <a:ea typeface="+mj-lt"/>
                <a:cs typeface="+mj-lt"/>
              </a:rPr>
              <a:t>Супутникова система може визначити розташування пристрою, що містить GPS-приймач. Розташування пристрою визначається за обчисленими координатами. Супутникова система обчислює координати за допомогою відомих координат супутників. Розташований на орбіті супутник постійно передає радіосигнали, які вловлює пристрій, що має відповідний приймач. Кожен супутник повідомляє своє положення та час передачі.  Приймач сигналу вимірює затримку розповсюдження сигналу від супутника до приймача. З отриманого сигналу приймач отримує дані місцезнаходження супутника. Для визначення відстані від супутника до приймача затримка сигналу множиться на швидкість світла. Якщо одержати додаткові дані ще від трьох супутників і завантажити дані відразу з чотирьох, пристрій обчислить наше місце розташування на перетині даних, що надходять від усіх супутників.</a:t>
            </a:r>
            <a:endParaRPr lang="uk-UA" dirty="0">
              <a:cs typeface="Calibri"/>
            </a:endParaRPr>
          </a:p>
        </p:txBody>
      </p:sp>
    </p:spTree>
    <p:extLst>
      <p:ext uri="{BB962C8B-B14F-4D97-AF65-F5344CB8AC3E}">
        <p14:creationId xmlns:p14="http://schemas.microsoft.com/office/powerpoint/2010/main" val="109947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ADF110-8851-A8E2-92EC-C46D671F2B57}"/>
              </a:ext>
            </a:extLst>
          </p:cNvPr>
          <p:cNvSpPr>
            <a:spLocks noGrp="1"/>
          </p:cNvSpPr>
          <p:nvPr>
            <p:ph type="title"/>
          </p:nvPr>
        </p:nvSpPr>
        <p:spPr/>
        <p:txBody>
          <a:bodyPr/>
          <a:lstStyle/>
          <a:p>
            <a:r>
              <a:rPr lang="uk-UA" dirty="0">
                <a:cs typeface="Calibri Light"/>
              </a:rPr>
              <a:t>GPS-синхронізація часу</a:t>
            </a:r>
          </a:p>
        </p:txBody>
      </p:sp>
      <p:sp>
        <p:nvSpPr>
          <p:cNvPr id="3" name="Місце для вмісту 2">
            <a:extLst>
              <a:ext uri="{FF2B5EF4-FFF2-40B4-BE49-F238E27FC236}">
                <a16:creationId xmlns:a16="http://schemas.microsoft.com/office/drawing/2014/main" id="{89521E57-64F8-01E3-D55B-392829AE2D5C}"/>
              </a:ext>
            </a:extLst>
          </p:cNvPr>
          <p:cNvSpPr>
            <a:spLocks noGrp="1"/>
          </p:cNvSpPr>
          <p:nvPr>
            <p:ph idx="1"/>
          </p:nvPr>
        </p:nvSpPr>
        <p:spPr/>
        <p:txBody>
          <a:bodyPr vert="horz" lIns="91440" tIns="45720" rIns="91440" bIns="45720" rtlCol="0" anchor="t">
            <a:normAutofit/>
          </a:bodyPr>
          <a:lstStyle/>
          <a:p>
            <a:r>
              <a:rPr lang="uk-UA" dirty="0">
                <a:ea typeface="+mn-lt"/>
                <a:cs typeface="+mn-lt"/>
              </a:rPr>
              <a:t>GPS (</a:t>
            </a:r>
            <a:r>
              <a:rPr lang="uk-UA" dirty="0" err="1">
                <a:ea typeface="+mn-lt"/>
                <a:cs typeface="+mn-lt"/>
              </a:rPr>
              <a:t>Global</a:t>
            </a:r>
            <a:r>
              <a:rPr lang="uk-UA" dirty="0">
                <a:ea typeface="+mn-lt"/>
                <a:cs typeface="+mn-lt"/>
              </a:rPr>
              <a:t> </a:t>
            </a:r>
            <a:r>
              <a:rPr lang="uk-UA" dirty="0" err="1">
                <a:ea typeface="+mn-lt"/>
                <a:cs typeface="+mn-lt"/>
              </a:rPr>
              <a:t>Positioning</a:t>
            </a:r>
            <a:r>
              <a:rPr lang="uk-UA" dirty="0">
                <a:ea typeface="+mn-lt"/>
                <a:cs typeface="+mn-lt"/>
              </a:rPr>
              <a:t> </a:t>
            </a:r>
            <a:r>
              <a:rPr lang="uk-UA" dirty="0" err="1">
                <a:ea typeface="+mn-lt"/>
                <a:cs typeface="+mn-lt"/>
              </a:rPr>
              <a:t>System</a:t>
            </a:r>
            <a:r>
              <a:rPr lang="uk-UA" dirty="0">
                <a:ea typeface="+mn-lt"/>
                <a:cs typeface="+mn-lt"/>
              </a:rPr>
              <a:t>) – глобальна система позиціонування. Синхронізація часу здійснюється під час визначення місцезнаходження пристрою, оснащеного приймачем GPS. Для цього пристрій ловить сигнал із супутників, встановлених на навколоземній орбіті. </a:t>
            </a:r>
          </a:p>
          <a:p>
            <a:pPr>
              <a:buClr>
                <a:srgbClr val="8AD0D6"/>
              </a:buClr>
            </a:pPr>
            <a:r>
              <a:rPr lang="uk-UA" dirty="0">
                <a:ea typeface="+mj-lt"/>
                <a:cs typeface="+mj-lt"/>
              </a:rPr>
              <a:t>За оцінкою журналу GPS </a:t>
            </a:r>
            <a:r>
              <a:rPr lang="uk-UA" dirty="0" err="1">
                <a:ea typeface="+mj-lt"/>
                <a:cs typeface="+mj-lt"/>
              </a:rPr>
              <a:t>World</a:t>
            </a:r>
            <a:r>
              <a:rPr lang="uk-UA" dirty="0">
                <a:ea typeface="+mj-lt"/>
                <a:cs typeface="+mj-lt"/>
              </a:rPr>
              <a:t>, зараз у світі перебуває у використанні понад мільярд приймачів GPS, і більше 90% з них використовуються тільки для отримання сигналів точного часу.</a:t>
            </a:r>
          </a:p>
          <a:p>
            <a:pPr>
              <a:buClr>
                <a:srgbClr val="8AD0D6"/>
              </a:buClr>
            </a:pPr>
            <a:r>
              <a:rPr lang="uk-UA" dirty="0"/>
              <a:t>Перевагами GPS-</a:t>
            </a:r>
            <a:r>
              <a:rPr lang="uk-UA" dirty="0" err="1"/>
              <a:t>cинхронізації</a:t>
            </a:r>
            <a:r>
              <a:rPr lang="uk-UA" dirty="0"/>
              <a:t> часу є можливість її використання без доступу до інтернету, висока точність часу до одиниці мікросекунд.</a:t>
            </a:r>
          </a:p>
        </p:txBody>
      </p:sp>
    </p:spTree>
    <p:extLst>
      <p:ext uri="{BB962C8B-B14F-4D97-AF65-F5344CB8AC3E}">
        <p14:creationId xmlns:p14="http://schemas.microsoft.com/office/powerpoint/2010/main" val="1033983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3"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4"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5"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6"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Заголовок 1">
            <a:extLst>
              <a:ext uri="{FF2B5EF4-FFF2-40B4-BE49-F238E27FC236}">
                <a16:creationId xmlns:a16="http://schemas.microsoft.com/office/drawing/2014/main" id="{550ED53B-6DD2-3B0D-0DF7-F0E1054ACD8A}"/>
              </a:ext>
            </a:extLst>
          </p:cNvPr>
          <p:cNvSpPr>
            <a:spLocks noGrp="1"/>
          </p:cNvSpPr>
          <p:nvPr>
            <p:ph type="title"/>
          </p:nvPr>
        </p:nvSpPr>
        <p:spPr>
          <a:xfrm>
            <a:off x="7205747" y="1854896"/>
            <a:ext cx="4397828" cy="3329581"/>
          </a:xfrm>
        </p:spPr>
        <p:txBody>
          <a:bodyPr vert="horz" lIns="91440" tIns="45720" rIns="91440" bIns="45720" rtlCol="0" anchor="b">
            <a:normAutofit/>
          </a:bodyPr>
          <a:lstStyle/>
          <a:p>
            <a:pPr>
              <a:lnSpc>
                <a:spcPct val="90000"/>
              </a:lnSpc>
            </a:pPr>
            <a:r>
              <a:rPr lang="en-US" sz="4700" b="0" i="0" kern="1200">
                <a:solidFill>
                  <a:schemeClr val="tx2"/>
                </a:solidFill>
                <a:latin typeface="+mj-lt"/>
                <a:ea typeface="+mj-ea"/>
                <a:cs typeface="+mj-cs"/>
              </a:rPr>
              <a:t>Прототип годинника у САПР Proteus Design Suite.</a:t>
            </a:r>
          </a:p>
        </p:txBody>
      </p:sp>
      <p:pic>
        <p:nvPicPr>
          <p:cNvPr id="4" name="Рисунок 4" descr="Зображення, що містить текст, електроніка&#10;&#10;Опис створено автоматично">
            <a:extLst>
              <a:ext uri="{FF2B5EF4-FFF2-40B4-BE49-F238E27FC236}">
                <a16:creationId xmlns:a16="http://schemas.microsoft.com/office/drawing/2014/main" id="{F3730924-64D6-60CB-341A-6BE670D77942}"/>
              </a:ext>
            </a:extLst>
          </p:cNvPr>
          <p:cNvPicPr>
            <a:picLocks noGrp="1" noChangeAspect="1"/>
          </p:cNvPicPr>
          <p:nvPr>
            <p:ph idx="1"/>
          </p:nvPr>
        </p:nvPicPr>
        <p:blipFill>
          <a:blip r:embed="rId7"/>
          <a:stretch>
            <a:fillRect/>
          </a:stretch>
        </p:blipFill>
        <p:spPr>
          <a:xfrm>
            <a:off x="341142" y="1192856"/>
            <a:ext cx="6348255" cy="4691027"/>
          </a:xfrm>
          <a:prstGeom prst="rect">
            <a:avLst/>
          </a:prstGeom>
          <a:effectLst/>
        </p:spPr>
      </p:pic>
    </p:spTree>
    <p:extLst>
      <p:ext uri="{BB962C8B-B14F-4D97-AF65-F5344CB8AC3E}">
        <p14:creationId xmlns:p14="http://schemas.microsoft.com/office/powerpoint/2010/main" val="361373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Широкий екран</PresentationFormat>
  <Paragraphs>13</Paragraphs>
  <Slides>6</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6</vt:i4>
      </vt:variant>
    </vt:vector>
  </HeadingPairs>
  <TitlesOfParts>
    <vt:vector size="10" baseType="lpstr">
      <vt:lpstr>Arial</vt:lpstr>
      <vt:lpstr>Century Gothic</vt:lpstr>
      <vt:lpstr>Wingdings 3</vt:lpstr>
      <vt:lpstr>Ion</vt:lpstr>
      <vt:lpstr>Годинник із GPS-синхронізацією</vt:lpstr>
      <vt:lpstr>Мета роботи</vt:lpstr>
      <vt:lpstr>Принцип роботи кварцових цифрових годинників</vt:lpstr>
      <vt:lpstr>Глобальна система позиціонування GPS</vt:lpstr>
      <vt:lpstr>GPS-синхронізація часу</vt:lpstr>
      <vt:lpstr>Прототип годинника у САПР Proteus Design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dc:title>
  <dc:creator/>
  <cp:lastModifiedBy/>
  <cp:revision>343</cp:revision>
  <dcterms:created xsi:type="dcterms:W3CDTF">2012-08-15T23:17:22Z</dcterms:created>
  <dcterms:modified xsi:type="dcterms:W3CDTF">2023-10-06T18:24:30Z</dcterms:modified>
</cp:coreProperties>
</file>