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1"/>
  </p:sldMasterIdLst>
  <p:sldIdLst>
    <p:sldId id="256" r:id="rId2"/>
    <p:sldId id="257" r:id="rId3"/>
    <p:sldId id="258" r:id="rId4"/>
    <p:sldId id="263" r:id="rId5"/>
    <p:sldId id="264" r:id="rId6"/>
    <p:sldId id="269" r:id="rId7"/>
    <p:sldId id="270" r:id="rId8"/>
    <p:sldId id="274" r:id="rId9"/>
    <p:sldId id="276" r:id="rId10"/>
    <p:sldId id="275" r:id="rId11"/>
    <p:sldId id="279" r:id="rId12"/>
    <p:sldId id="262" r:id="rId13"/>
    <p:sldId id="266" r:id="rId14"/>
    <p:sldId id="28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63D563-9357-435A-85F5-74C6EE30EED6}">
          <p14:sldIdLst>
            <p14:sldId id="256"/>
            <p14:sldId id="257"/>
            <p14:sldId id="258"/>
            <p14:sldId id="263"/>
            <p14:sldId id="264"/>
            <p14:sldId id="269"/>
            <p14:sldId id="270"/>
            <p14:sldId id="274"/>
            <p14:sldId id="276"/>
            <p14:sldId id="275"/>
            <p14:sldId id="279"/>
          </p14:sldIdLst>
        </p14:section>
        <p14:section name="Untitled Section" id="{8B485D83-D608-4ACE-AEC9-1E3F5EDC3C35}">
          <p14:sldIdLst>
            <p14:sldId id="262"/>
          </p14:sldIdLst>
        </p14:section>
        <p14:section name="Розділ без заголовка" id="{BC14A856-9411-45B1-A586-F1D363017B47}">
          <p14:sldIdLst>
            <p14:sldId id="26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А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CE4A5-3418-48D7-BE44-9F37FFB3F853}" v="468" dt="2022-06-22T17:05:26.307"/>
    <p1510:client id="{9764987F-6C4A-4CB7-B954-6457CF38B60E}" v="887" dt="2022-06-23T00:49:4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3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896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2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7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4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2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66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6166" y="1178859"/>
            <a:ext cx="5844987" cy="1788459"/>
          </a:xfrm>
        </p:spPr>
        <p:txBody>
          <a:bodyPr/>
          <a:lstStyle/>
          <a:p>
            <a:r>
              <a:rPr lang="uk-UA" sz="5400" dirty="0">
                <a:cs typeface="Calibri Light"/>
              </a:rPr>
              <a:t>Годинник із GPS-синхронізацією</a:t>
            </a:r>
            <a:endParaRPr lang="uk-UA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1DC6B-9575-42DE-8615-4BEC226AB04A}"/>
              </a:ext>
            </a:extLst>
          </p:cNvPr>
          <p:cNvSpPr txBox="1"/>
          <p:nvPr/>
        </p:nvSpPr>
        <p:spPr>
          <a:xfrm>
            <a:off x="10551459" y="233083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AA600-AEFB-42E1-A9CE-A44A21163C67}"/>
              </a:ext>
            </a:extLst>
          </p:cNvPr>
          <p:cNvSpPr txBox="1"/>
          <p:nvPr/>
        </p:nvSpPr>
        <p:spPr>
          <a:xfrm>
            <a:off x="466166" y="3413703"/>
            <a:ext cx="7225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Доповідач</a:t>
            </a:r>
          </a:p>
          <a:p>
            <a:endParaRPr lang="uk-UA" dirty="0"/>
          </a:p>
          <a:p>
            <a:r>
              <a:rPr lang="uk-UA" dirty="0"/>
              <a:t>Студент 6-го курсу</a:t>
            </a:r>
          </a:p>
          <a:p>
            <a:endParaRPr lang="uk-UA" dirty="0"/>
          </a:p>
          <a:p>
            <a:r>
              <a:rPr lang="uk-UA" dirty="0"/>
              <a:t>Гаврилюк Вадим Володимирович</a:t>
            </a:r>
          </a:p>
          <a:p>
            <a:endParaRPr lang="uk-UA" dirty="0"/>
          </a:p>
          <a:p>
            <a:r>
              <a:rPr lang="uk-UA" dirty="0"/>
              <a:t>Науковий керівник: Михайло Котов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E8760-A09D-42D8-898D-0CB676DB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</a:t>
            </a:r>
            <a:r>
              <a:rPr lang="uk-UA" dirty="0"/>
              <a:t>-приймач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C9147F4-0BB8-494E-924C-715A2533E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05" y="1568870"/>
            <a:ext cx="9647839" cy="4536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E7AD5-4164-44ED-B950-6CAE1C00E7E1}"/>
              </a:ext>
            </a:extLst>
          </p:cNvPr>
          <p:cNvSpPr txBox="1"/>
          <p:nvPr/>
        </p:nvSpPr>
        <p:spPr>
          <a:xfrm>
            <a:off x="10382945" y="226709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7907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60DF5-4B25-486F-8F05-5C33F930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886"/>
          </a:xfrm>
        </p:spPr>
        <p:txBody>
          <a:bodyPr/>
          <a:lstStyle/>
          <a:p>
            <a:r>
              <a:rPr lang="en-US" dirty="0"/>
              <a:t>NMEA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FA2709-98FC-499A-A712-3EB1B2E1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94" y="142538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NMEA (National Marine Electronics Association)</a:t>
            </a:r>
            <a:r>
              <a:rPr lang="uk-UA" dirty="0"/>
              <a:t> – це набір специфікацій та протоколів, розроблених асоціацією </a:t>
            </a:r>
            <a:r>
              <a:rPr lang="en-US" dirty="0"/>
              <a:t>NMEA </a:t>
            </a:r>
            <a:r>
              <a:rPr lang="uk-UA" dirty="0"/>
              <a:t>для обміну даними між електронними пристроями, що використовуються на суднах та водних середовищах. Ці стандарти охоплюють різні аспекти, пов'язані з навігацією, моніторингом, та керуванням морськими та водними транспортними засобами. </a:t>
            </a:r>
          </a:p>
          <a:p>
            <a:r>
              <a:rPr lang="uk-UA" dirty="0"/>
              <a:t>Найбільш відомий стандарт </a:t>
            </a:r>
            <a:r>
              <a:rPr lang="en-US" dirty="0"/>
              <a:t>NMEA - </a:t>
            </a:r>
            <a:r>
              <a:rPr lang="uk-UA" dirty="0"/>
              <a:t>це </a:t>
            </a:r>
            <a:r>
              <a:rPr lang="en-US" dirty="0"/>
              <a:t>NMEA 0183. </a:t>
            </a:r>
            <a:r>
              <a:rPr lang="uk-UA" dirty="0"/>
              <a:t>Цей стандарт визначає формати повідомлень та синтаксис даних, що використовуються для обміну інформацією між навігаційними та комунікаційними пристроями на судні. Повідомлення </a:t>
            </a:r>
            <a:r>
              <a:rPr lang="en-US" dirty="0"/>
              <a:t>NMEA 0183 </a:t>
            </a:r>
            <a:r>
              <a:rPr lang="uk-UA" dirty="0"/>
              <a:t>можуть містити дані про географічне розташування, швидкість, курс, глибину, температуру та іншу інформацію, необхідну для навігації та контролю судна.</a:t>
            </a:r>
          </a:p>
          <a:p>
            <a:r>
              <a:rPr lang="uk-UA" dirty="0"/>
              <a:t>Приклад повідомлення </a:t>
            </a:r>
            <a:r>
              <a:rPr lang="en-US" dirty="0"/>
              <a:t>NMEA 0183: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59066D-C057-41A8-9844-56A3E66F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59" y="5571329"/>
            <a:ext cx="8719856" cy="707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8D7DD-5D82-4CBC-BB21-AD538A7EC8B8}"/>
              </a:ext>
            </a:extLst>
          </p:cNvPr>
          <p:cNvSpPr txBox="1"/>
          <p:nvPr/>
        </p:nvSpPr>
        <p:spPr>
          <a:xfrm>
            <a:off x="10381129" y="215153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3235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ED53B-6DD2-3B0D-0DF7-F0E1054A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47" y="1854896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Прототип годинника у САПР Proteus Design Suite.</a:t>
            </a:r>
          </a:p>
        </p:txBody>
      </p:sp>
      <p:pic>
        <p:nvPicPr>
          <p:cNvPr id="4" name="Рисунок 4" descr="Зображення, що містить текст, електроніка&#10;&#10;Опис створено автоматично">
            <a:extLst>
              <a:ext uri="{FF2B5EF4-FFF2-40B4-BE49-F238E27FC236}">
                <a16:creationId xmlns:a16="http://schemas.microsoft.com/office/drawing/2014/main" id="{F3730924-64D6-60CB-341A-6BE670D7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41142" y="1192856"/>
            <a:ext cx="6348255" cy="4691027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3B88D-5969-4812-B9B6-A7588093D13D}"/>
              </a:ext>
            </a:extLst>
          </p:cNvPr>
          <p:cNvSpPr txBox="1"/>
          <p:nvPr/>
        </p:nvSpPr>
        <p:spPr>
          <a:xfrm>
            <a:off x="10401441" y="216760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137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DF110-8851-A8E2-92EC-C46D671F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uk-UA" dirty="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521E57-64F8-01E3-D55B-392829AE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04574"/>
            <a:ext cx="10823313" cy="4942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2600" dirty="0"/>
              <a:t>У роботі розроблено прототип цифрового годинника на платформі Arduino Uno з мікросхемою реального часу DS1307, яка забезпечує точність ходу до кількох секунд на добу та продовження відліку часу при вимкнені живлення схеми. </a:t>
            </a:r>
            <a:endParaRPr lang="en-GB" sz="2600" dirty="0"/>
          </a:p>
          <a:p>
            <a:r>
              <a:rPr lang="uk-UA" sz="2600" dirty="0"/>
              <a:t>Для збільшення точності часу мікросхема </a:t>
            </a:r>
            <a:r>
              <a:rPr lang="en-US" sz="2600" dirty="0"/>
              <a:t>DS1307 </a:t>
            </a:r>
            <a:r>
              <a:rPr lang="uk-UA" sz="2600" dirty="0"/>
              <a:t>була замінена G</a:t>
            </a:r>
            <a:r>
              <a:rPr lang="en-US" sz="2600" dirty="0"/>
              <a:t>PS-</a:t>
            </a:r>
            <a:r>
              <a:rPr lang="uk-UA" sz="2600" dirty="0"/>
              <a:t>приймачем; у цьому випадку дані про точний час передаються до мікроконтролера шиною UART у вигляді текстових повідомлень за стандартом NMEA 0183. </a:t>
            </a:r>
            <a:endParaRPr lang="en-GB" sz="2600" dirty="0"/>
          </a:p>
          <a:p>
            <a:r>
              <a:rPr lang="uk-UA" sz="2600" dirty="0"/>
              <a:t>Для перевірки роботи схеми проведено симуляцію у середовищі Proteus. Результати моделювання засвідчили цілковиту працездатність схеми.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EBD5-BF95-4C96-9234-2FBA11011395}"/>
              </a:ext>
            </a:extLst>
          </p:cNvPr>
          <p:cNvSpPr txBox="1"/>
          <p:nvPr/>
        </p:nvSpPr>
        <p:spPr>
          <a:xfrm>
            <a:off x="10363200" y="210457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9294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A91D3-CD9A-44F6-9979-F6FB9AD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852" y="2728735"/>
            <a:ext cx="9404723" cy="1400530"/>
          </a:xfrm>
        </p:spPr>
        <p:txBody>
          <a:bodyPr/>
          <a:lstStyle/>
          <a:p>
            <a:pPr algn="ctr"/>
            <a:r>
              <a:rPr lang="uk-UA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71E0A-97E0-4026-B22F-B44D55C44561}"/>
              </a:ext>
            </a:extLst>
          </p:cNvPr>
          <p:cNvSpPr txBox="1"/>
          <p:nvPr/>
        </p:nvSpPr>
        <p:spPr>
          <a:xfrm>
            <a:off x="10363200" y="206188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0460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7F771-9674-87B0-1A61-65F90577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cs typeface="Calibri Light"/>
              </a:rPr>
              <a:t>Мета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0E1F27-D3D3-6B2A-0875-F887D665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6668"/>
            <a:ext cx="8946541" cy="5119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2400" dirty="0"/>
              <a:t>Розробка цифрового годинника на платформі Arduino Uno з можливістю зовнішньої синхронізації за сигналами GPS з відображенням часу та дати  на рідкокристалічному дисплеї</a:t>
            </a:r>
            <a:endParaRPr lang="uk-UA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35696-2E13-484E-B01D-DEFEF24C62E3}"/>
              </a:ext>
            </a:extLst>
          </p:cNvPr>
          <p:cNvSpPr txBox="1"/>
          <p:nvPr/>
        </p:nvSpPr>
        <p:spPr>
          <a:xfrm>
            <a:off x="10421890" y="201706"/>
            <a:ext cx="690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6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79D1D-D8B0-EE19-D41D-24FD604F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Принцип</a:t>
            </a:r>
            <a:r>
              <a:rPr lang="en-US" sz="2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роботи</a:t>
            </a:r>
            <a:r>
              <a:rPr lang="en-US" sz="2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цифрових</a:t>
            </a:r>
            <a:r>
              <a:rPr lang="en-US" sz="2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годинників</a:t>
            </a:r>
            <a:endParaRPr lang="en-US" sz="29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BDF863C-740D-9B15-7768-308C836DE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6" t="5926" r="1994" b="8567"/>
          <a:stretch/>
        </p:blipFill>
        <p:spPr>
          <a:xfrm>
            <a:off x="940158" y="1609859"/>
            <a:ext cx="10491790" cy="471319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0584F-73F9-4787-87BE-DD18A823B24B}"/>
              </a:ext>
            </a:extLst>
          </p:cNvPr>
          <p:cNvSpPr txBox="1"/>
          <p:nvPr/>
        </p:nvSpPr>
        <p:spPr>
          <a:xfrm>
            <a:off x="10547512" y="18100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542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1E973-B09F-B1BF-BC6A-C9BCEA58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Одностороннній та двосторонній методи синхронізації часу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1" y="3622182"/>
            <a:ext cx="4308092" cy="1624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2226963"/>
            <a:ext cx="4268043" cy="4268043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>
            <a:off x="3764441" y="2761536"/>
            <a:ext cx="4206240" cy="2686929"/>
          </a:xfrm>
          <a:prstGeom prst="arc">
            <a:avLst>
              <a:gd name="adj1" fmla="val 12469433"/>
              <a:gd name="adj2" fmla="val 20191985"/>
            </a:avLst>
          </a:prstGeom>
          <a:ln w="50800">
            <a:solidFill>
              <a:schemeClr val="bg1">
                <a:lumMod val="95000"/>
                <a:lumOff val="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>
            <a:off x="3662589" y="2278717"/>
            <a:ext cx="4206240" cy="2686929"/>
          </a:xfrm>
          <a:prstGeom prst="arc">
            <a:avLst>
              <a:gd name="adj1" fmla="val 12469433"/>
              <a:gd name="adj2" fmla="val 20191985"/>
            </a:avLst>
          </a:prstGeom>
          <a:ln w="50800">
            <a:solidFill>
              <a:schemeClr val="bg2">
                <a:lumMod val="60000"/>
                <a:lumOff val="40000"/>
              </a:schemeClr>
            </a:solidFill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74D8D-AB4F-4294-B777-1AE548BDF51B}"/>
              </a:ext>
            </a:extLst>
          </p:cNvPr>
          <p:cNvSpPr txBox="1"/>
          <p:nvPr/>
        </p:nvSpPr>
        <p:spPr>
          <a:xfrm>
            <a:off x="10544910" y="217557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00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1E973-B09F-B1BF-BC6A-C9BCEA58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10230081" cy="911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2600" dirty="0">
                <a:cs typeface="Calibri Light"/>
              </a:rPr>
              <a:t>Основні методи синхронізації часу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B13A64-9F38-75B5-D672-3F4B5E78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1718154"/>
            <a:ext cx="9687286" cy="453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GPS –  </a:t>
            </a:r>
            <a:r>
              <a:rPr lang="uk-UA" dirty="0"/>
              <a:t>глобальна система позиціонування, С</a:t>
            </a:r>
            <a:r>
              <a:rPr lang="en-GB" dirty="0"/>
              <a:t>c</a:t>
            </a:r>
            <a:r>
              <a:rPr lang="uk-UA" dirty="0" err="1"/>
              <a:t>инхронізація</a:t>
            </a:r>
            <a:r>
              <a:rPr lang="uk-UA" dirty="0"/>
              <a:t> часу здійснюється під час визначення місцезнаходження пристрою, оснащеного </a:t>
            </a:r>
            <a:r>
              <a:rPr lang="en-GB" dirty="0"/>
              <a:t>GPS-</a:t>
            </a:r>
            <a:r>
              <a:rPr lang="uk-UA" dirty="0"/>
              <a:t>приймачем</a:t>
            </a:r>
            <a:endParaRPr lang="en-GB" dirty="0"/>
          </a:p>
          <a:p>
            <a:r>
              <a:rPr lang="en-GB" dirty="0"/>
              <a:t>1PPS</a:t>
            </a:r>
            <a:r>
              <a:rPr lang="uk-UA" dirty="0"/>
              <a:t> (</a:t>
            </a:r>
            <a:r>
              <a:rPr lang="en-GB" dirty="0"/>
              <a:t>1 pulse per second</a:t>
            </a:r>
            <a:r>
              <a:rPr lang="uk-UA" dirty="0"/>
              <a:t>) </a:t>
            </a:r>
            <a:r>
              <a:rPr lang="ru-RU" dirty="0"/>
              <a:t>використовується лише для синхронізації початку кожної секунди</a:t>
            </a:r>
            <a:endParaRPr lang="uk-UA" dirty="0"/>
          </a:p>
          <a:p>
            <a:r>
              <a:rPr lang="en-GB" dirty="0"/>
              <a:t>NTP (Network Time protocol) – </a:t>
            </a:r>
            <a:r>
              <a:rPr lang="ru-RU" dirty="0"/>
              <a:t>протокол мережевого часу, який широко використовується в мережах </a:t>
            </a:r>
            <a:r>
              <a:rPr lang="en-GB" dirty="0"/>
              <a:t>Ethernet </a:t>
            </a:r>
            <a:r>
              <a:rPr lang="ru-RU" dirty="0"/>
              <a:t>та </a:t>
            </a:r>
            <a:r>
              <a:rPr lang="ru-RU" dirty="0" err="1"/>
              <a:t>Інтернет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IRIG-B (Inter Range Instrumentation Group) – </a:t>
            </a:r>
            <a:r>
              <a:rPr lang="uk-UA" dirty="0">
                <a:ea typeface="+mn-lt"/>
                <a:cs typeface="+mn-lt"/>
              </a:rPr>
              <a:t>за допомогою даної технології передається інформація про дату та час разом з імпульсним сигналом синхронізації. </a:t>
            </a:r>
          </a:p>
          <a:p>
            <a:pPr>
              <a:buClr>
                <a:srgbClr val="8AD0D6"/>
              </a:buClr>
            </a:pPr>
            <a:r>
              <a:rPr lang="ru-RU" dirty="0"/>
              <a:t>SNTP (Simple Network Time Protocol) –  використовується в локальних мережах для некритичних до часу </a:t>
            </a:r>
            <a:r>
              <a:rPr lang="ru-RU" dirty="0" err="1"/>
              <a:t>застосунків</a:t>
            </a:r>
            <a:endParaRPr lang="uk-UA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3FA59-4478-4FEE-89F2-B92F73ABF7BB}"/>
              </a:ext>
            </a:extLst>
          </p:cNvPr>
          <p:cNvSpPr txBox="1"/>
          <p:nvPr/>
        </p:nvSpPr>
        <p:spPr>
          <a:xfrm>
            <a:off x="10530577" y="217557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755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0FAE2-3BA9-4952-9D82-1BB8D8CC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9455BBB-E90F-4A0B-8EF6-2E10BB0D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30" y="1600658"/>
            <a:ext cx="5583376" cy="4477414"/>
          </a:xfrm>
        </p:spPr>
        <p:txBody>
          <a:bodyPr>
            <a:normAutofit fontScale="92500"/>
          </a:bodyPr>
          <a:lstStyle/>
          <a:p>
            <a:r>
              <a:rPr lang="en-US" dirty="0"/>
              <a:t>GPS,</a:t>
            </a:r>
            <a:r>
              <a:rPr lang="uk-UA" dirty="0"/>
              <a:t> система глобального позиціонування </a:t>
            </a:r>
            <a:r>
              <a:rPr lang="en-US" dirty="0"/>
              <a:t>— </a:t>
            </a:r>
            <a:r>
              <a:rPr lang="uk-UA" dirty="0"/>
              <a:t>сукупність радіоелектронних засобів, що дозволяє визначати положення та швидкість руху об'єкта на поверхні Землі або в атмосфері. Положення об'єкта обчислюється завдяки використанню розміщеного на ньому </a:t>
            </a:r>
            <a:r>
              <a:rPr lang="en-US" dirty="0"/>
              <a:t>GPS-</a:t>
            </a:r>
            <a:r>
              <a:rPr lang="uk-UA" dirty="0"/>
              <a:t>приймача, який приймає та обробляє сигнали супутників космічного сегменту </a:t>
            </a:r>
            <a:r>
              <a:rPr lang="en-US" dirty="0"/>
              <a:t>GPS-</a:t>
            </a:r>
            <a:r>
              <a:rPr lang="uk-UA" dirty="0"/>
              <a:t>системи глобального позиціонування. Для визначення точних параметрів орбіт супутників та керування </a:t>
            </a:r>
            <a:r>
              <a:rPr lang="en-US" dirty="0"/>
              <a:t>GPS-</a:t>
            </a:r>
            <a:r>
              <a:rPr lang="uk-UA" dirty="0"/>
              <a:t>системою вона в своєму складі має наземні центри управління.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257013-2A1B-4E06-9810-A62A3349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49" y="1704415"/>
            <a:ext cx="5528166" cy="3674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47D76-6138-4A93-9EE1-BDA4DC3419EE}"/>
              </a:ext>
            </a:extLst>
          </p:cNvPr>
          <p:cNvSpPr txBox="1"/>
          <p:nvPr/>
        </p:nvSpPr>
        <p:spPr>
          <a:xfrm>
            <a:off x="10516016" y="22411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59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DD405-50C3-4888-B53A-4552B9EE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GPS. </a:t>
            </a:r>
            <a:r>
              <a:rPr lang="uk-UA" dirty="0"/>
              <a:t>Принцип дії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47EB6A91-A30F-4A22-A3D2-DA8DFEA01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72294"/>
            <a:ext cx="7862047" cy="5127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69A37-101F-4D33-BEF1-90C1999C22E3}"/>
              </a:ext>
            </a:extLst>
          </p:cNvPr>
          <p:cNvSpPr txBox="1"/>
          <p:nvPr/>
        </p:nvSpPr>
        <p:spPr>
          <a:xfrm>
            <a:off x="10542494" y="233082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772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0AA4A-DD8B-416E-8A74-AC3B976A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</a:t>
            </a:r>
            <a:r>
              <a:rPr lang="en-US" dirty="0"/>
              <a:t>GPS</a:t>
            </a:r>
            <a:endParaRPr lang="uk-UA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CAB61FD6-AC73-44AC-A4D4-0E65B4C35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66741"/>
            <a:ext cx="10052812" cy="3773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7648D-41E5-43A9-B361-74753A98C6E8}"/>
              </a:ext>
            </a:extLst>
          </p:cNvPr>
          <p:cNvSpPr txBox="1"/>
          <p:nvPr/>
        </p:nvSpPr>
        <p:spPr>
          <a:xfrm>
            <a:off x="10560424" y="215153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399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9A702-F2FB-4867-91A0-3AFA68AD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GPS-</a:t>
            </a:r>
            <a:r>
              <a:rPr lang="uk-UA" dirty="0"/>
              <a:t>приймач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1CA408-34E0-4D91-9CF2-13A02C66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544175"/>
            <a:ext cx="5334000" cy="3144366"/>
          </a:xfrm>
        </p:spPr>
        <p:txBody>
          <a:bodyPr>
            <a:normAutofit/>
          </a:bodyPr>
          <a:lstStyle/>
          <a:p>
            <a:r>
              <a:rPr lang="en-US" dirty="0"/>
              <a:t>GPS-</a:t>
            </a:r>
            <a:r>
              <a:rPr lang="uk-UA" dirty="0"/>
              <a:t>приймач — радіоприймальний пристрій, призначений для визначення географічних координат свого поточного місцезнаходження з використанням сигналів штучних супутників відповідної системи </a:t>
            </a:r>
            <a:r>
              <a:rPr lang="en-US" dirty="0"/>
              <a:t>GPS.</a:t>
            </a:r>
          </a:p>
          <a:p>
            <a:endParaRPr lang="en-US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1D003-8F14-42F7-90D5-63940033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243" y="1544175"/>
            <a:ext cx="5258223" cy="3798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7EB69-0893-4001-8D52-811BB9834EE8}"/>
              </a:ext>
            </a:extLst>
          </p:cNvPr>
          <p:cNvSpPr txBox="1"/>
          <p:nvPr/>
        </p:nvSpPr>
        <p:spPr>
          <a:xfrm>
            <a:off x="10533529" y="20618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8164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TM04033923[[fn=Глибина]]</Template>
  <TotalTime>0</TotalTime>
  <Words>477</Words>
  <Application>Microsoft Office PowerPoint</Application>
  <PresentationFormat>Широкий екран</PresentationFormat>
  <Paragraphs>49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Годинник із GPS-синхронізацією</vt:lpstr>
      <vt:lpstr>Мета роботи</vt:lpstr>
      <vt:lpstr>Принцип роботи цифрових годинників</vt:lpstr>
      <vt:lpstr>Одностороннній та двосторонній методи синхронізації часу</vt:lpstr>
      <vt:lpstr>Основні методи синхронізації часу</vt:lpstr>
      <vt:lpstr>GPS</vt:lpstr>
      <vt:lpstr>GPS. Принцип дії</vt:lpstr>
      <vt:lpstr>Застосування GPS</vt:lpstr>
      <vt:lpstr>GPS-приймач</vt:lpstr>
      <vt:lpstr>GPS-приймач</vt:lpstr>
      <vt:lpstr>NMEA</vt:lpstr>
      <vt:lpstr>Прототип годинника у САПР Proteus Design Suite.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</dc:title>
  <dc:creator/>
  <cp:lastModifiedBy/>
  <cp:revision>343</cp:revision>
  <dcterms:created xsi:type="dcterms:W3CDTF">2012-08-15T23:17:22Z</dcterms:created>
  <dcterms:modified xsi:type="dcterms:W3CDTF">2023-10-09T10:12:33Z</dcterms:modified>
</cp:coreProperties>
</file>