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08.12.2022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08.12.2022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  <a:t>08.12.2022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  <a:t>08.12.2022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  <a:t>08.12.2022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  <a:t>08.12.2022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  <a:t>08.12.2022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  <a:t>08.12.2022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  <a:t>08.12.2022</a:t>
            </a:fld>
            <a:endParaRPr lang="en-US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  <a:t>08.12.2022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  <a:t>08.12.2022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  <a:t>08.12.2022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  <a:t>08.12.2022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  <a:t>08.12.2022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9148" y="825529"/>
            <a:ext cx="6253317" cy="1719978"/>
          </a:xfrm>
        </p:spPr>
        <p:txBody>
          <a:bodyPr rtlCol="0">
            <a:noAutofit/>
          </a:bodyPr>
          <a:lstStyle/>
          <a:p>
            <a:pPr algn="ctr"/>
            <a:r>
              <a:rPr lang="uk-UA" sz="2400" b="1" dirty="0"/>
              <a:t>КУРСОВИЙ ПРОЄКТ</a:t>
            </a:r>
            <a:br>
              <a:rPr lang="uk-UA" sz="2400" b="1" dirty="0"/>
            </a:br>
            <a:r>
              <a:rPr lang="uk-UA" sz="2400" b="1" dirty="0"/>
              <a:t>на тему:</a:t>
            </a:r>
            <a:br>
              <a:rPr lang="uk-UA" sz="2400" b="1" dirty="0"/>
            </a:br>
            <a:r>
              <a:rPr lang="uk-UA" sz="2400" b="1" dirty="0"/>
              <a:t> </a:t>
            </a:r>
            <a:r>
              <a:rPr lang="ru-RU" sz="2400" i="1" dirty="0"/>
              <a:t>Система </a:t>
            </a:r>
            <a:r>
              <a:rPr lang="ru-RU" sz="2400" i="1" dirty="0" err="1"/>
              <a:t>управління</a:t>
            </a:r>
            <a:r>
              <a:rPr lang="ru-RU" sz="2400" i="1" dirty="0"/>
              <a:t> базою </a:t>
            </a:r>
            <a:r>
              <a:rPr lang="ru-RU" sz="2400" i="1" dirty="0" err="1"/>
              <a:t>даних</a:t>
            </a:r>
            <a:r>
              <a:rPr lang="ru-RU" sz="2400" i="1" dirty="0"/>
              <a:t> </a:t>
            </a:r>
            <a:r>
              <a:rPr lang="ru-RU" sz="2400" i="1" dirty="0" err="1"/>
              <a:t>ріелторської</a:t>
            </a:r>
            <a:r>
              <a:rPr lang="ru-RU" sz="2400" i="1" dirty="0"/>
              <a:t> </a:t>
            </a:r>
            <a:r>
              <a:rPr lang="ru-RU" sz="2400" i="1" dirty="0" err="1"/>
              <a:t>контори</a:t>
            </a:r>
            <a:r>
              <a:rPr lang="ru-RU" sz="2400" i="1" dirty="0"/>
              <a:t> (</a:t>
            </a:r>
            <a:r>
              <a:rPr lang="ru-RU" sz="2400" i="1" dirty="0" err="1"/>
              <a:t>купівля</a:t>
            </a:r>
            <a:r>
              <a:rPr lang="ru-RU" sz="2400" i="1" dirty="0"/>
              <a:t>-продаж </a:t>
            </a:r>
            <a:r>
              <a:rPr lang="ru-RU" sz="2400" i="1" dirty="0" err="1"/>
              <a:t>житла</a:t>
            </a:r>
            <a:r>
              <a:rPr lang="ru-RU" sz="2400" i="1" dirty="0"/>
              <a:t>) </a:t>
            </a:r>
            <a:endParaRPr lang="ru" sz="4800" i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8984" y="3311088"/>
            <a:ext cx="6269347" cy="2781330"/>
          </a:xfrm>
        </p:spPr>
        <p:txBody>
          <a:bodyPr rtlCol="0">
            <a:normAutofit/>
          </a:bodyPr>
          <a:lstStyle/>
          <a:p>
            <a:pPr rtl="0"/>
            <a:r>
              <a:rPr lang="uk-UA" sz="2400" dirty="0"/>
              <a:t>з дисципліни</a:t>
            </a:r>
            <a:br>
              <a:rPr lang="uk-UA" sz="2400" dirty="0"/>
            </a:br>
            <a:r>
              <a:rPr lang="uk-UA" sz="2400" dirty="0"/>
              <a:t>Принципи конструювання програмного забезпечення</a:t>
            </a:r>
            <a:br>
              <a:rPr lang="uk-UA" sz="2400" dirty="0"/>
            </a:br>
            <a:br>
              <a:rPr lang="uk-UA" sz="2400" dirty="0"/>
            </a:br>
            <a:br>
              <a:rPr lang="uk-UA" sz="2400" dirty="0"/>
            </a:br>
            <a:r>
              <a:rPr lang="uk-UA" sz="2400" dirty="0"/>
              <a:t>		Виконав: Бабин </a:t>
            </a:r>
            <a:r>
              <a:rPr lang="uk-UA" sz="2400" dirty="0" err="1"/>
              <a:t>В.в</a:t>
            </a:r>
            <a:r>
              <a:rPr lang="uk-UA" sz="2400" dirty="0"/>
              <a:t>.</a:t>
            </a:r>
            <a:endParaRPr lang="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FDECB-A6BD-88BC-E09C-612F446A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737044"/>
            <a:ext cx="9399973" cy="3077571"/>
          </a:xfrm>
        </p:spPr>
        <p:txBody>
          <a:bodyPr>
            <a:normAutofit/>
          </a:bodyPr>
          <a:lstStyle/>
          <a:p>
            <a:r>
              <a:rPr lang="uk-UA" sz="3200" b="1" dirty="0"/>
              <a:t>Мета роботи та постановка задачі</a:t>
            </a:r>
            <a:endParaRPr lang="ru-UA" sz="3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099EDA-5DDF-1178-65F1-18234A0A3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502987"/>
            <a:ext cx="10058400" cy="2829316"/>
          </a:xfrm>
        </p:spPr>
        <p:txBody>
          <a:bodyPr>
            <a:normAutofit fontScale="85000" lnSpcReduction="20000"/>
          </a:bodyPr>
          <a:lstStyle/>
          <a:p>
            <a:r>
              <a:rPr lang="ru-RU" sz="2400" b="1" i="1" dirty="0"/>
              <a:t>- База </a:t>
            </a:r>
            <a:r>
              <a:rPr lang="ru-RU" sz="2400" b="1" i="1" dirty="0" err="1"/>
              <a:t>пропозицій</a:t>
            </a:r>
            <a:r>
              <a:rPr lang="ru-RU" sz="2400" b="1" i="1" dirty="0"/>
              <a:t>: район та адреса, характеристика </a:t>
            </a:r>
            <a:r>
              <a:rPr lang="ru-RU" sz="2400" b="1" i="1" dirty="0" err="1"/>
              <a:t>будинку</a:t>
            </a:r>
            <a:br>
              <a:rPr lang="ru-RU" sz="2400" b="1" i="1" dirty="0"/>
            </a:br>
            <a:r>
              <a:rPr lang="ru-RU" sz="2400" b="1" i="1" dirty="0"/>
              <a:t> і </a:t>
            </a:r>
            <a:r>
              <a:rPr lang="ru-RU" sz="2400" b="1" i="1" dirty="0" err="1"/>
              <a:t>квартири</a:t>
            </a:r>
            <a:r>
              <a:rPr lang="ru-RU" sz="2400" b="1" i="1" dirty="0"/>
              <a:t>, </a:t>
            </a:r>
            <a:r>
              <a:rPr lang="ru-RU" sz="2400" b="1" i="1" dirty="0" err="1"/>
              <a:t>запитувана</a:t>
            </a:r>
            <a:r>
              <a:rPr lang="ru-RU" sz="2400" b="1" i="1" dirty="0"/>
              <a:t> </a:t>
            </a:r>
            <a:r>
              <a:rPr lang="ru-RU" sz="2400" b="1" i="1" dirty="0" err="1"/>
              <a:t>вартість</a:t>
            </a:r>
            <a:r>
              <a:rPr lang="ru-RU" sz="2400" b="1" i="1" dirty="0"/>
              <a:t>, </a:t>
            </a:r>
            <a:r>
              <a:rPr lang="ru-RU" sz="2400" b="1" i="1" dirty="0" err="1"/>
              <a:t>координати</a:t>
            </a:r>
            <a:r>
              <a:rPr lang="ru-RU" sz="2400" b="1" i="1" dirty="0"/>
              <a:t> </a:t>
            </a:r>
            <a:r>
              <a:rPr lang="ru-RU" sz="2400" b="1" i="1" dirty="0" err="1"/>
              <a:t>заявника</a:t>
            </a:r>
            <a:r>
              <a:rPr lang="ru-RU" sz="2400" b="1" i="1" dirty="0"/>
              <a:t>. </a:t>
            </a:r>
            <a:br>
              <a:rPr lang="ru-RU" sz="2400" b="1" i="1" dirty="0"/>
            </a:br>
            <a:r>
              <a:rPr lang="ru-RU" sz="2400" b="1" i="1" dirty="0"/>
              <a:t>- База </a:t>
            </a:r>
            <a:r>
              <a:rPr lang="ru-RU" sz="2400" b="1" i="1" dirty="0" err="1"/>
              <a:t>попиту</a:t>
            </a:r>
            <a:r>
              <a:rPr lang="ru-RU" sz="2400" b="1" i="1" dirty="0"/>
              <a:t>: </a:t>
            </a:r>
            <a:r>
              <a:rPr lang="ru-RU" sz="2400" b="1" i="1" dirty="0" err="1"/>
              <a:t>вимоги</a:t>
            </a:r>
            <a:r>
              <a:rPr lang="ru-RU" sz="2400" b="1" i="1" dirty="0"/>
              <a:t> </a:t>
            </a:r>
            <a:r>
              <a:rPr lang="ru-RU" sz="2400" b="1" i="1" dirty="0" err="1"/>
              <a:t>покупця</a:t>
            </a:r>
            <a:r>
              <a:rPr lang="ru-RU" sz="2400" b="1" i="1" dirty="0"/>
              <a:t> до </a:t>
            </a:r>
            <a:r>
              <a:rPr lang="ru-RU" sz="2400" b="1" i="1" dirty="0" err="1"/>
              <a:t>житла</a:t>
            </a:r>
            <a:r>
              <a:rPr lang="ru-RU" sz="2400" b="1" i="1" dirty="0"/>
              <a:t> (</a:t>
            </a:r>
            <a:r>
              <a:rPr lang="ru-RU" sz="2400" b="1" i="1" dirty="0" err="1"/>
              <a:t>можливо</a:t>
            </a:r>
            <a:r>
              <a:rPr lang="ru-RU" sz="2400" b="1" i="1" dirty="0"/>
              <a:t> </a:t>
            </a:r>
            <a:r>
              <a:rPr lang="ru-RU" sz="2400" b="1" i="1" dirty="0" err="1"/>
              <a:t>кілька</a:t>
            </a:r>
            <a:r>
              <a:rPr lang="ru-RU" sz="2400" b="1" i="1" dirty="0"/>
              <a:t> </a:t>
            </a:r>
            <a:r>
              <a:rPr lang="ru-RU" sz="2400" b="1" i="1" dirty="0" err="1"/>
              <a:t>варіантів</a:t>
            </a:r>
            <a:r>
              <a:rPr lang="ru-RU" sz="2400" b="1" i="1" dirty="0"/>
              <a:t>,</a:t>
            </a:r>
            <a:br>
              <a:rPr lang="ru-RU" sz="2400" b="1" i="1" dirty="0"/>
            </a:br>
            <a:r>
              <a:rPr lang="ru-RU" sz="2400" b="1" i="1" dirty="0"/>
              <a:t> </a:t>
            </a:r>
            <a:r>
              <a:rPr lang="ru-RU" sz="2400" b="1" i="1" dirty="0" err="1"/>
              <a:t>допустимі</a:t>
            </a:r>
            <a:r>
              <a:rPr lang="ru-RU" sz="2400" b="1" i="1" dirty="0"/>
              <a:t> </a:t>
            </a:r>
            <a:r>
              <a:rPr lang="ru-RU" sz="2400" b="1" i="1" dirty="0" err="1"/>
              <a:t>діапазони</a:t>
            </a:r>
            <a:r>
              <a:rPr lang="ru-RU" sz="2400" b="1" i="1" dirty="0"/>
              <a:t>), </a:t>
            </a:r>
            <a:r>
              <a:rPr lang="ru-RU" sz="2400" b="1" i="1" dirty="0" err="1"/>
              <a:t>фінансові</a:t>
            </a:r>
            <a:r>
              <a:rPr lang="ru-RU" sz="2400" b="1" i="1" dirty="0"/>
              <a:t> </a:t>
            </a:r>
            <a:r>
              <a:rPr lang="ru-RU" sz="2400" b="1" i="1" dirty="0" err="1"/>
              <a:t>можливості</a:t>
            </a:r>
            <a:r>
              <a:rPr lang="ru-RU" sz="2400" b="1" i="1" dirty="0"/>
              <a:t>, </a:t>
            </a:r>
            <a:r>
              <a:rPr lang="ru-RU" sz="2400" b="1" i="1" dirty="0" err="1"/>
              <a:t>координати</a:t>
            </a:r>
            <a:r>
              <a:rPr lang="ru-RU" sz="2400" b="1" i="1" dirty="0"/>
              <a:t> </a:t>
            </a:r>
            <a:r>
              <a:rPr lang="ru-RU" sz="2400" b="1" i="1" dirty="0" err="1"/>
              <a:t>заявника</a:t>
            </a:r>
            <a:r>
              <a:rPr lang="ru-RU" sz="2400" b="1" i="1" dirty="0"/>
              <a:t>.</a:t>
            </a:r>
            <a:br>
              <a:rPr lang="ru-RU" sz="2400" b="1" i="1" dirty="0"/>
            </a:br>
            <a:r>
              <a:rPr lang="ru-RU" sz="2400" b="1" i="1" dirty="0"/>
              <a:t>- </a:t>
            </a:r>
            <a:r>
              <a:rPr lang="ru-RU" sz="2400" b="1" i="1" dirty="0" err="1"/>
              <a:t>Підбір</a:t>
            </a:r>
            <a:r>
              <a:rPr lang="ru-RU" sz="2400" b="1" i="1" dirty="0"/>
              <a:t> </a:t>
            </a:r>
            <a:r>
              <a:rPr lang="ru-RU" sz="2400" b="1" i="1" dirty="0" err="1"/>
              <a:t>варіантів</a:t>
            </a:r>
            <a:r>
              <a:rPr lang="ru-RU" sz="2400" b="1" i="1" dirty="0"/>
              <a:t> для того </a:t>
            </a:r>
            <a:r>
              <a:rPr lang="ru-RU" sz="2400" b="1" i="1" dirty="0" err="1"/>
              <a:t>чи</a:t>
            </a:r>
            <a:r>
              <a:rPr lang="ru-RU" sz="2400" b="1" i="1" dirty="0"/>
              <a:t> </a:t>
            </a:r>
            <a:r>
              <a:rPr lang="ru-RU" sz="2400" b="1" i="1" dirty="0" err="1"/>
              <a:t>іншого</a:t>
            </a:r>
            <a:r>
              <a:rPr lang="ru-RU" sz="2400" b="1" i="1" dirty="0"/>
              <a:t> боку, </a:t>
            </a:r>
            <a:r>
              <a:rPr lang="ru-RU" sz="2400" b="1" i="1" dirty="0" err="1"/>
              <a:t>автоматизований</a:t>
            </a:r>
            <a:r>
              <a:rPr lang="ru-RU" sz="2400" b="1" i="1" dirty="0"/>
              <a:t> </a:t>
            </a:r>
            <a:br>
              <a:rPr lang="ru-RU" sz="2400" b="1" i="1" dirty="0"/>
            </a:br>
            <a:r>
              <a:rPr lang="ru-RU" sz="2400" b="1" i="1" dirty="0" err="1"/>
              <a:t>пошук</a:t>
            </a:r>
            <a:r>
              <a:rPr lang="ru-RU" sz="2400" b="1" i="1" dirty="0"/>
              <a:t> </a:t>
            </a:r>
            <a:r>
              <a:rPr lang="ru-RU" sz="2400" b="1" i="1" dirty="0" err="1"/>
              <a:t>взаємоприйнятних</a:t>
            </a:r>
            <a:r>
              <a:rPr lang="ru-RU" sz="2400" b="1" i="1" dirty="0"/>
              <a:t> </a:t>
            </a:r>
            <a:r>
              <a:rPr lang="ru-RU" sz="2400" b="1" i="1" dirty="0" err="1"/>
              <a:t>варіантів</a:t>
            </a:r>
            <a:r>
              <a:rPr lang="ru-RU" sz="2400" b="1" i="1" dirty="0"/>
              <a:t> (приклад </a:t>
            </a:r>
            <a:r>
              <a:rPr lang="ru-RU" sz="2400" b="1" i="1" dirty="0" err="1"/>
              <a:t>запиту</a:t>
            </a:r>
            <a:r>
              <a:rPr lang="ru-RU" sz="2400" b="1" i="1" dirty="0"/>
              <a:t> </a:t>
            </a:r>
            <a:r>
              <a:rPr lang="ru-RU" sz="2400" b="1" i="1" dirty="0" err="1"/>
              <a:t>покупця</a:t>
            </a:r>
            <a:r>
              <a:rPr lang="ru-RU" sz="2400" b="1" i="1" dirty="0"/>
              <a:t>: </a:t>
            </a:r>
            <a:br>
              <a:rPr lang="ru-RU" sz="2400" b="1" i="1" dirty="0"/>
            </a:br>
            <a:r>
              <a:rPr lang="ru-RU" sz="2400" b="1" i="1" dirty="0" err="1"/>
              <a:t>однокімнатна</a:t>
            </a:r>
            <a:r>
              <a:rPr lang="ru-RU" sz="2400" b="1" i="1" dirty="0"/>
              <a:t>, до 40 тис. </a:t>
            </a:r>
            <a:r>
              <a:rPr lang="ru-RU" sz="2400" b="1" i="1" dirty="0" err="1"/>
              <a:t>доларів</a:t>
            </a:r>
            <a:r>
              <a:rPr lang="ru-RU" sz="2400" b="1" i="1" dirty="0"/>
              <a:t>).</a:t>
            </a:r>
            <a:endParaRPr lang="ru" dirty="0">
              <a:solidFill>
                <a:srgbClr val="FFFFFF"/>
              </a:solidFill>
            </a:endParaRPr>
          </a:p>
          <a:p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83AB9B-F9F5-AA31-65AD-49C0B976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EFA117-2261-4A1D-8BE7-0B7E6A1366C0}" type="datetime1">
              <a:rPr lang="ru-RU" smtClean="0"/>
              <a:t>08.12.2022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51649-ED9E-8CD3-A1D4-5B954D40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29" y="-235348"/>
            <a:ext cx="10417058" cy="1034337"/>
          </a:xfrm>
        </p:spPr>
        <p:txBody>
          <a:bodyPr>
            <a:normAutofit/>
          </a:bodyPr>
          <a:lstStyle/>
          <a:p>
            <a:r>
              <a:rPr lang="uk-UA" sz="3200" dirty="0"/>
              <a:t>Вихідні данні </a:t>
            </a:r>
            <a:r>
              <a:rPr lang="uk-UA" sz="3200" dirty="0" err="1"/>
              <a:t>проекта</a:t>
            </a:r>
            <a:r>
              <a:rPr lang="uk-UA" sz="3200" dirty="0"/>
              <a:t>:</a:t>
            </a:r>
            <a:endParaRPr lang="ru-UA" sz="3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AE1A91-E21D-2B26-8CFE-B1CAC1C5F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71" y="798989"/>
            <a:ext cx="10058400" cy="381739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Tx/>
              <a:buChar char="-"/>
            </a:pPr>
            <a:r>
              <a:rPr lang="uk-UA" dirty="0"/>
              <a:t>Розробити базу </a:t>
            </a:r>
            <a:r>
              <a:rPr lang="uk-UA" dirty="0" err="1"/>
              <a:t>данних</a:t>
            </a:r>
            <a:r>
              <a:rPr lang="uk-UA" dirty="0"/>
              <a:t> попиту та пропозицій.</a:t>
            </a:r>
          </a:p>
          <a:p>
            <a:pPr marL="342900" indent="-342900">
              <a:buFontTx/>
              <a:buChar char="-"/>
            </a:pPr>
            <a:r>
              <a:rPr lang="uk-UA" dirty="0"/>
              <a:t>Розробити механіку збереження, редагування, видалення та відтворення </a:t>
            </a:r>
            <a:r>
              <a:rPr lang="uk-UA" dirty="0" err="1"/>
              <a:t>данних</a:t>
            </a:r>
            <a:r>
              <a:rPr lang="uk-UA" dirty="0"/>
              <a:t> бази.</a:t>
            </a:r>
          </a:p>
          <a:p>
            <a:pPr marL="342900" indent="-342900">
              <a:buFontTx/>
              <a:buChar char="-"/>
            </a:pPr>
            <a:r>
              <a:rPr lang="uk-UA" dirty="0"/>
              <a:t>Розробити керування з клавіатури де </a:t>
            </a:r>
            <a:r>
              <a:rPr lang="en-US" dirty="0"/>
              <a:t>‘tab’ – </a:t>
            </a:r>
            <a:r>
              <a:rPr lang="uk-UA" dirty="0"/>
              <a:t>перехід між елементами програми, ‘</a:t>
            </a:r>
            <a:r>
              <a:rPr lang="en-US" dirty="0"/>
              <a:t>enter</a:t>
            </a:r>
            <a:r>
              <a:rPr lang="uk-UA" dirty="0"/>
              <a:t>’</a:t>
            </a:r>
            <a:r>
              <a:rPr lang="en-US" dirty="0"/>
              <a:t> – </a:t>
            </a:r>
            <a:r>
              <a:rPr lang="uk-UA" dirty="0"/>
              <a:t>Підтвердження дії, ‘</a:t>
            </a:r>
            <a:r>
              <a:rPr lang="en-US" dirty="0"/>
              <a:t>esc</a:t>
            </a:r>
            <a:r>
              <a:rPr lang="uk-UA" dirty="0"/>
              <a:t>’</a:t>
            </a:r>
            <a:r>
              <a:rPr lang="en-US" dirty="0"/>
              <a:t> </a:t>
            </a:r>
            <a:r>
              <a:rPr lang="uk-UA" dirty="0"/>
              <a:t>– повернення на крок назад, </a:t>
            </a:r>
            <a:r>
              <a:rPr lang="en-US" dirty="0"/>
              <a:t>‘f1’</a:t>
            </a:r>
            <a:r>
              <a:rPr lang="uk-UA" dirty="0"/>
              <a:t>- допомога користувачу.</a:t>
            </a:r>
          </a:p>
          <a:p>
            <a:pPr marL="342900" indent="-342900">
              <a:buFontTx/>
              <a:buChar char="-"/>
            </a:pPr>
            <a:r>
              <a:rPr lang="uk-UA" dirty="0"/>
              <a:t>Реалізувати пошук, як попиту так і пропозицій за окремими критеріями.</a:t>
            </a:r>
          </a:p>
          <a:p>
            <a:pPr marL="342900" indent="-342900">
              <a:buFontTx/>
              <a:buChar char="-"/>
            </a:pPr>
            <a:r>
              <a:rPr lang="uk-UA" dirty="0"/>
              <a:t>Реалізувати </a:t>
            </a:r>
            <a:r>
              <a:rPr lang="ru-RU" dirty="0" err="1"/>
              <a:t>Функціональну</a:t>
            </a:r>
            <a:r>
              <a:rPr lang="ru-RU" dirty="0"/>
              <a:t> </a:t>
            </a:r>
            <a:r>
              <a:rPr lang="ru-RU" dirty="0" err="1"/>
              <a:t>повноту</a:t>
            </a:r>
            <a:r>
              <a:rPr lang="uk-UA" dirty="0"/>
              <a:t> та стійкість програми</a:t>
            </a:r>
          </a:p>
          <a:p>
            <a:pPr marL="342900" indent="-342900">
              <a:buFontTx/>
              <a:buChar char="-"/>
            </a:pPr>
            <a:endParaRPr lang="uk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DA7240-74D6-4DCD-6D64-2A941492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EFA117-2261-4A1D-8BE7-0B7E6A1366C0}" type="datetime1">
              <a:rPr lang="ru-RU" smtClean="0"/>
              <a:t>08.12.2022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2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2119A-5E26-7B6C-CA9B-6837642A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477" y="177553"/>
            <a:ext cx="10761216" cy="645552"/>
          </a:xfrm>
        </p:spPr>
        <p:txBody>
          <a:bodyPr>
            <a:normAutofit fontScale="90000"/>
          </a:bodyPr>
          <a:lstStyle/>
          <a:p>
            <a:r>
              <a:rPr lang="uk-UA" dirty="0"/>
              <a:t>Модулі(класи) програми, та їх методи</a:t>
            </a:r>
            <a:endParaRPr lang="ru-UA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2E8710-2360-CB1C-9C4E-A6AFBB20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D00952-BE77-47A2-BE29-2226E2D6BB12}" type="datetime1">
              <a:rPr lang="ru-RU" smtClean="0"/>
              <a:t>08.12.2022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3A796A-A394-91FC-02C0-D9B527979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24" y="823105"/>
            <a:ext cx="8692723" cy="588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7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DEFE3D3-6B98-5976-0ABD-1EFBA765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4D5EF43-AECB-4459-AE90-3AFB54138C76}" type="datetime1">
              <a:rPr lang="ru-RU" smtClean="0"/>
              <a:t>08.12.2022</a:t>
            </a:fld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DA8F88-9207-C243-5901-CF253B17A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7"/>
            <a:ext cx="12192000" cy="681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5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957B0-D9B3-FC42-4A30-8D49DB38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 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F2EE10-F858-9A84-9CD7-C0282A227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39356"/>
            <a:ext cx="10058400" cy="1143000"/>
          </a:xfrm>
        </p:spPr>
        <p:txBody>
          <a:bodyPr/>
          <a:lstStyle/>
          <a:p>
            <a:r>
              <a:rPr lang="uk-UA" dirty="0"/>
              <a:t>Блок схема запису </a:t>
            </a:r>
            <a:r>
              <a:rPr lang="uk-UA" dirty="0" err="1"/>
              <a:t>данних</a:t>
            </a:r>
            <a:r>
              <a:rPr lang="uk-UA" dirty="0"/>
              <a:t> в базу </a:t>
            </a:r>
            <a:r>
              <a:rPr lang="uk-UA" dirty="0" err="1"/>
              <a:t>Рієлторської</a:t>
            </a:r>
            <a:r>
              <a:rPr lang="uk-UA" dirty="0"/>
              <a:t> контори: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43635-0C85-74D3-11B5-0695802B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EFA117-2261-4A1D-8BE7-0B7E6A1366C0}" type="datetime1">
              <a:rPr lang="ru-RU" smtClean="0"/>
              <a:t>08.12.2022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3DA436-FDE7-EF50-9244-F609617FF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511" y="1196266"/>
            <a:ext cx="5826794" cy="51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4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2B1FD-C55F-2FB3-98FC-4CC2B538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531" y="-221979"/>
            <a:ext cx="8961120" cy="1329133"/>
          </a:xfrm>
        </p:spPr>
        <p:txBody>
          <a:bodyPr>
            <a:normAutofit/>
          </a:bodyPr>
          <a:lstStyle/>
          <a:p>
            <a:r>
              <a:rPr lang="uk-UA" sz="2800" i="1" dirty="0"/>
              <a:t>Блок  схема додавання пропозицій в базу </a:t>
            </a:r>
            <a:r>
              <a:rPr lang="uk-UA" sz="2800" i="1" dirty="0" err="1"/>
              <a:t>данних</a:t>
            </a:r>
            <a:endParaRPr lang="ru-UA" sz="2800" i="1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812B58-9845-A97B-A147-3309DC32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D00952-BE77-47A2-BE29-2226E2D6BB12}" type="datetime1">
              <a:rPr lang="ru-RU" smtClean="0"/>
              <a:t>08.12.2022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72C794-1289-B7F0-6AB3-1742A4545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329" y="1128108"/>
            <a:ext cx="4656085" cy="52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5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6E4FE-2718-E7BF-8735-A16CB1F9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292608"/>
          </a:xfrm>
        </p:spPr>
        <p:txBody>
          <a:bodyPr>
            <a:normAutofit fontScale="90000"/>
          </a:bodyPr>
          <a:lstStyle/>
          <a:p>
            <a:r>
              <a:rPr lang="uk-UA" sz="3200" dirty="0"/>
              <a:t>Вимоги до користувацького </a:t>
            </a:r>
            <a:r>
              <a:rPr lang="uk-UA" sz="3200" dirty="0" err="1"/>
              <a:t>інтерфейфсу</a:t>
            </a:r>
            <a:endParaRPr lang="ru-UA" sz="3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54EEBF-63A0-6756-4BD7-47313CE56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184724"/>
            <a:ext cx="10058400" cy="2490631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Tx/>
              <a:buChar char="-"/>
            </a:pPr>
            <a:r>
              <a:rPr lang="uk-UA" dirty="0"/>
              <a:t>Робоча мова інтерфейсу – Українська</a:t>
            </a:r>
          </a:p>
          <a:p>
            <a:pPr marL="342900" indent="-342900">
              <a:buFontTx/>
              <a:buChar char="-"/>
            </a:pPr>
            <a:r>
              <a:rPr lang="uk-UA" dirty="0"/>
              <a:t>Можливість перегляду інформації в зручній та зрозумілій формі</a:t>
            </a:r>
          </a:p>
          <a:p>
            <a:pPr marL="342900" indent="-342900">
              <a:buFontTx/>
              <a:buChar char="-"/>
            </a:pPr>
            <a:r>
              <a:rPr lang="uk-UA" dirty="0"/>
              <a:t>Меню з різними діями: пошук, додавання, редагування чи можливо видалення інформації</a:t>
            </a:r>
          </a:p>
          <a:p>
            <a:pPr marL="342900" indent="-342900">
              <a:buFontTx/>
              <a:buChar char="-"/>
            </a:pPr>
            <a:r>
              <a:rPr lang="uk-UA" dirty="0"/>
              <a:t>Кнопка завершення роботи</a:t>
            </a:r>
          </a:p>
          <a:p>
            <a:pPr marL="342900" indent="-342900">
              <a:buFontTx/>
              <a:buChar char="-"/>
            </a:pPr>
            <a:r>
              <a:rPr lang="uk-UA" dirty="0"/>
              <a:t>Окреме вікно допомога користувачу яке відкривається при натисканні: ‘</a:t>
            </a:r>
            <a:r>
              <a:rPr lang="en-US" dirty="0"/>
              <a:t>f1</a:t>
            </a:r>
            <a:r>
              <a:rPr lang="uk-UA" dirty="0"/>
              <a:t>’</a:t>
            </a:r>
          </a:p>
          <a:p>
            <a:pPr marL="342900" indent="-342900">
              <a:buFontTx/>
              <a:buChar char="-"/>
            </a:pPr>
            <a:endParaRPr lang="uk-UA" dirty="0"/>
          </a:p>
          <a:p>
            <a:pPr marL="342900" indent="-342900">
              <a:buFontTx/>
              <a:buChar char="-"/>
            </a:pPr>
            <a:endParaRPr lang="uk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AB0CA9-1373-0173-BD36-6B65D36A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EFA117-2261-4A1D-8BE7-0B7E6A1366C0}" type="datetime1">
              <a:rPr lang="ru-RU" smtClean="0"/>
              <a:t>08.12.2022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728DF-6E62-4CB0-8BD8-8390FABF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1" y="46037"/>
            <a:ext cx="10058400" cy="732497"/>
          </a:xfrm>
        </p:spPr>
        <p:txBody>
          <a:bodyPr>
            <a:normAutofit/>
          </a:bodyPr>
          <a:lstStyle/>
          <a:p>
            <a:r>
              <a:rPr lang="ru-RU" sz="3600" dirty="0" err="1"/>
              <a:t>висновок</a:t>
            </a:r>
            <a:r>
              <a:rPr lang="ru-RU" sz="3600" dirty="0"/>
              <a:t>:</a:t>
            </a:r>
            <a:endParaRPr lang="ru-UA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0E6112-712F-116A-E7AA-4C269DA63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721" y="754601"/>
            <a:ext cx="10058400" cy="5397623"/>
          </a:xfrm>
        </p:spPr>
        <p:txBody>
          <a:bodyPr>
            <a:normAutofit fontScale="47500" lnSpcReduction="20000"/>
          </a:bodyPr>
          <a:lstStyle/>
          <a:p>
            <a:pPr indent="450215" algn="just">
              <a:lnSpc>
                <a:spcPct val="150000"/>
              </a:lnSpc>
            </a:pPr>
            <a:r>
              <a:rPr lang="uk-U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Використання системи управління базою даних </a:t>
            </a:r>
            <a:r>
              <a:rPr lang="uk-UA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ріелторської</a:t>
            </a:r>
            <a:r>
              <a:rPr lang="uk-U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контори. дозволяє підвищити продуктивність праці співробітників, прискорити інформаційний обмін між підрозділами агентства, знизити витрати, контролювати в режимі реального часу всі процеси, що протікають в агентстві. Автоматизація всього спектру бізнес-процесів агентства дозволяє суттєво підвищити його конкурентоспроможність, покращити якість управління , знизити витрати, швидко обробляти великі обсяги інформації.</a:t>
            </a:r>
            <a:endParaRPr lang="ru-UA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uk-U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ході виконання роботи мовою С# в середовищі </a:t>
            </a:r>
            <a:r>
              <a:rPr lang="uk-UA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r>
              <a:rPr lang="uk-U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Studio</a:t>
            </a:r>
            <a:r>
              <a:rPr lang="uk-U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2019 реалізовано додаток для обліку попиту та пропозицій на нерухомість для </a:t>
            </a:r>
            <a:r>
              <a:rPr lang="uk-UA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рієлторської</a:t>
            </a:r>
            <a:r>
              <a:rPr lang="uk-U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контори. Реалізовано такі функціональні вимоги: </a:t>
            </a:r>
            <a:endParaRPr lang="ru-UA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–"/>
            </a:pPr>
            <a:r>
              <a:rPr lang="uk-U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можливість додавати, редагувати та видаляти дані про пропозиції для продажу нерухомості;</a:t>
            </a:r>
            <a:endParaRPr lang="ru-UA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–"/>
            </a:pPr>
            <a:r>
              <a:rPr lang="uk-U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можливість додавати, редагувати та видаляти дані про попит для купівлі нерухомості;</a:t>
            </a:r>
            <a:endParaRPr lang="ru-UA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–"/>
            </a:pPr>
            <a:r>
              <a:rPr lang="uk-U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можливість пошуку інформації за різними критеріями по попиту та пропозиції із продажу та купівлі нерухомості.</a:t>
            </a:r>
            <a:endParaRPr lang="ru-UA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uk-U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результаті проведеної роботи вирішено актуальне технічне завдання для автоматизації бізнес процесів із продажом та купівлею нерухомості. У процесі вирішення завдання розроблено інженерну методику автоматизованої процедури обліку попиту та пропозицій нерухомості. У ході виконання роботи отримано такі основні наукові та практичні результати:</a:t>
            </a:r>
            <a:endParaRPr lang="ru-UA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uk-U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Розроблено гнучку систему, призначену для автоматизації бізнес процесів із обліку попиту та пропозицій нерухомості.</a:t>
            </a:r>
            <a:endParaRPr lang="ru-UA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uk-U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Розроблені методи в даній роботі можуть бути використані для широкого класу завдань, тому можливий подальший розвиток розробленого програмного забезпечення.</a:t>
            </a:r>
            <a:endParaRPr lang="ru-UA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FB3836-DC43-39DB-2042-9EDDFA0A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EFA117-2261-4A1D-8BE7-0B7E6A1366C0}" type="datetime1">
              <a:rPr lang="ru-RU" smtClean="0"/>
              <a:t>08.12.2022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87663"/>
      </p:ext>
    </p:extLst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5_TF56160789" id="{E9416FAF-F856-40AC-9675-C9B0760B1290}" vid="{1EEFFE07-2D5A-4CA5-A479-4D088CDD8A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{E21DE8D0-5496-4708-AD7C-0BC6DAF5BA2E}tf56160789_win32</Template>
  <TotalTime>52</TotalTime>
  <Words>496</Words>
  <Application>Microsoft Office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Franklin Gothic Book</vt:lpstr>
      <vt:lpstr>Times New Roman</vt:lpstr>
      <vt:lpstr>1_РетроспективаVTI</vt:lpstr>
      <vt:lpstr>КУРСОВИЙ ПРОЄКТ на тему:  Система управління базою даних ріелторської контори (купівля-продаж житла) </vt:lpstr>
      <vt:lpstr>Мета роботи та постановка задачі</vt:lpstr>
      <vt:lpstr>Вихідні данні проекта:</vt:lpstr>
      <vt:lpstr>Модулі(класи) програми, та їх методи</vt:lpstr>
      <vt:lpstr>Презентация PowerPoint</vt:lpstr>
      <vt:lpstr> </vt:lpstr>
      <vt:lpstr>Блок  схема додавання пропозицій в базу данних</vt:lpstr>
      <vt:lpstr>Вимоги до користувацького інтерфейфсу</vt:lpstr>
      <vt:lpstr>висновок: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КУРСОВИЙ ПРОЄКТ на тему:  Система управління базою даних ріелторської контори (купівля-продаж житла)</dc:title>
  <dc:creator>Вадим Бабин</dc:creator>
  <cp:lastModifiedBy>Вадим Бабин</cp:lastModifiedBy>
  <cp:revision>1</cp:revision>
  <dcterms:created xsi:type="dcterms:W3CDTF">2022-12-06T17:43:28Z</dcterms:created>
  <dcterms:modified xsi:type="dcterms:W3CDTF">2022-12-08T14:20:44Z</dcterms:modified>
</cp:coreProperties>
</file>