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roximaNova-bold.fntdata"/><Relationship Id="rId10" Type="http://schemas.openxmlformats.org/officeDocument/2006/relationships/slide" Target="slides/slide6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c26417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c26417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c26417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c26417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e096f5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e096f5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e096f5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e096f5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c26417f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c26417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e096f5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e096f5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c26417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c26417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d2f22e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d2f22e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c26417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c26417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c26417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c26417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d2f22e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d2f22e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c26417f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ec26417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c2641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c2641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c26417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c26417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c26417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c26417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nOmjJ7eZztPKEDY3Sm4wZqbXYhYByAiM/view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ru" sz="3600">
                <a:solidFill>
                  <a:srgbClr val="00FFFF"/>
                </a:solidFill>
              </a:rPr>
              <a:t>How To Accelerate Analytics For Postgres With Dremio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655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DE/BI </a:t>
            </a:r>
            <a:r>
              <a:rPr lang="ru">
                <a:solidFill>
                  <a:srgbClr val="FFFF00"/>
                </a:solidFill>
              </a:rPr>
              <a:t>Trainee Vadym Khodak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444875" y="3730275"/>
            <a:ext cx="185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  </a:t>
            </a:r>
            <a:r>
              <a:rPr lang="ru" sz="1800">
                <a:solidFill>
                  <a:srgbClr val="00FFFF"/>
                </a:solidFill>
              </a:rPr>
              <a:t>@Vaddimart</a:t>
            </a:r>
            <a:endParaRPr sz="1800"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Proxima Nova"/>
                <a:ea typeface="Proxima Nova"/>
                <a:cs typeface="Proxima Nova"/>
                <a:sym typeface="Proxima Nova"/>
              </a:rPr>
              <a:t>  live:vaddimart</a:t>
            </a:r>
            <a:endParaRPr sz="1800"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514" y="3812313"/>
            <a:ext cx="436275" cy="35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248" y="4314000"/>
            <a:ext cx="436275" cy="4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498" y="3730286"/>
            <a:ext cx="1850700" cy="518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30625"/>
            <a:ext cx="8520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Testing Different Types Of Connections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(Dremio Reflections)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50550" y="1123300"/>
            <a:ext cx="9056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'SF_dremio_reflections.csv'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'w'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row_title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f"id,date_time,duration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csv_file.write(row_title)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"SF_dremio_reflections"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start = datetime.datetime.now()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engine = connect_to_dremio()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sql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'''SELECT "Category", "Date", COUNT(*)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    FROM postgresql.public."SFincidents"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    WHERE "Time" BETWEEN '08:00' AND '22:00'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    GROUP BY "Category", "Date"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  '''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 = pd.read_sql(sql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engine)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'SF_dremio_reflections.csv'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row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f"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datetime.datetime.now()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datetime.datetime.now() - start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csv_file.write(row)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(row.replace(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130625"/>
            <a:ext cx="8520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Analyzing The Result Using Python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730325"/>
            <a:ext cx="9056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plotly.offline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py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plotly.graph_objs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pandas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SF_dremio = pd.read_csv(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'SF_dremio.csv'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SF_reflections = pd.read_csv(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'SF_dremio_reflections.csv'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SF_pandas = pd.read_csv(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'SF_pandas.csv'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SF_postgres = pd.read_csv(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'SF_postgres.csv'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SF_python_sql = pd.read_csv(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'SF_python_sql.csv'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SF_dremio_trace = go.Scatter(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=SF_dremio.index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=SF_dremio[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'duration'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'Dremio'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SF_reflections_trace = go.Scatter(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=SF_reflections.index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=SF_reflections[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'duration'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'Dremio Reflections'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SF_postgres_trace = go.Scatter(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=SF_postgres.index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=SF_postgres[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'duration'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'PostgreSQL pgAgent'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SF_pandas_race = go.Scatter(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=SF_pandas.index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=SF_pandas[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'duration'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'Pandas'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SF_python_sql_trace = go.Scatter(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=SF_python_sql.index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=SF_python_sql[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'duration'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'Python and SQL'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py.plot([SF_dremio_trace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SF_postgres_trace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SF_reflections_trace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SF_pandas_race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SF_python_sql_trace])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py.plot([SF_dremio_trace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SF_postgres_trace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SF_python_sql_trace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SF_reflections_trace])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30625"/>
            <a:ext cx="8520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Result With Pandas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2725"/>
            <a:ext cx="8839203" cy="389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130625"/>
            <a:ext cx="8520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Result Without Pandas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2725"/>
            <a:ext cx="8839199" cy="3838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130625"/>
            <a:ext cx="8520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Conclusion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730325"/>
            <a:ext cx="9056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ru">
                <a:solidFill>
                  <a:srgbClr val="FFFF00"/>
                </a:solidFill>
              </a:rPr>
              <a:t>query duration depends on the connection;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ru">
                <a:solidFill>
                  <a:srgbClr val="FFFF00"/>
                </a:solidFill>
              </a:rPr>
              <a:t>the fast type of connection is Dremio Reflection connection;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ru">
                <a:solidFill>
                  <a:srgbClr val="FFFF00"/>
                </a:solidFill>
              </a:rPr>
              <a:t>the slowest  </a:t>
            </a:r>
            <a:r>
              <a:rPr lang="ru">
                <a:solidFill>
                  <a:srgbClr val="FFFF00"/>
                </a:solidFill>
              </a:rPr>
              <a:t>type of connection is Pandas connection;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ru">
                <a:solidFill>
                  <a:srgbClr val="FFFF00"/>
                </a:solidFill>
              </a:rPr>
              <a:t>Pandas connection will be a good choice if you need to do many operations with 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one particular dataset;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ru">
                <a:solidFill>
                  <a:srgbClr val="FFFF00"/>
                </a:solidFill>
              </a:rPr>
              <a:t>Dremio Reflections can dramatically accelerate analytical processing.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130625"/>
            <a:ext cx="8520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Links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730325"/>
            <a:ext cx="9056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FOR PRESENTATION MATERIALS: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https://github.com/VadymKhodak/dremio_presentation.git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https://docs.google.com/presentation/d/1ByTBxC_PgGB3BAx3YGqpRO1YP5Qai_IVpmCvX-s3Tpo/edit?usp=sharing 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FOR MORE INFORMATION ABOUT DREMIO:</a:t>
            </a:r>
            <a:endParaRPr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https://www.dremio.com/tutorials/accelerating-postgres-with-dremio/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https://www.dremio.com/product/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https://www.youtube.com/watch?v=iPjd6gVLQQM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https://www.youtube.com/watch?v=8L5fuB4fjPg&amp;t=526s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https://www.youtube.com/watch?v=nB8tBZSOzbY&amp;t=2s</a:t>
            </a:r>
            <a:endParaRPr sz="12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15450"/>
            <a:ext cx="456177" cy="44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13700"/>
            <a:ext cx="456175" cy="4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25" y="1298050"/>
            <a:ext cx="362725" cy="3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699" y="1863650"/>
            <a:ext cx="558193" cy="3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464650" y="3187675"/>
            <a:ext cx="8123100" cy="10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ru" sz="3600">
                <a:solidFill>
                  <a:srgbClr val="00FFFF"/>
                </a:solidFill>
              </a:rPr>
              <a:t>ANY QUESTIONS?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7041475" y="4057800"/>
            <a:ext cx="185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 sz="1000"/>
              <a:t> </a:t>
            </a:r>
            <a:r>
              <a:rPr lang="ru" sz="1000">
                <a:solidFill>
                  <a:srgbClr val="00FFFF"/>
                </a:solidFill>
              </a:rPr>
              <a:t>@Vaddimart</a:t>
            </a:r>
            <a:endParaRPr sz="1000"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FF"/>
                </a:solidFill>
                <a:latin typeface="Proxima Nova"/>
                <a:ea typeface="Proxima Nova"/>
                <a:cs typeface="Proxima Nova"/>
                <a:sym typeface="Proxima Nova"/>
              </a:rPr>
              <a:t>  live:vaddimart</a:t>
            </a:r>
            <a:endParaRPr sz="1000"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244" y="4171429"/>
            <a:ext cx="212349" cy="17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249" y="4494475"/>
            <a:ext cx="212350" cy="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464650" y="205300"/>
            <a:ext cx="8427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8"/>
          <p:cNvSpPr txBox="1"/>
          <p:nvPr>
            <p:ph type="ctrTitle"/>
          </p:nvPr>
        </p:nvSpPr>
        <p:spPr>
          <a:xfrm>
            <a:off x="616900" y="1676000"/>
            <a:ext cx="8123100" cy="10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ru" sz="3600">
                <a:solidFill>
                  <a:srgbClr val="00FFFF"/>
                </a:solidFill>
              </a:rPr>
              <a:t>THANKS FOR LISTENING!!!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2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What is Dremio?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744475"/>
            <a:ext cx="85206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FFFF"/>
                </a:solidFill>
              </a:rPr>
              <a:t>Dremio is the Data-as-a-Service Platform. Make your data engineers more productive, and your data consumers more self-sufficient.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700" y="1379575"/>
            <a:ext cx="8520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Dremio provides a quantum leap in performance, based on four areas of innovation.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82625" y="2089050"/>
            <a:ext cx="31131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FFFF"/>
                </a:solidFill>
                <a:latin typeface="Proxima Nova"/>
                <a:ea typeface="Proxima Nova"/>
                <a:cs typeface="Proxima Nova"/>
                <a:sym typeface="Proxima Nova"/>
              </a:rPr>
              <a:t>Apache Arrow Execution</a:t>
            </a:r>
            <a:endParaRPr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1 to 1000+ nodes, architected for cloud deployments: elastic compute runs on object stores.</a:t>
            </a:r>
            <a:endParaRPr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375750" y="2089050"/>
            <a:ext cx="3078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FFFF"/>
                </a:solidFill>
                <a:latin typeface="Proxima Nova"/>
                <a:ea typeface="Proxima Nova"/>
                <a:cs typeface="Proxima Nova"/>
                <a:sym typeface="Proxima Nova"/>
              </a:rPr>
              <a:t>Native Push-Downs</a:t>
            </a:r>
            <a:endParaRPr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FFFF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Optimized query semantics for each data source – Amazon S3, ADLS, RDBMS, NoSQL, HDFS, and more.</a:t>
            </a:r>
            <a:endParaRPr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82625" y="3308400"/>
            <a:ext cx="3380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00"/>
                </a:solidFill>
              </a:rPr>
              <a:t>Data Reflections™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00"/>
                </a:solidFill>
              </a:rPr>
              <a:t>Accelerate data and queries automatically, up to 1000x faster, with the full power of relational algebra.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358500" y="3308400"/>
            <a:ext cx="31131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Vertically Integrated Query Engine</a:t>
            </a:r>
            <a:endParaRPr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Cost-based query planner automatically generates query plans to make optimal use of Data Reflections™ and push-downs.</a:t>
            </a:r>
            <a:endParaRPr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176350" y="4713150"/>
            <a:ext cx="1433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FFFF"/>
                </a:solidFill>
                <a:latin typeface="Proxima Nova"/>
                <a:ea typeface="Proxima Nova"/>
                <a:cs typeface="Proxima Nova"/>
                <a:sym typeface="Proxima Nova"/>
              </a:rPr>
              <a:t>www.dremio.com</a:t>
            </a:r>
            <a:endParaRPr sz="1200">
              <a:solidFill>
                <a:srgbClr val="00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263" y="152400"/>
            <a:ext cx="624348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How the table looks like?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36350"/>
            <a:ext cx="1719900" cy="31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</a:rPr>
              <a:t>index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IncidntNum	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DayOfWeek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PdDistrict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Resolution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PdId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F2F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4245275"/>
            <a:ext cx="3394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00FF"/>
                </a:solidFill>
              </a:rPr>
              <a:t>SELECT</a:t>
            </a:r>
            <a:r>
              <a:rPr lang="ru" sz="1000">
                <a:solidFill>
                  <a:schemeClr val="lt1"/>
                </a:solidFill>
              </a:rPr>
              <a:t> * </a:t>
            </a:r>
            <a:r>
              <a:rPr lang="ru" sz="1000">
                <a:solidFill>
                  <a:srgbClr val="FF00FF"/>
                </a:solidFill>
              </a:rPr>
              <a:t>FROM</a:t>
            </a:r>
            <a:r>
              <a:rPr lang="ru" sz="1000">
                <a:solidFill>
                  <a:srgbClr val="212529"/>
                </a:solidFill>
              </a:rPr>
              <a:t> </a:t>
            </a:r>
            <a:r>
              <a:rPr lang="ru" sz="1000">
                <a:solidFill>
                  <a:schemeClr val="lt1"/>
                </a:solidFill>
              </a:rPr>
              <a:t>public."SFincidents";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lt1"/>
                </a:solidFill>
              </a:rPr>
              <a:t>Successfully run. Total query runtime: 12 secs 159 msec.</a:t>
            </a:r>
            <a:br>
              <a:rPr lang="ru" sz="1000">
                <a:solidFill>
                  <a:schemeClr val="lt1"/>
                </a:solidFill>
              </a:rPr>
            </a:br>
            <a:r>
              <a:rPr lang="ru" sz="1000">
                <a:solidFill>
                  <a:schemeClr val="lt1"/>
                </a:solidFill>
              </a:rPr>
              <a:t>2215467 rows affected.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110575" y="4675775"/>
            <a:ext cx="1644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www.datasf.org</a:t>
            </a:r>
            <a:endParaRPr u="sng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524675" y="1015425"/>
            <a:ext cx="24903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type BIGINT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BIGINT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TEXT	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TEXT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TEXT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TEXT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TEXT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TEXT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TEXT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TEXT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DOUBLE PRECISION	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DOUBLE PRECISION	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- type TEXT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 type BIGINT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014975" y="993825"/>
            <a:ext cx="48174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1944406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180360835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DRUG/NARCOTIC	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POSSESSION OF NARCOTICS PARAPHERNALIA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Tuesday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05/15/2018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01:25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SOUTHERN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ARREST, BOOKED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0 Block of 6TH 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-122.41004163181597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37.781953653725715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(37.781953653725715°, -122.41004163181597°)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18036083516710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00"/>
                </a:solidFill>
              </a:rPr>
              <a:t>Testing Different Types Of Connections (pgAgent )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00" y="984675"/>
            <a:ext cx="294851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519" y="984675"/>
            <a:ext cx="49525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30625"/>
            <a:ext cx="8520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Testing Different Types Of Connections (Dremio)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730325"/>
            <a:ext cx="9056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datetime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pandas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my_python.myfirstlib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connect_to_dremio, connect_to_postgres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'SF_dremio.csv'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'w'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row_title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f"id,date_time,duration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csv_file.write(row_title)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"SF_dremio"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start = datetime.datetime.now()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engine = connect_to_dremio()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sql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'''SELECT "Category", "Date", COUNT(*)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    FROM postgresql.public."SFincidents"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    WHERE "Time" BETWEEN '08:00' AND '22:00'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    GROUP BY "Category", "Date"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     '''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 = pd.read_sql(sql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engine)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'SF_dremio.csv'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row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f"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datetime.datetime.now()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datetime.datetime.now() - start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csv_file.write(row)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(row.replace(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61250" y="130625"/>
            <a:ext cx="88680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Testing Different Types Of Connections (Python &amp; SQL)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730325"/>
            <a:ext cx="9056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'SF_python_sql.csv'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'w'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row_title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f"id,date_time,duration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csv_file.write(row_title)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"SF_python_sql"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start = datetime.datetime.now()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engine = connect_to_postgres()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sql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"""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SELECT "Category", "Date", COUNT(*)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FROM public."SFincidents"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WHERE "Time" BETWEEN '08:00' AND '22:00'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GROUP BY "Category", "Date";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"""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 = pd.read_sql(sql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engine)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'SF_python_sql.csv'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row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f"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datetime.datetime.now()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datetime.datetime.now() - start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csv_file.write(row)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(row.replace(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61250" y="130625"/>
            <a:ext cx="88680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Testing Different Types Of Connections (Pandas)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730325"/>
            <a:ext cx="9056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'SF_pandas.csv'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'w'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row_title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f"id,date_time,duration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csv_file.write(row_title)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"SF_pandas"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start = datetime.datetime.now()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engine = connect_to_postgres()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result = pd.read_sql(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'SELECT * FROM public."SFincidents"'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engine)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result = result[result.Time &gt;=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'08:00'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result = result[result.Time &lt;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'22:00'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result = result.drop(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'IncidntNum'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'Descript'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'DayOfWeek'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'Time'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'PdDistrict'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'Resolution'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'Address'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'Y'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'Location'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'PdId'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'index_id'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axis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ru" sz="12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result = result.groupby([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'Category'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'Date'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]).count()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'SF_pandas.csv'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csv_file: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row =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f"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datetime.datetime.now()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datetime.datetime.now() - start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}\n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00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csv_file.write(row)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ru" sz="12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(row.replace(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r>
              <a:rPr lang="ru" sz="12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61250" y="130625"/>
            <a:ext cx="88680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Make Dremio Reflections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730325"/>
            <a:ext cx="9056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3" name="Google Shape;123;p21" title="DremioReflection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