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41D40A74-DC64-4258-8588-BDBE6989AE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3EE0-35A4-485A-8D8F-CA074E3B8CC8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3A1A5-18FE-46C8-8354-4E53EAE3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27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3EE0-35A4-485A-8D8F-CA074E3B8CC8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3A1A5-18FE-46C8-8354-4E53EAE3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03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3EE0-35A4-485A-8D8F-CA074E3B8CC8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3A1A5-18FE-46C8-8354-4E53EAE3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2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3EE0-35A4-485A-8D8F-CA074E3B8CC8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3A1A5-18FE-46C8-8354-4E53EAE3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51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3EE0-35A4-485A-8D8F-CA074E3B8CC8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3A1A5-18FE-46C8-8354-4E53EAE3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98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3EE0-35A4-485A-8D8F-CA074E3B8CC8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3A1A5-18FE-46C8-8354-4E53EAE3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73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3EE0-35A4-485A-8D8F-CA074E3B8CC8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3A1A5-18FE-46C8-8354-4E53EAE3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93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3EE0-35A4-485A-8D8F-CA074E3B8CC8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3A1A5-18FE-46C8-8354-4E53EAE3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44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3EE0-35A4-485A-8D8F-CA074E3B8CC8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3A1A5-18FE-46C8-8354-4E53EAE3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27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3EE0-35A4-485A-8D8F-CA074E3B8CC8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3A1A5-18FE-46C8-8354-4E53EAE3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5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3EE0-35A4-485A-8D8F-CA074E3B8CC8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3A1A5-18FE-46C8-8354-4E53EAE3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75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D34FA50C-D240-4252-8250-C88B49B660E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23EE0-35A4-485A-8D8F-CA074E3B8CC8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3A1A5-18FE-46C8-8354-4E53EAE3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49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38A264A-804D-4116-AA3D-B79568865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719" y="1944968"/>
            <a:ext cx="7772400" cy="2332654"/>
          </a:xfrm>
        </p:spPr>
        <p:txBody>
          <a:bodyPr>
            <a:normAutofit/>
          </a:bodyPr>
          <a:lstStyle/>
          <a:p>
            <a:r>
              <a:rPr lang="uk-UA" sz="4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Поштова служба Інтернету. Електронна скринька та електронне листування</a:t>
            </a:r>
            <a:endParaRPr lang="en-US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10" descr="http://st03.kakprosto.ru/images/article/2011/9/13/1_52552c2e36c5252552c2e36c95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528" y="1035283"/>
            <a:ext cx="958983" cy="89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http://yak-prosto.com/images/7/2/yak-peredavati-fayli-na-myayl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719" y="4857465"/>
            <a:ext cx="1240301" cy="107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conceptodefinicion.de/wp-content/uploads/2014/03/email-marketing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17260">
            <a:off x="7135210" y="4316259"/>
            <a:ext cx="1240534" cy="119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93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77279" y="731121"/>
            <a:ext cx="64847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b="1" i="1" dirty="0">
                <a:ln w="11430"/>
                <a:solidFill>
                  <a:schemeClr val="bg1">
                    <a:lumMod val="9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Реєстрація електронної скриньки</a:t>
            </a:r>
            <a:br>
              <a:rPr lang="uk-UA" sz="3200" b="1" i="1" dirty="0">
                <a:ln w="11430"/>
                <a:solidFill>
                  <a:schemeClr val="bg1">
                    <a:lumMod val="9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3200" b="1" i="1" dirty="0">
                <a:ln w="11430"/>
                <a:solidFill>
                  <a:schemeClr val="bg1">
                    <a:lumMod val="9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 поштовому сервері</a:t>
            </a:r>
            <a:endParaRPr lang="uk-UA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7985" r="30593"/>
          <a:stretch/>
        </p:blipFill>
        <p:spPr>
          <a:xfrm>
            <a:off x="4456089" y="1488671"/>
            <a:ext cx="3712792" cy="509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28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5426" y="906300"/>
            <a:ext cx="8515350" cy="1325563"/>
          </a:xfrm>
        </p:spPr>
        <p:txBody>
          <a:bodyPr>
            <a:noAutofit/>
          </a:bodyPr>
          <a:lstStyle/>
          <a:p>
            <a:r>
              <a:rPr lang="ru-RU" sz="3200" b="1" dirty="0">
                <a:ln w="11430"/>
                <a:solidFill>
                  <a:schemeClr val="bg1">
                    <a:lumMod val="9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uk-UA" sz="3200" b="1" dirty="0" smtClean="0">
                <a:ln w="11430"/>
                <a:solidFill>
                  <a:schemeClr val="bg1">
                    <a:lumMod val="9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захисту своєї електронної скриньки потрібно дотримуватись</a:t>
            </a:r>
            <a:r>
              <a:rPr lang="ru-RU" sz="3200" b="1" dirty="0" smtClean="0">
                <a:ln w="11430"/>
                <a:solidFill>
                  <a:schemeClr val="bg1">
                    <a:lumMod val="9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200" b="1" dirty="0" smtClean="0">
                <a:ln w="11430"/>
                <a:solidFill>
                  <a:schemeClr val="bg1">
                    <a:lumMod val="9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таких </a:t>
            </a:r>
            <a:r>
              <a:rPr lang="uk-UA" sz="3200" b="1" dirty="0">
                <a:ln w="11430"/>
                <a:solidFill>
                  <a:schemeClr val="bg1">
                    <a:lumMod val="9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правил:</a:t>
            </a:r>
            <a:endParaRPr lang="uk-UA" sz="32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3295" y="2231863"/>
            <a:ext cx="7886700" cy="4351338"/>
          </a:xfrm>
        </p:spPr>
        <p:txBody>
          <a:bodyPr/>
          <a:lstStyle/>
          <a:p>
            <a:pPr marL="342900" indent="-342900">
              <a:buAutoNum type="arabicParenR"/>
            </a:pPr>
            <a:r>
              <a:rPr lang="uk-UA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реєстрації вказувати надійний пароль. </a:t>
            </a:r>
          </a:p>
          <a:p>
            <a:pPr marL="342900" indent="-342900">
              <a:buAutoNum type="arabicParenR"/>
            </a:pPr>
            <a:r>
              <a:rPr lang="uk-UA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Нікому не повідомляти свій пароль;</a:t>
            </a:r>
          </a:p>
          <a:p>
            <a:pPr marL="0" indent="0">
              <a:buNone/>
            </a:pPr>
            <a:r>
              <a:rPr lang="uk-UA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При реєстрації інших скриньок використовувати нові паролі.</a:t>
            </a:r>
          </a:p>
          <a:p>
            <a:endParaRPr lang="uk-UA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uk-UA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Доступ до нової поштової скриньки можна отримати ввівши </a:t>
            </a:r>
            <a:r>
              <a:rPr lang="uk-UA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логін</a:t>
            </a:r>
            <a:r>
              <a:rPr lang="uk-UA" dirty="0">
                <a:solidFill>
                  <a:schemeClr val="accent2"/>
                </a:solidFill>
              </a:rPr>
              <a:t> </a:t>
            </a:r>
            <a:r>
              <a:rPr lang="uk-UA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й </a:t>
            </a:r>
            <a:r>
              <a:rPr lang="uk-UA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пароль</a:t>
            </a:r>
            <a:r>
              <a:rPr lang="uk-UA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які були обрані при реєстрації.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3904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22514" y="1735494"/>
            <a:ext cx="8248262" cy="47545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sz="2800" dirty="0">
                <a:solidFill>
                  <a:schemeClr val="accent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Практична робота за комп’ютером</a:t>
            </a:r>
            <a:r>
              <a:rPr lang="uk-UA" sz="2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uk-UA" sz="2800" i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(Під час роботи з комп'ютером дотримуйтесь правил безпеки та санітарно-гігієнічних норм)</a:t>
            </a:r>
            <a:r>
              <a:rPr lang="uk-UA" sz="2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uk-UA" sz="2800" dirty="0" smtClean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sz="2800" i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Вправа </a:t>
            </a:r>
            <a:r>
              <a:rPr lang="uk-UA" sz="2800" i="1" dirty="0">
                <a:solidFill>
                  <a:schemeClr val="accent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uk-UA" sz="2800" dirty="0">
                <a:solidFill>
                  <a:schemeClr val="accent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(стр.10)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sz="2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Реєстрація власної електронної скриньки.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sz="2800" i="1" dirty="0">
                <a:solidFill>
                  <a:schemeClr val="accent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Завдання</a:t>
            </a:r>
            <a:r>
              <a:rPr lang="uk-UA" sz="2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Зареєструвати власну електронну скриньку на поштовому сервері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sz="2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mail.ukr.net.</a:t>
            </a:r>
            <a:endParaRPr lang="uk-UA" sz="2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12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66532" y="2351314"/>
            <a:ext cx="8528178" cy="2668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sz="36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Домашнє завдання</a:t>
            </a:r>
            <a:r>
              <a:rPr lang="uk-UA" sz="3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uk-UA" sz="36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sz="36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Опрацювати параграф 1.1 підручника Інформатика - 7., автор Й. Я. </a:t>
            </a:r>
            <a:r>
              <a:rPr lang="uk-UA" sz="36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Ривкінд</a:t>
            </a:r>
            <a:endParaRPr lang="uk-UA" sz="36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sz="36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Завдання 7 ст. 14</a:t>
            </a:r>
            <a:endParaRPr lang="uk-UA" sz="3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21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3635" y="1225182"/>
            <a:ext cx="83629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Електронна пошта </a:t>
            </a:r>
            <a:r>
              <a:rPr lang="ru-RU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</a:t>
            </a:r>
            <a:r>
              <a:rPr lang="ru-RU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mail</a:t>
            </a:r>
            <a:r>
              <a:rPr lang="ru-RU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uk-UA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 сукупність засобів, призначених для обміну електронними листами між користувачами</a:t>
            </a:r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комп’ютерної</a:t>
            </a:r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мережі</a:t>
            </a:r>
            <a:r>
              <a:rPr lang="uk-UA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uk-UA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" name="Picture 10" descr="http://www.azimutpost.ru/image/djejatjelnost-mirovykh-kompanij-na-rossijskom-rynkje-eksprjess-pochty-dostavka-pochty-dostavka-po-ro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64" y="2817129"/>
            <a:ext cx="2296476" cy="196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4" descr="http://www.business.ua/upload/iblock/a28/uqnaelavqz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495" y="4146144"/>
            <a:ext cx="2426216" cy="202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http://rubezhanin.net/wp-content/uploads/2013/09/jelektronnaja-pochta-i-gde-mozhno-sozdat-pochtovyj_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877" y="3017617"/>
            <a:ext cx="2257053" cy="2257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79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4715" y="1828799"/>
            <a:ext cx="8739285" cy="294847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uk-UA" sz="51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Поштовий сервер - </a:t>
            </a:r>
            <a:r>
              <a:rPr lang="uk-UA" sz="5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 комп’ютер і відповідне програмне забезпечення, за  допомогою якого підтримується робота електронної пошти.</a:t>
            </a:r>
          </a:p>
          <a:p>
            <a:pPr marL="0" indent="0">
              <a:buNone/>
            </a:pPr>
            <a:endParaRPr lang="uk-UA" sz="5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uk-UA" sz="5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Електронний лист приймається на той поштовий сервер, де адресат має </a:t>
            </a:r>
            <a:r>
              <a:rPr lang="uk-UA" sz="5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свій обліковий </a:t>
            </a:r>
            <a:r>
              <a:rPr lang="uk-UA" sz="5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запис.</a:t>
            </a:r>
          </a:p>
          <a:p>
            <a:pPr marL="0" indent="0">
              <a:buNone/>
            </a:pPr>
            <a:endParaRPr lang="uk-UA" sz="5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dirty="0"/>
          </a:p>
        </p:txBody>
      </p:sp>
      <p:pic>
        <p:nvPicPr>
          <p:cNvPr id="4" name="Picture 8" descr="http://liderprint.kiev.ua/sites/default/files/content/konverti-004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18642">
            <a:off x="7468158" y="5556172"/>
            <a:ext cx="983518" cy="891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http://yak-prosto.com/images/7/2/yak-peredavati-fayli-na-myayl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0" y="4850991"/>
            <a:ext cx="1310950" cy="113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68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00062"/>
            <a:ext cx="7886700" cy="1325563"/>
          </a:xfrm>
        </p:spPr>
        <p:txBody>
          <a:bodyPr/>
          <a:lstStyle/>
          <a:p>
            <a:r>
              <a:rPr lang="uk-UA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Безкоштовні поштові сервери</a:t>
            </a:r>
            <a:endParaRPr lang="uk-UA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uk-UA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українські</a:t>
            </a:r>
            <a:r>
              <a:rPr lang="uk-UA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</a:p>
          <a:p>
            <a:r>
              <a:rPr lang="en-US" dirty="0">
                <a:solidFill>
                  <a:srgbClr val="FFC000"/>
                </a:solidFill>
              </a:rPr>
              <a:t>mail.ukr.net,</a:t>
            </a:r>
            <a:endParaRPr lang="ru-RU" dirty="0">
              <a:solidFill>
                <a:srgbClr val="FFC000"/>
              </a:solidFill>
            </a:endParaRPr>
          </a:p>
          <a:p>
            <a:r>
              <a:rPr lang="en-US" dirty="0">
                <a:solidFill>
                  <a:srgbClr val="FFC000"/>
                </a:solidFill>
              </a:rPr>
              <a:t>webmail.meta.ua,</a:t>
            </a:r>
            <a:endParaRPr lang="ru-RU" dirty="0">
              <a:solidFill>
                <a:srgbClr val="FFC000"/>
              </a:solidFill>
            </a:endParaRPr>
          </a:p>
          <a:p>
            <a:r>
              <a:rPr lang="en-US" dirty="0">
                <a:solidFill>
                  <a:srgbClr val="FFC000"/>
                </a:solidFill>
              </a:rPr>
              <a:t>mail.oboz.ua,</a:t>
            </a:r>
            <a:endParaRPr lang="ru-RU" dirty="0">
              <a:solidFill>
                <a:srgbClr val="FFC000"/>
              </a:solidFill>
            </a:endParaRPr>
          </a:p>
          <a:p>
            <a:r>
              <a:rPr lang="en-US" dirty="0">
                <a:solidFill>
                  <a:srgbClr val="FFC000"/>
                </a:solidFill>
              </a:rPr>
              <a:t>mail.i.ua,</a:t>
            </a:r>
          </a:p>
          <a:p>
            <a:r>
              <a:rPr lang="en-US" dirty="0">
                <a:solidFill>
                  <a:srgbClr val="FFC000"/>
                </a:solidFill>
              </a:rPr>
              <a:t>mail.bigmir.net</a:t>
            </a:r>
            <a:r>
              <a:rPr lang="en-US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/>
                </a:solidFill>
              </a:rPr>
              <a:t> 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uk-UA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міжнародні:</a:t>
            </a:r>
            <a:r>
              <a:rPr lang="uk-UA" dirty="0"/>
              <a:t> </a:t>
            </a:r>
          </a:p>
          <a:p>
            <a:r>
              <a:rPr lang="en-US" dirty="0">
                <a:solidFill>
                  <a:srgbClr val="FFC000"/>
                </a:solidFill>
              </a:rPr>
              <a:t>hotmail.com, </a:t>
            </a:r>
            <a:endParaRPr lang="ru-RU" dirty="0">
              <a:solidFill>
                <a:srgbClr val="FFC000"/>
              </a:solidFill>
            </a:endParaRPr>
          </a:p>
          <a:p>
            <a:r>
              <a:rPr lang="en-US" dirty="0">
                <a:solidFill>
                  <a:srgbClr val="FFC000"/>
                </a:solidFill>
              </a:rPr>
              <a:t>mail.yahoo.com, </a:t>
            </a:r>
            <a:endParaRPr lang="ru-RU" dirty="0">
              <a:solidFill>
                <a:srgbClr val="FFC000"/>
              </a:solidFill>
            </a:endParaRPr>
          </a:p>
          <a:p>
            <a:r>
              <a:rPr lang="en-US" dirty="0">
                <a:solidFill>
                  <a:srgbClr val="FFC000"/>
                </a:solidFill>
              </a:rPr>
              <a:t>gmail.com</a:t>
            </a:r>
            <a:endParaRPr lang="uk-UA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uk-UA" dirty="0"/>
          </a:p>
        </p:txBody>
      </p:sp>
      <p:pic>
        <p:nvPicPr>
          <p:cNvPr id="4" name="Picture 2" descr="http://www.jk.ua/portfolio/img/emailua_logo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447" y="1825625"/>
            <a:ext cx="3462553" cy="2347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.url.kiev.ua/wp-content/uploads/2008/12/freemai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962" y="4001294"/>
            <a:ext cx="1319809" cy="98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5.at.ua/2/GMAIL_COM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391" y="5145776"/>
            <a:ext cx="1414950" cy="705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66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39801" y="795814"/>
            <a:ext cx="7886700" cy="1325563"/>
          </a:xfrm>
        </p:spPr>
        <p:txBody>
          <a:bodyPr>
            <a:normAutofit/>
          </a:bodyPr>
          <a:lstStyle/>
          <a:p>
            <a:r>
              <a:rPr lang="en-US" sz="6600" b="1" i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e-mail</a:t>
            </a:r>
            <a:endParaRPr lang="uk-UA" sz="6600" b="1" dirty="0">
              <a:solidFill>
                <a:schemeClr val="bg1"/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54563" y="2121377"/>
            <a:ext cx="4142792" cy="435554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889241" y="2121377"/>
            <a:ext cx="4142792" cy="435554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TextBox 6"/>
          <p:cNvSpPr txBox="1"/>
          <p:nvPr/>
        </p:nvSpPr>
        <p:spPr>
          <a:xfrm>
            <a:off x="354563" y="2313992"/>
            <a:ext cx="414279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Переваги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исока швидкість передавання повідомлень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 материка на материк лист доходить за </a:t>
            </a:r>
            <a:r>
              <a:rPr lang="uk-UA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секунди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ідносно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невисока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безкоштовна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вартість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послуг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полегшує пошук необхідної інформації в листах </a:t>
            </a: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225143" y="2313992"/>
            <a:ext cx="347098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Недоліки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неможливість пересилання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оригіналів офіційних документів із підписом і печаткою;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можливість перехоплення повідомлення іншою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особою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мовірність отримання шкідливих програм з електронним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листом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тощо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27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6124" y="708509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i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e-mail</a:t>
            </a:r>
            <a:endParaRPr lang="uk-UA" sz="4800" dirty="0"/>
          </a:p>
        </p:txBody>
      </p:sp>
      <p:pic>
        <p:nvPicPr>
          <p:cNvPr id="6" name="Рисунок 5"/>
          <p:cNvPicPr/>
          <p:nvPr/>
        </p:nvPicPr>
        <p:blipFill rotWithShape="1">
          <a:blip r:embed="rId2"/>
          <a:srcRect l="2623" t="3833" r="1391" b="3547"/>
          <a:stretch/>
        </p:blipFill>
        <p:spPr>
          <a:xfrm>
            <a:off x="572666" y="1866123"/>
            <a:ext cx="8173616" cy="462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0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761319"/>
            <a:ext cx="7886700" cy="1325563"/>
          </a:xfrm>
        </p:spPr>
        <p:txBody>
          <a:bodyPr>
            <a:normAutofit/>
          </a:bodyPr>
          <a:lstStyle/>
          <a:p>
            <a:r>
              <a:rPr lang="uk-UA" sz="3200" b="1" i="1" dirty="0" smtClean="0">
                <a:ln w="11430"/>
                <a:solidFill>
                  <a:schemeClr val="bg1">
                    <a:lumMod val="9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Як створюється адреса електронної пошти</a:t>
            </a:r>
            <a:r>
              <a:rPr lang="ru-RU" sz="3200" b="1" i="1" dirty="0" smtClean="0">
                <a:ln w="11430"/>
                <a:solidFill>
                  <a:schemeClr val="bg1">
                    <a:lumMod val="9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uk-UA" sz="32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7940" y="2103837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uk-UA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Адреса електронної пошти </a:t>
            </a:r>
            <a:r>
              <a:rPr lang="uk-UA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складається із двох частин, розділених символом @. </a:t>
            </a:r>
          </a:p>
          <a:p>
            <a:endParaRPr lang="uk-UA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51520" y="3244822"/>
            <a:ext cx="8640960" cy="79208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b="1" i="1" dirty="0" smtClean="0"/>
          </a:p>
          <a:p>
            <a:pPr algn="ctr"/>
            <a:r>
              <a:rPr lang="uk-UA" b="1" i="1" dirty="0" smtClean="0"/>
              <a:t>&lt;</a:t>
            </a:r>
            <a:r>
              <a:rPr lang="uk-UA" b="1" i="1" dirty="0"/>
              <a:t>ім’я_поштової_скриньки_користувача&gt;@&lt; ім’я_поштового_сервера&gt;</a:t>
            </a:r>
          </a:p>
          <a:p>
            <a:pPr algn="ctr"/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746449" y="4524986"/>
            <a:ext cx="794968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uk-UA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Ім’я поштової скриньки має бути унікальним.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uk-UA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 пропусків, розділових знаків і символів кирилиці </a:t>
            </a:r>
            <a:r>
              <a:rPr lang="uk-UA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електронній </a:t>
            </a:r>
            <a:r>
              <a:rPr lang="uk-UA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адресі не допускається.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9304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719689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uk-UA" sz="4800" b="1" i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Символ </a:t>
            </a:r>
            <a:r>
              <a:rPr lang="en-US" sz="4800" b="1" i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endParaRPr lang="uk-UA" sz="4800" b="1" i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2045252"/>
            <a:ext cx="7886700" cy="3420797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Англійці називають його </a:t>
            </a:r>
            <a:r>
              <a:rPr lang="uk-UA" i="1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ет</a:t>
            </a:r>
            <a:r>
              <a:rPr lang="uk-UA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греки </a:t>
            </a:r>
            <a:r>
              <a:rPr lang="uk-UA" i="1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сто</a:t>
            </a:r>
            <a:r>
              <a:rPr lang="uk-UA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араби </a:t>
            </a:r>
            <a:r>
              <a:rPr lang="uk-UA" i="1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фі</a:t>
            </a:r>
            <a:r>
              <a:rPr lang="uk-UA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індонезійці </a:t>
            </a:r>
            <a:r>
              <a:rPr lang="uk-UA" i="1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ух</a:t>
            </a:r>
            <a:r>
              <a:rPr lang="uk-UA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uk-UA" i="1" dirty="0" err="1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Мавп’ячий</a:t>
            </a:r>
            <a:r>
              <a:rPr lang="uk-UA" i="1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хвіст </a:t>
            </a:r>
            <a:r>
              <a:rPr lang="uk-UA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використовується в Німеччині, Голландії, ПАР, Словенії. </a:t>
            </a:r>
          </a:p>
          <a:p>
            <a:pPr marL="0" indent="0">
              <a:buNone/>
            </a:pPr>
            <a:r>
              <a:rPr lang="uk-UA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 Польщі й Сербії </a:t>
            </a:r>
            <a:r>
              <a:rPr lang="uk-UA" i="1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мавпочка</a:t>
            </a:r>
            <a:r>
              <a:rPr lang="uk-UA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uk-UA" i="1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Хобот </a:t>
            </a:r>
            <a:r>
              <a:rPr lang="uk-UA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 Данії і Швеції.</a:t>
            </a:r>
          </a:p>
          <a:p>
            <a:pPr marL="0" indent="0">
              <a:buNone/>
            </a:pPr>
            <a:r>
              <a:rPr lang="uk-UA" i="1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Равлик </a:t>
            </a:r>
            <a:r>
              <a:rPr lang="uk-UA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електронних адресах італійців і корейців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uk-UA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uk-UA" dirty="0"/>
          </a:p>
        </p:txBody>
      </p:sp>
      <p:pic>
        <p:nvPicPr>
          <p:cNvPr id="4" name="Picture 10" descr="http://st03.kakprosto.ru/images/article/2011/9/13/1_52552c2e36c5252552c2e36c95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417" y="5545868"/>
            <a:ext cx="1083366" cy="100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http://st03.kakprosto.ru/images/article/2011/9/13/1_52552c2e36c5252552c2e36c95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160" y="5538327"/>
            <a:ext cx="1069362" cy="99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ttp://st03.kakprosto.ru/images/article/2011/9/13/1_52552c2e36c5252552c2e36c95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899" y="5466049"/>
            <a:ext cx="1169273" cy="108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5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0781" y="812995"/>
            <a:ext cx="7886700" cy="1325563"/>
          </a:xfrm>
        </p:spPr>
        <p:txBody>
          <a:bodyPr>
            <a:normAutofit/>
          </a:bodyPr>
          <a:lstStyle/>
          <a:p>
            <a:r>
              <a:rPr lang="uk-UA" sz="3600" b="1" i="1" dirty="0">
                <a:ln w="11430"/>
                <a:solidFill>
                  <a:schemeClr val="bg1">
                    <a:lumMod val="9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Реєстрація електронної скриньки</a:t>
            </a:r>
            <a:br>
              <a:rPr lang="uk-UA" sz="3600" b="1" i="1" dirty="0">
                <a:ln w="11430"/>
                <a:solidFill>
                  <a:schemeClr val="bg1">
                    <a:lumMod val="9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3600" b="1" i="1" dirty="0">
                <a:ln w="11430"/>
                <a:solidFill>
                  <a:schemeClr val="bg1">
                    <a:lumMod val="9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 поштовому сервері</a:t>
            </a:r>
            <a:endParaRPr lang="uk-UA" sz="3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 descr="Інтернет: Як створити поштову скриньку?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811" y="2306509"/>
            <a:ext cx="4897405" cy="39636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210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1246</TotalTime>
  <Words>346</Words>
  <Application>Microsoft Office PowerPoint</Application>
  <PresentationFormat>Экран (4:3)</PresentationFormat>
  <Paragraphs>59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Тема Office</vt:lpstr>
      <vt:lpstr>Поштова служба Інтернету. Електронна скринька та електронне листування</vt:lpstr>
      <vt:lpstr>Презентация PowerPoint</vt:lpstr>
      <vt:lpstr>Презентация PowerPoint</vt:lpstr>
      <vt:lpstr>Безкоштовні поштові сервери</vt:lpstr>
      <vt:lpstr>e-mail</vt:lpstr>
      <vt:lpstr>e-mail</vt:lpstr>
      <vt:lpstr>Як створюється адреса електронної пошти?</vt:lpstr>
      <vt:lpstr>Символ @</vt:lpstr>
      <vt:lpstr>Реєстрація електронної скриньки на поштовому сервері</vt:lpstr>
      <vt:lpstr>Презентация PowerPoint</vt:lpstr>
      <vt:lpstr>Для захисту своєї електронної скриньки потрібно дотримуватись таких правил: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H P 255 G7</cp:lastModifiedBy>
  <cp:revision>13</cp:revision>
  <dcterms:created xsi:type="dcterms:W3CDTF">2020-10-04T11:26:27Z</dcterms:created>
  <dcterms:modified xsi:type="dcterms:W3CDTF">2022-10-11T11:55:58Z</dcterms:modified>
</cp:coreProperties>
</file>