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325" r:id="rId3"/>
    <p:sldId id="326" r:id="rId4"/>
    <p:sldId id="327" r:id="rId5"/>
    <p:sldId id="329" r:id="rId6"/>
    <p:sldId id="328" r:id="rId7"/>
    <p:sldId id="330" r:id="rId8"/>
    <p:sldId id="331" r:id="rId9"/>
    <p:sldId id="332" r:id="rId10"/>
    <p:sldId id="26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1B776A3-CA7D-4DDD-939B-F441A3D27B0F}">
          <p14:sldIdLst>
            <p14:sldId id="256"/>
            <p14:sldId id="325"/>
            <p14:sldId id="326"/>
            <p14:sldId id="327"/>
            <p14:sldId id="329"/>
            <p14:sldId id="328"/>
            <p14:sldId id="330"/>
            <p14:sldId id="331"/>
            <p14:sldId id="332"/>
            <p14:sldId id="269"/>
          </p14:sldIdLst>
        </p14:section>
      </p14:sectionLst>
    </p:ext>
    <p:ext uri="{EFAFB233-063F-42B5-8137-9DF3F51BA10A}">
      <p15:sldGuideLst xmlns:p15="http://schemas.microsoft.com/office/powerpoint/2012/main">
        <p15:guide id="1" pos="340">
          <p15:clr>
            <a:srgbClr val="9AA0A6"/>
          </p15:clr>
        </p15:guide>
        <p15:guide id="2" pos="794">
          <p15:clr>
            <a:srgbClr val="9AA0A6"/>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43D"/>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8496" autoAdjust="0"/>
  </p:normalViewPr>
  <p:slideViewPr>
    <p:cSldViewPr snapToGrid="0">
      <p:cViewPr varScale="1">
        <p:scale>
          <a:sx n="118" d="100"/>
          <a:sy n="118" d="100"/>
        </p:scale>
        <p:origin x="1182" y="96"/>
      </p:cViewPr>
      <p:guideLst>
        <p:guide pos="340"/>
        <p:guide pos="794"/>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brew services start mongodb-community@4.2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ad1a6766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ad1a676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429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100" b="1" i="0" u="none" strike="noStrike" cap="none" dirty="0" err="1">
                <a:solidFill>
                  <a:srgbClr val="000000"/>
                </a:solidFill>
                <a:effectLst/>
                <a:latin typeface="Arial"/>
                <a:ea typeface="Arial"/>
                <a:cs typeface="Arial"/>
                <a:sym typeface="Arial"/>
              </a:rPr>
              <a:t>Django</a:t>
            </a:r>
            <a:r>
              <a:rPr lang="ru-RU" sz="1100" b="0" i="0" u="none" strike="noStrike" cap="none" dirty="0">
                <a:solidFill>
                  <a:srgbClr val="000000"/>
                </a:solidFill>
                <a:effectLst/>
                <a:latin typeface="Arial"/>
                <a:ea typeface="Arial"/>
                <a:cs typeface="Arial"/>
                <a:sym typeface="Arial"/>
              </a:rPr>
              <a:t> — это бесплатная среда разработки веб-приложений </a:t>
            </a:r>
            <a:r>
              <a:rPr lang="ru-RU" sz="1100" b="0" i="0" u="none" strike="noStrike" cap="none" dirty="0" err="1">
                <a:solidFill>
                  <a:srgbClr val="000000"/>
                </a:solidFill>
                <a:effectLst/>
                <a:latin typeface="Arial"/>
                <a:ea typeface="Arial"/>
                <a:cs typeface="Arial"/>
                <a:sym typeface="Arial"/>
              </a:rPr>
              <a:t>Python</a:t>
            </a:r>
            <a:r>
              <a:rPr lang="ru-RU" sz="1100" b="0" i="0" u="none" strike="noStrike" cap="none" dirty="0">
                <a:solidFill>
                  <a:srgbClr val="000000"/>
                </a:solidFill>
                <a:effectLst/>
                <a:latin typeface="Arial"/>
                <a:ea typeface="Arial"/>
                <a:cs typeface="Arial"/>
                <a:sym typeface="Arial"/>
              </a:rPr>
              <a:t> с открытым исходным кодом, которая следует шаблону </a:t>
            </a:r>
            <a:r>
              <a:rPr lang="ru-RU" sz="1100" b="1" i="0" u="none" strike="noStrike" cap="none" dirty="0" err="1">
                <a:solidFill>
                  <a:srgbClr val="000000"/>
                </a:solidFill>
                <a:effectLst/>
                <a:latin typeface="Arial"/>
                <a:ea typeface="Arial"/>
                <a:cs typeface="Arial"/>
                <a:sym typeface="Arial"/>
              </a:rPr>
              <a:t>Model-Template-View</a:t>
            </a:r>
            <a:r>
              <a:rPr lang="ru-RU" sz="1100" b="1" i="0" u="none" strike="noStrike" cap="none" dirty="0">
                <a:solidFill>
                  <a:srgbClr val="000000"/>
                </a:solidFill>
                <a:effectLst/>
                <a:latin typeface="Arial"/>
                <a:ea typeface="Arial"/>
                <a:cs typeface="Arial"/>
                <a:sym typeface="Arial"/>
              </a:rPr>
              <a:t> (MTV)</a:t>
            </a:r>
            <a:endParaRPr lang="en-US"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1"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Flask</a:t>
            </a:r>
            <a:r>
              <a:rPr lang="en-US" sz="1100" b="0" i="0" u="none" strike="noStrike" cap="none" dirty="0">
                <a:solidFill>
                  <a:srgbClr val="000000"/>
                </a:solidFill>
                <a:effectLst/>
                <a:latin typeface="Arial"/>
                <a:ea typeface="Arial"/>
                <a:cs typeface="Arial"/>
                <a:sym typeface="Arial"/>
              </a:rPr>
              <a:t> is microframework intended for getting started very quickly and was developed with best intentions in mind.</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ru-RU" sz="1100" b="1" i="0" u="none" strike="noStrike" cap="none" dirty="0" err="1">
                <a:solidFill>
                  <a:srgbClr val="000000"/>
                </a:solidFill>
                <a:effectLst/>
                <a:latin typeface="Arial"/>
                <a:ea typeface="Arial"/>
                <a:cs typeface="Arial"/>
                <a:sym typeface="Arial"/>
              </a:rPr>
              <a:t>Django</a:t>
            </a:r>
            <a:r>
              <a:rPr lang="ru-RU" sz="1100" b="0" i="0" u="none" strike="noStrike" cap="none" dirty="0">
                <a:solidFill>
                  <a:srgbClr val="000000"/>
                </a:solidFill>
                <a:effectLst/>
                <a:latin typeface="Arial"/>
                <a:ea typeface="Arial"/>
                <a:cs typeface="Arial"/>
                <a:sym typeface="Arial"/>
              </a:rPr>
              <a:t> предоставляет свой собственный </a:t>
            </a:r>
            <a:r>
              <a:rPr lang="ru-RU" sz="1100" b="1" i="0" u="none" strike="noStrike" cap="none" dirty="0" err="1">
                <a:solidFill>
                  <a:srgbClr val="000000"/>
                </a:solidFill>
                <a:effectLst/>
                <a:latin typeface="Arial"/>
                <a:ea typeface="Arial"/>
                <a:cs typeface="Arial"/>
                <a:sym typeface="Arial"/>
              </a:rPr>
              <a:t>Django</a:t>
            </a:r>
            <a:r>
              <a:rPr lang="ru-RU" sz="1100" b="1" i="0" u="none" strike="noStrike" cap="none" dirty="0">
                <a:solidFill>
                  <a:srgbClr val="000000"/>
                </a:solidFill>
                <a:effectLst/>
                <a:latin typeface="Arial"/>
                <a:ea typeface="Arial"/>
                <a:cs typeface="Arial"/>
                <a:sym typeface="Arial"/>
              </a:rPr>
              <a:t> ORM</a:t>
            </a:r>
            <a:r>
              <a:rPr lang="ru-RU" sz="1100" b="0" i="0" u="none" strike="noStrike" cap="none" dirty="0">
                <a:solidFill>
                  <a:srgbClr val="000000"/>
                </a:solidFill>
                <a:effectLst/>
                <a:latin typeface="Arial"/>
                <a:ea typeface="Arial"/>
                <a:cs typeface="Arial"/>
                <a:sym typeface="Arial"/>
              </a:rPr>
              <a:t> (объектно-реляционное отображение) и использует модели данных, в то время как </a:t>
            </a:r>
            <a:r>
              <a:rPr lang="ru-RU" sz="1100" b="1" i="0" u="none" strike="noStrike" cap="none" dirty="0" err="1">
                <a:solidFill>
                  <a:srgbClr val="000000"/>
                </a:solidFill>
                <a:effectLst/>
                <a:latin typeface="Arial"/>
                <a:ea typeface="Arial"/>
                <a:cs typeface="Arial"/>
                <a:sym typeface="Arial"/>
              </a:rPr>
              <a:t>Flask</a:t>
            </a:r>
            <a:r>
              <a:rPr lang="ru-RU" sz="1100" b="0" i="0" u="none" strike="noStrike" cap="none" dirty="0">
                <a:solidFill>
                  <a:srgbClr val="000000"/>
                </a:solidFill>
                <a:effectLst/>
                <a:latin typeface="Arial"/>
                <a:ea typeface="Arial"/>
                <a:cs typeface="Arial"/>
                <a:sym typeface="Arial"/>
              </a:rPr>
              <a:t> вообще не имеет моделей данных. Модели данных позволяют разработчикам связывать таблицы базы данных с классами на языке программирования, чтобы они могли работать с моделями так же, как ссылки на базы данных</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r>
              <a:rPr lang="ru-RU" sz="1100" b="1" i="0" u="none" strike="noStrike" cap="none" dirty="0">
                <a:solidFill>
                  <a:srgbClr val="000000"/>
                </a:solidFill>
                <a:effectLst/>
                <a:latin typeface="Arial"/>
                <a:ea typeface="Arial"/>
                <a:cs typeface="Arial"/>
                <a:sym typeface="Arial"/>
              </a:rPr>
              <a:t>Цель </a:t>
            </a:r>
            <a:r>
              <a:rPr lang="ru-RU" sz="1100" b="1" i="0" u="none" strike="noStrike" cap="none" dirty="0" err="1">
                <a:solidFill>
                  <a:srgbClr val="000000"/>
                </a:solidFill>
                <a:effectLst/>
                <a:latin typeface="Arial"/>
                <a:ea typeface="Arial"/>
                <a:cs typeface="Arial"/>
                <a:sym typeface="Arial"/>
              </a:rPr>
              <a:t>Django</a:t>
            </a:r>
            <a:r>
              <a:rPr lang="ru-RU" sz="1100" b="0" i="0" u="none" strike="noStrike" cap="none" dirty="0">
                <a:solidFill>
                  <a:srgbClr val="000000"/>
                </a:solidFill>
                <a:effectLst/>
                <a:latin typeface="Arial"/>
                <a:ea typeface="Arial"/>
                <a:cs typeface="Arial"/>
                <a:sym typeface="Arial"/>
              </a:rPr>
              <a:t> — упростить процесс разработки сайта. Он основан на меньшем количестве кода, повторно используемых компонентах и ​​быстрой разработке.</a:t>
            </a:r>
          </a:p>
          <a:p>
            <a:r>
              <a:rPr lang="ru-RU" sz="1100" b="1" i="0" u="none" strike="noStrike" cap="none" dirty="0" err="1">
                <a:solidFill>
                  <a:srgbClr val="000000"/>
                </a:solidFill>
                <a:effectLst/>
                <a:latin typeface="Arial"/>
                <a:ea typeface="Arial"/>
                <a:cs typeface="Arial"/>
                <a:sym typeface="Arial"/>
              </a:rPr>
              <a:t>Flask</a:t>
            </a:r>
            <a:r>
              <a:rPr lang="ru-RU" sz="1100" b="0" i="0" u="none" strike="noStrike" cap="none" dirty="0">
                <a:solidFill>
                  <a:srgbClr val="000000"/>
                </a:solidFill>
                <a:effectLst/>
                <a:latin typeface="Arial"/>
                <a:ea typeface="Arial"/>
                <a:cs typeface="Arial"/>
                <a:sym typeface="Arial"/>
              </a:rPr>
              <a:t>, с другой стороны, представляет собой </a:t>
            </a:r>
            <a:r>
              <a:rPr lang="ru-RU" sz="1100" b="1" i="0" u="none" strike="noStrike" cap="none" dirty="0" err="1">
                <a:solidFill>
                  <a:srgbClr val="000000"/>
                </a:solidFill>
                <a:effectLst/>
                <a:latin typeface="Arial"/>
                <a:ea typeface="Arial"/>
                <a:cs typeface="Arial"/>
                <a:sym typeface="Arial"/>
              </a:rPr>
              <a:t>микрофреймворк</a:t>
            </a:r>
            <a:r>
              <a:rPr lang="ru-RU" sz="1100" b="1" i="0" u="none" strike="noStrike" cap="none" dirty="0">
                <a:solidFill>
                  <a:srgbClr val="000000"/>
                </a:solidFill>
                <a:effectLst/>
                <a:latin typeface="Arial"/>
                <a:ea typeface="Arial"/>
                <a:cs typeface="Arial"/>
                <a:sym typeface="Arial"/>
              </a:rPr>
              <a:t>, основанный на концепции «хорошо выполнять одну вещь»</a:t>
            </a:r>
            <a:r>
              <a:rPr lang="ru-RU" sz="1100" b="0" i="0" u="none" strike="noStrike" cap="none" dirty="0">
                <a:solidFill>
                  <a:srgbClr val="000000"/>
                </a:solidFill>
                <a:effectLst/>
                <a:latin typeface="Arial"/>
                <a:ea typeface="Arial"/>
                <a:cs typeface="Arial"/>
                <a:sym typeface="Arial"/>
              </a:rPr>
              <a:t>. Он не предоставляет ORM и поставляется только с базовым набором инструментов для веб-разработки.</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8005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929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With community, Django has a larger active community than Flask. In fact, Flask is fifteen times smaller than Django. Django has 80,000 questions on Stack Overflow, participated by developers and Django users, while Flask has 5,000 questions only. Django expert developers have lots of FAQ blogs, helping users via the web.</a:t>
            </a:r>
            <a:endParaRPr lang="en-US" dirty="0"/>
          </a:p>
        </p:txBody>
      </p:sp>
    </p:spTree>
    <p:extLst>
      <p:ext uri="{BB962C8B-B14F-4D97-AF65-F5344CB8AC3E}">
        <p14:creationId xmlns:p14="http://schemas.microsoft.com/office/powerpoint/2010/main" val="190302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2880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24042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8262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24635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390966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390966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882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www.reddit.com/r/django/comments/bhvhz/the_onion_uses_django_and_why_it_matters_to_us/" TargetMode="External"/><Relationship Id="rId13" Type="http://schemas.openxmlformats.org/officeDocument/2006/relationships/hyperlink" Target="https://www.djangosites.org/s/www-nationalgeographic-com/" TargetMode="External"/><Relationship Id="rId3" Type="http://schemas.openxmlformats.org/officeDocument/2006/relationships/image" Target="../media/image2.png"/><Relationship Id="rId7" Type="http://schemas.openxmlformats.org/officeDocument/2006/relationships/hyperlink" Target="https://medium.com/@udemy" TargetMode="External"/><Relationship Id="rId12" Type="http://schemas.openxmlformats.org/officeDocument/2006/relationships/hyperlink" Target="https://medium.com/@InstagramE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reinout.vanrees.org/weblog/2011/06/07/bitbucket.html" TargetMode="External"/><Relationship Id="rId11" Type="http://schemas.openxmlformats.org/officeDocument/2006/relationships/hyperlink" Target="https://medium.com/@Spotify" TargetMode="External"/><Relationship Id="rId5" Type="http://schemas.openxmlformats.org/officeDocument/2006/relationships/hyperlink" Target="https://medium.com/@mozilla" TargetMode="External"/><Relationship Id="rId10" Type="http://schemas.openxmlformats.org/officeDocument/2006/relationships/hyperlink" Target="https://www.quora.com/What-is-NASAs-technology-stack/answer/Yuvraj-Gurung" TargetMode="External"/><Relationship Id="rId4" Type="http://schemas.openxmlformats.org/officeDocument/2006/relationships/hyperlink" Target="https://medium.com/@Pinterest_Engineering" TargetMode="External"/><Relationship Id="rId9" Type="http://schemas.openxmlformats.org/officeDocument/2006/relationships/hyperlink" Target="https://medium.com/@washingtonpost" TargetMode="External"/><Relationship Id="rId14" Type="http://schemas.openxmlformats.org/officeDocument/2006/relationships/hyperlink" Target="https://medium.com/@The_Guardi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youtube.com/watch?v=UmljXZIypD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djangoproject.com/en/2.2/" TargetMode="External"/><Relationship Id="rId5" Type="http://schemas.openxmlformats.org/officeDocument/2006/relationships/hyperlink" Target="https://www.youtube.com/watch?v=mqhxxeeTbu0" TargetMode="External"/><Relationship Id="rId4" Type="http://schemas.openxmlformats.org/officeDocument/2006/relationships/hyperlink" Target="https://flask.palletsprojects.com/en/1.1.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74083" cy="5143500"/>
          </a:xfrm>
          <a:prstGeom prst="rect">
            <a:avLst/>
          </a:prstGeom>
          <a:noFill/>
          <a:ln>
            <a:noFill/>
          </a:ln>
        </p:spPr>
      </p:pic>
      <p:sp>
        <p:nvSpPr>
          <p:cNvPr id="56" name="Google Shape;56;p13"/>
          <p:cNvSpPr txBox="1">
            <a:spLocks noGrp="1"/>
          </p:cNvSpPr>
          <p:nvPr>
            <p:ph type="ctrTitle"/>
          </p:nvPr>
        </p:nvSpPr>
        <p:spPr>
          <a:xfrm>
            <a:off x="547200" y="3364325"/>
            <a:ext cx="7868100" cy="798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US" sz="4000" b="1" dirty="0">
                <a:solidFill>
                  <a:srgbClr val="FFFFFF"/>
                </a:solidFill>
              </a:rPr>
              <a:t>Python Flask/Django</a:t>
            </a:r>
            <a:endParaRPr sz="4000" b="1" dirty="0">
              <a:solidFill>
                <a:srgbClr val="FFFFFF"/>
              </a:solidFill>
            </a:endParaRPr>
          </a:p>
        </p:txBody>
      </p:sp>
      <p:cxnSp>
        <p:nvCxnSpPr>
          <p:cNvPr id="57" name="Google Shape;57;p13"/>
          <p:cNvCxnSpPr/>
          <p:nvPr/>
        </p:nvCxnSpPr>
        <p:spPr>
          <a:xfrm>
            <a:off x="-855725" y="730350"/>
            <a:ext cx="45000" cy="18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2000" advTm="2550"/>
    </mc:Choice>
    <mc:Fallback xmlns="">
      <p:transition spd="slow" advTm="25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037" y="0"/>
            <a:ext cx="9174083" cy="5143500"/>
          </a:xfrm>
          <a:prstGeom prst="rect">
            <a:avLst/>
          </a:prstGeom>
          <a:noFill/>
          <a:ln>
            <a:noFill/>
          </a:ln>
        </p:spPr>
      </p:pic>
      <p:pic>
        <p:nvPicPr>
          <p:cNvPr id="5" name="Picture 4" descr="A picture containing room&#10;&#10;Description automatically generated">
            <a:extLst>
              <a:ext uri="{FF2B5EF4-FFF2-40B4-BE49-F238E27FC236}">
                <a16:creationId xmlns:a16="http://schemas.microsoft.com/office/drawing/2014/main" id="{9D4156E6-D497-4FCD-8D6D-DF99EB19F964}"/>
              </a:ext>
            </a:extLst>
          </p:cNvPr>
          <p:cNvPicPr>
            <a:picLocks noChangeAspect="1"/>
          </p:cNvPicPr>
          <p:nvPr/>
        </p:nvPicPr>
        <p:blipFill>
          <a:blip r:embed="rId4"/>
          <a:stretch>
            <a:fillRect/>
          </a:stretch>
        </p:blipFill>
        <p:spPr>
          <a:xfrm>
            <a:off x="1885186" y="1237350"/>
            <a:ext cx="5373627" cy="3193345"/>
          </a:xfrm>
          <a:prstGeom prst="rect">
            <a:avLst/>
          </a:prstGeom>
        </p:spPr>
      </p:pic>
    </p:spTree>
    <p:extLst>
      <p:ext uri="{BB962C8B-B14F-4D97-AF65-F5344CB8AC3E}">
        <p14:creationId xmlns:p14="http://schemas.microsoft.com/office/powerpoint/2010/main" val="374368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pic>
        <p:nvPicPr>
          <p:cNvPr id="1026" name="Picture 2" descr="Flask (веб-фреймворк) — Википедия">
            <a:extLst>
              <a:ext uri="{FF2B5EF4-FFF2-40B4-BE49-F238E27FC236}">
                <a16:creationId xmlns:a16="http://schemas.microsoft.com/office/drawing/2014/main" id="{BF00A267-8303-4E13-A68F-D3DAE5A89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17" y="525018"/>
            <a:ext cx="4131922" cy="16183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jango — Википедия">
            <a:extLst>
              <a:ext uri="{FF2B5EF4-FFF2-40B4-BE49-F238E27FC236}">
                <a16:creationId xmlns:a16="http://schemas.microsoft.com/office/drawing/2014/main" id="{060299FA-F8E7-413C-A9BF-0A6969B894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814" y="2534564"/>
            <a:ext cx="4012783" cy="13877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12608E6-8198-4D18-A3F2-9B978E4E2F1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810" r="52337"/>
          <a:stretch/>
        </p:blipFill>
        <p:spPr bwMode="auto">
          <a:xfrm>
            <a:off x="1108609" y="3340438"/>
            <a:ext cx="3530975" cy="14635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308B257-D526-4374-AD51-E2220A84EE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1013" t="23810"/>
          <a:stretch/>
        </p:blipFill>
        <p:spPr bwMode="auto">
          <a:xfrm>
            <a:off x="4639584" y="194007"/>
            <a:ext cx="3366287" cy="13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3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sp>
        <p:nvSpPr>
          <p:cNvPr id="76" name="Google Shape;76;p16"/>
          <p:cNvSpPr txBox="1">
            <a:spLocks noGrp="1"/>
          </p:cNvSpPr>
          <p:nvPr>
            <p:ph type="title"/>
          </p:nvPr>
        </p:nvSpPr>
        <p:spPr>
          <a:xfrm>
            <a:off x="311700" y="303831"/>
            <a:ext cx="8520600" cy="572700"/>
          </a:xfrm>
          <a:prstGeom prst="rect">
            <a:avLst/>
          </a:prstGeom>
        </p:spPr>
        <p:txBody>
          <a:bodyPr spcFirstLastPara="1" wrap="square" lIns="91425" tIns="91425" rIns="91425" bIns="91425" anchor="t" anchorCtr="0">
            <a:noAutofit/>
          </a:bodyPr>
          <a:lstStyle/>
          <a:p>
            <a:pPr lvl="0"/>
            <a:r>
              <a:rPr lang="en-US" sz="3600" b="1" dirty="0">
                <a:solidFill>
                  <a:schemeClr val="tx1"/>
                </a:solidFill>
              </a:rPr>
              <a:t>Django</a:t>
            </a:r>
            <a:endParaRPr sz="3600" b="1" dirty="0">
              <a:solidFill>
                <a:schemeClr val="tx1"/>
              </a:solidFill>
            </a:endParaRPr>
          </a:p>
        </p:txBody>
      </p:sp>
      <p:sp>
        <p:nvSpPr>
          <p:cNvPr id="3" name="TextBox 2">
            <a:extLst>
              <a:ext uri="{FF2B5EF4-FFF2-40B4-BE49-F238E27FC236}">
                <a16:creationId xmlns:a16="http://schemas.microsoft.com/office/drawing/2014/main" id="{0AF92DD2-A57A-3842-B91E-0801AE5D14E4}"/>
              </a:ext>
            </a:extLst>
          </p:cNvPr>
          <p:cNvSpPr txBox="1"/>
          <p:nvPr/>
        </p:nvSpPr>
        <p:spPr>
          <a:xfrm>
            <a:off x="759469" y="1199302"/>
            <a:ext cx="3918857" cy="3607206"/>
          </a:xfrm>
          <a:prstGeom prst="rect">
            <a:avLst/>
          </a:prstGeom>
          <a:noFill/>
        </p:spPr>
        <p:txBody>
          <a:bodyPr wrap="square" rtlCol="0">
            <a:spAutoFit/>
          </a:bodyPr>
          <a:lstStyle/>
          <a:p>
            <a:pPr>
              <a:lnSpc>
                <a:spcPct val="150000"/>
              </a:lnSpc>
            </a:pPr>
            <a:r>
              <a:rPr lang="en-US" dirty="0">
                <a:solidFill>
                  <a:schemeClr val="tx1"/>
                </a:solidFill>
                <a:hlinkClick r:id="rId4">
                  <a:extLst>
                    <a:ext uri="{A12FA001-AC4F-418D-AE19-62706E023703}">
                      <ahyp:hlinkClr xmlns:ahyp="http://schemas.microsoft.com/office/drawing/2018/hyperlinkcolor" val="tx"/>
                    </a:ext>
                  </a:extLst>
                </a:hlinkClick>
              </a:rPr>
              <a:t>Pinterest Engineering</a:t>
            </a:r>
            <a:br>
              <a:rPr lang="en-US" sz="1600" dirty="0">
                <a:solidFill>
                  <a:schemeClr val="tx1"/>
                </a:solidFill>
              </a:rPr>
            </a:br>
            <a:r>
              <a:rPr lang="en-US" dirty="0">
                <a:solidFill>
                  <a:schemeClr val="tx1"/>
                </a:solidFill>
                <a:hlinkClick r:id="rId5">
                  <a:extLst>
                    <a:ext uri="{A12FA001-AC4F-418D-AE19-62706E023703}">
                      <ahyp:hlinkClr xmlns:ahyp="http://schemas.microsoft.com/office/drawing/2018/hyperlinkcolor" val="tx"/>
                    </a:ext>
                  </a:extLst>
                </a:hlinkClick>
              </a:rPr>
              <a:t>Mozilla</a:t>
            </a:r>
            <a:br>
              <a:rPr lang="en-US" sz="1600" dirty="0">
                <a:solidFill>
                  <a:schemeClr val="tx1"/>
                </a:solidFill>
              </a:rPr>
            </a:br>
            <a:r>
              <a:rPr lang="en-US" dirty="0">
                <a:solidFill>
                  <a:schemeClr val="tx1"/>
                </a:solidFill>
                <a:hlinkClick r:id="rId6">
                  <a:extLst>
                    <a:ext uri="{A12FA001-AC4F-418D-AE19-62706E023703}">
                      <ahyp:hlinkClr xmlns:ahyp="http://schemas.microsoft.com/office/drawing/2018/hyperlinkcolor" val="tx"/>
                    </a:ext>
                  </a:extLst>
                </a:hlinkClick>
              </a:rPr>
              <a:t>Bitbucket</a:t>
            </a:r>
            <a:br>
              <a:rPr lang="en-US" sz="1600" dirty="0">
                <a:solidFill>
                  <a:schemeClr val="tx1"/>
                </a:solidFill>
              </a:rPr>
            </a:br>
            <a:r>
              <a:rPr lang="en-US" dirty="0">
                <a:solidFill>
                  <a:schemeClr val="tx1"/>
                </a:solidFill>
                <a:hlinkClick r:id="rId7">
                  <a:extLst>
                    <a:ext uri="{A12FA001-AC4F-418D-AE19-62706E023703}">
                      <ahyp:hlinkClr xmlns:ahyp="http://schemas.microsoft.com/office/drawing/2018/hyperlinkcolor" val="tx"/>
                    </a:ext>
                  </a:extLst>
                </a:hlinkClick>
              </a:rPr>
              <a:t>Udemy</a:t>
            </a:r>
            <a:br>
              <a:rPr lang="en-US" sz="1600" dirty="0">
                <a:solidFill>
                  <a:schemeClr val="tx1"/>
                </a:solidFill>
              </a:rPr>
            </a:br>
            <a:r>
              <a:rPr lang="en-US" dirty="0">
                <a:solidFill>
                  <a:schemeClr val="tx1"/>
                </a:solidFill>
                <a:hlinkClick r:id="rId8">
                  <a:extLst>
                    <a:ext uri="{A12FA001-AC4F-418D-AE19-62706E023703}">
                      <ahyp:hlinkClr xmlns:ahyp="http://schemas.microsoft.com/office/drawing/2018/hyperlinkcolor" val="tx"/>
                    </a:ext>
                  </a:extLst>
                </a:hlinkClick>
              </a:rPr>
              <a:t>The Onion</a:t>
            </a:r>
            <a:br>
              <a:rPr lang="en-US" sz="1600" dirty="0">
                <a:solidFill>
                  <a:schemeClr val="tx1"/>
                </a:solidFill>
              </a:rPr>
            </a:br>
            <a:r>
              <a:rPr lang="en-US" dirty="0">
                <a:solidFill>
                  <a:schemeClr val="tx1"/>
                </a:solidFill>
                <a:hlinkClick r:id="rId9">
                  <a:extLst>
                    <a:ext uri="{A12FA001-AC4F-418D-AE19-62706E023703}">
                      <ahyp:hlinkClr xmlns:ahyp="http://schemas.microsoft.com/office/drawing/2018/hyperlinkcolor" val="tx"/>
                    </a:ext>
                  </a:extLst>
                </a:hlinkClick>
              </a:rPr>
              <a:t>Washington Post</a:t>
            </a:r>
            <a:br>
              <a:rPr lang="en-US" sz="1600" dirty="0">
                <a:solidFill>
                  <a:schemeClr val="tx1"/>
                </a:solidFill>
              </a:rPr>
            </a:br>
            <a:r>
              <a:rPr lang="en-US" dirty="0">
                <a:solidFill>
                  <a:schemeClr val="tx1"/>
                </a:solidFill>
                <a:hlinkClick r:id="rId10">
                  <a:extLst>
                    <a:ext uri="{A12FA001-AC4F-418D-AE19-62706E023703}">
                      <ahyp:hlinkClr xmlns:ahyp="http://schemas.microsoft.com/office/drawing/2018/hyperlinkcolor" val="tx"/>
                    </a:ext>
                  </a:extLst>
                </a:hlinkClick>
              </a:rPr>
              <a:t>NASA</a:t>
            </a:r>
            <a:br>
              <a:rPr lang="en-US" sz="1600" dirty="0">
                <a:solidFill>
                  <a:schemeClr val="tx1"/>
                </a:solidFill>
              </a:rPr>
            </a:br>
            <a:r>
              <a:rPr lang="en-US" dirty="0">
                <a:solidFill>
                  <a:schemeClr val="tx1"/>
                </a:solidFill>
                <a:hlinkClick r:id="rId11">
                  <a:extLst>
                    <a:ext uri="{A12FA001-AC4F-418D-AE19-62706E023703}">
                      <ahyp:hlinkClr xmlns:ahyp="http://schemas.microsoft.com/office/drawing/2018/hyperlinkcolor" val="tx"/>
                    </a:ext>
                  </a:extLst>
                </a:hlinkClick>
              </a:rPr>
              <a:t>Spotify</a:t>
            </a:r>
            <a:br>
              <a:rPr lang="en-US" sz="1600" dirty="0">
                <a:solidFill>
                  <a:schemeClr val="tx1"/>
                </a:solidFill>
              </a:rPr>
            </a:br>
            <a:r>
              <a:rPr lang="en-US" dirty="0">
                <a:solidFill>
                  <a:schemeClr val="tx1"/>
                </a:solidFill>
                <a:hlinkClick r:id="rId12">
                  <a:extLst>
                    <a:ext uri="{A12FA001-AC4F-418D-AE19-62706E023703}">
                      <ahyp:hlinkClr xmlns:ahyp="http://schemas.microsoft.com/office/drawing/2018/hyperlinkcolor" val="tx"/>
                    </a:ext>
                  </a:extLst>
                </a:hlinkClick>
              </a:rPr>
              <a:t>Instagram Engineering</a:t>
            </a:r>
            <a:br>
              <a:rPr lang="en-US" sz="1600" dirty="0">
                <a:solidFill>
                  <a:schemeClr val="tx1"/>
                </a:solidFill>
              </a:rPr>
            </a:br>
            <a:r>
              <a:rPr lang="en-US" dirty="0">
                <a:solidFill>
                  <a:schemeClr val="tx1"/>
                </a:solidFill>
                <a:hlinkClick r:id="rId13">
                  <a:extLst>
                    <a:ext uri="{A12FA001-AC4F-418D-AE19-62706E023703}">
                      <ahyp:hlinkClr xmlns:ahyp="http://schemas.microsoft.com/office/drawing/2018/hyperlinkcolor" val="tx"/>
                    </a:ext>
                  </a:extLst>
                </a:hlinkClick>
              </a:rPr>
              <a:t>National Geographic</a:t>
            </a:r>
            <a:br>
              <a:rPr lang="en-US" sz="1600" dirty="0">
                <a:solidFill>
                  <a:schemeClr val="tx1"/>
                </a:solidFill>
              </a:rPr>
            </a:br>
            <a:r>
              <a:rPr lang="en-US" dirty="0">
                <a:solidFill>
                  <a:schemeClr val="tx1"/>
                </a:solidFill>
                <a:hlinkClick r:id="rId14">
                  <a:extLst>
                    <a:ext uri="{A12FA001-AC4F-418D-AE19-62706E023703}">
                      <ahyp:hlinkClr xmlns:ahyp="http://schemas.microsoft.com/office/drawing/2018/hyperlinkcolor" val="tx"/>
                    </a:ext>
                  </a:extLst>
                </a:hlinkClick>
              </a:rPr>
              <a:t>The Guardian</a:t>
            </a:r>
            <a:endParaRPr lang="en-US" sz="2000" b="1" i="1" dirty="0">
              <a:solidFill>
                <a:schemeClr val="tx1"/>
              </a:solidFill>
            </a:endParaRPr>
          </a:p>
        </p:txBody>
      </p:sp>
      <p:sp>
        <p:nvSpPr>
          <p:cNvPr id="6" name="Google Shape;76;p16">
            <a:extLst>
              <a:ext uri="{FF2B5EF4-FFF2-40B4-BE49-F238E27FC236}">
                <a16:creationId xmlns:a16="http://schemas.microsoft.com/office/drawing/2014/main" id="{1FDB3249-CFD1-4379-A7FC-A44046069D4A}"/>
              </a:ext>
            </a:extLst>
          </p:cNvPr>
          <p:cNvSpPr txBox="1">
            <a:spLocks/>
          </p:cNvSpPr>
          <p:nvPr/>
        </p:nvSpPr>
        <p:spPr>
          <a:xfrm>
            <a:off x="306409" y="30383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sz="3600" b="1" dirty="0">
                <a:solidFill>
                  <a:schemeClr val="tx1"/>
                </a:solidFill>
              </a:rPr>
              <a:t>Flask</a:t>
            </a:r>
          </a:p>
        </p:txBody>
      </p:sp>
      <p:sp>
        <p:nvSpPr>
          <p:cNvPr id="5" name="Rectangle 4">
            <a:extLst>
              <a:ext uri="{FF2B5EF4-FFF2-40B4-BE49-F238E27FC236}">
                <a16:creationId xmlns:a16="http://schemas.microsoft.com/office/drawing/2014/main" id="{EC4BD42E-DE8E-4463-88ED-4BBCE169ED42}"/>
              </a:ext>
            </a:extLst>
          </p:cNvPr>
          <p:cNvSpPr/>
          <p:nvPr/>
        </p:nvSpPr>
        <p:spPr>
          <a:xfrm>
            <a:off x="5484831" y="1199302"/>
            <a:ext cx="941283" cy="3284041"/>
          </a:xfrm>
          <a:prstGeom prst="rect">
            <a:avLst/>
          </a:prstGeom>
        </p:spPr>
        <p:txBody>
          <a:bodyPr wrap="none">
            <a:spAutoFit/>
          </a:bodyPr>
          <a:lstStyle/>
          <a:p>
            <a:pPr>
              <a:lnSpc>
                <a:spcPct val="150000"/>
              </a:lnSpc>
            </a:pPr>
            <a:r>
              <a:rPr lang="en-US" u="sng" dirty="0">
                <a:solidFill>
                  <a:schemeClr val="tx1"/>
                </a:solidFill>
              </a:rPr>
              <a:t>Netflix</a:t>
            </a:r>
          </a:p>
          <a:p>
            <a:pPr>
              <a:lnSpc>
                <a:spcPct val="150000"/>
              </a:lnSpc>
            </a:pPr>
            <a:r>
              <a:rPr lang="en-US" u="sng" dirty="0">
                <a:solidFill>
                  <a:schemeClr val="tx1"/>
                </a:solidFill>
              </a:rPr>
              <a:t>Airbnb</a:t>
            </a:r>
          </a:p>
          <a:p>
            <a:pPr>
              <a:lnSpc>
                <a:spcPct val="150000"/>
              </a:lnSpc>
            </a:pPr>
            <a:r>
              <a:rPr lang="en-US" u="sng" dirty="0">
                <a:solidFill>
                  <a:schemeClr val="tx1"/>
                </a:solidFill>
              </a:rPr>
              <a:t>Reddit</a:t>
            </a:r>
          </a:p>
          <a:p>
            <a:pPr>
              <a:lnSpc>
                <a:spcPct val="150000"/>
              </a:lnSpc>
            </a:pPr>
            <a:r>
              <a:rPr lang="en-US" u="sng" dirty="0">
                <a:solidFill>
                  <a:schemeClr val="tx1"/>
                </a:solidFill>
              </a:rPr>
              <a:t>MIT</a:t>
            </a:r>
          </a:p>
          <a:p>
            <a:pPr>
              <a:lnSpc>
                <a:spcPct val="150000"/>
              </a:lnSpc>
            </a:pPr>
            <a:r>
              <a:rPr lang="en-US" u="sng" dirty="0">
                <a:solidFill>
                  <a:schemeClr val="tx1"/>
                </a:solidFill>
              </a:rPr>
              <a:t>Uber</a:t>
            </a:r>
          </a:p>
          <a:p>
            <a:pPr>
              <a:lnSpc>
                <a:spcPct val="150000"/>
              </a:lnSpc>
            </a:pPr>
            <a:r>
              <a:rPr lang="en-US" u="sng" dirty="0">
                <a:solidFill>
                  <a:schemeClr val="tx1"/>
                </a:solidFill>
              </a:rPr>
              <a:t>Samsung</a:t>
            </a:r>
          </a:p>
          <a:p>
            <a:pPr>
              <a:lnSpc>
                <a:spcPct val="150000"/>
              </a:lnSpc>
            </a:pPr>
            <a:r>
              <a:rPr lang="en-US" u="sng" dirty="0">
                <a:solidFill>
                  <a:schemeClr val="tx1"/>
                </a:solidFill>
              </a:rPr>
              <a:t>Nginx</a:t>
            </a:r>
          </a:p>
          <a:p>
            <a:pPr>
              <a:lnSpc>
                <a:spcPct val="150000"/>
              </a:lnSpc>
            </a:pPr>
            <a:r>
              <a:rPr lang="en-US" u="sng" dirty="0">
                <a:solidFill>
                  <a:schemeClr val="tx1"/>
                </a:solidFill>
              </a:rPr>
              <a:t>Red Hat</a:t>
            </a:r>
          </a:p>
          <a:p>
            <a:pPr>
              <a:lnSpc>
                <a:spcPct val="150000"/>
              </a:lnSpc>
            </a:pPr>
            <a:r>
              <a:rPr lang="en-US" u="sng" dirty="0">
                <a:solidFill>
                  <a:schemeClr val="tx1"/>
                </a:solidFill>
              </a:rPr>
              <a:t>Globo</a:t>
            </a:r>
          </a:p>
          <a:p>
            <a:pPr>
              <a:lnSpc>
                <a:spcPct val="150000"/>
              </a:lnSpc>
            </a:pPr>
            <a:endParaRPr lang="en-US" u="sng" dirty="0">
              <a:solidFill>
                <a:schemeClr val="tx1"/>
              </a:solidFill>
            </a:endParaRPr>
          </a:p>
        </p:txBody>
      </p:sp>
    </p:spTree>
    <p:extLst>
      <p:ext uri="{BB962C8B-B14F-4D97-AF65-F5344CB8AC3E}">
        <p14:creationId xmlns:p14="http://schemas.microsoft.com/office/powerpoint/2010/main" val="342247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2050" name="Picture 2">
            <a:extLst>
              <a:ext uri="{FF2B5EF4-FFF2-40B4-BE49-F238E27FC236}">
                <a16:creationId xmlns:a16="http://schemas.microsoft.com/office/drawing/2014/main" id="{C5D69E57-5D86-4989-B60A-32411862B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75"/>
            <a:ext cx="83439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5" name="Google Shape;75;p16"/>
          <p:cNvPicPr preferRelativeResize="0"/>
          <p:nvPr/>
        </p:nvPicPr>
        <p:blipFill>
          <a:blip r:embed="rId4">
            <a:alphaModFix/>
          </a:blip>
          <a:stretch>
            <a:fillRect/>
          </a:stretch>
        </p:blipFill>
        <p:spPr>
          <a:xfrm>
            <a:off x="7643793" y="4568869"/>
            <a:ext cx="1175124" cy="363725"/>
          </a:xfrm>
          <a:prstGeom prst="rect">
            <a:avLst/>
          </a:prstGeom>
          <a:noFill/>
          <a:ln>
            <a:noFill/>
          </a:ln>
        </p:spPr>
      </p:pic>
    </p:spTree>
    <p:extLst>
      <p:ext uri="{BB962C8B-B14F-4D97-AF65-F5344CB8AC3E}">
        <p14:creationId xmlns:p14="http://schemas.microsoft.com/office/powerpoint/2010/main" val="308457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sp>
        <p:nvSpPr>
          <p:cNvPr id="76" name="Google Shape;76;p16"/>
          <p:cNvSpPr txBox="1">
            <a:spLocks noGrp="1"/>
          </p:cNvSpPr>
          <p:nvPr>
            <p:ph type="title"/>
          </p:nvPr>
        </p:nvSpPr>
        <p:spPr>
          <a:xfrm>
            <a:off x="311700" y="303831"/>
            <a:ext cx="8520600" cy="572700"/>
          </a:xfrm>
          <a:prstGeom prst="rect">
            <a:avLst/>
          </a:prstGeom>
        </p:spPr>
        <p:txBody>
          <a:bodyPr spcFirstLastPara="1" wrap="square" lIns="91425" tIns="91425" rIns="91425" bIns="91425" anchor="t" anchorCtr="0">
            <a:noAutofit/>
          </a:bodyPr>
          <a:lstStyle/>
          <a:p>
            <a:pPr lvl="0"/>
            <a:r>
              <a:rPr lang="en-US" sz="3600" b="1" dirty="0">
                <a:solidFill>
                  <a:schemeClr val="tx1"/>
                </a:solidFill>
              </a:rPr>
              <a:t>Django</a:t>
            </a:r>
            <a:endParaRPr sz="3600" b="1" dirty="0">
              <a:solidFill>
                <a:schemeClr val="tx1"/>
              </a:solidFill>
            </a:endParaRPr>
          </a:p>
        </p:txBody>
      </p:sp>
      <p:sp>
        <p:nvSpPr>
          <p:cNvPr id="2" name="Rectangle 1">
            <a:extLst>
              <a:ext uri="{FF2B5EF4-FFF2-40B4-BE49-F238E27FC236}">
                <a16:creationId xmlns:a16="http://schemas.microsoft.com/office/drawing/2014/main" id="{EB09920F-AD8E-433A-BBE4-B67D552CB88A}"/>
              </a:ext>
            </a:extLst>
          </p:cNvPr>
          <p:cNvSpPr/>
          <p:nvPr/>
        </p:nvSpPr>
        <p:spPr>
          <a:xfrm>
            <a:off x="82322" y="1190765"/>
            <a:ext cx="4572000" cy="3378104"/>
          </a:xfrm>
          <a:prstGeom prst="rect">
            <a:avLst/>
          </a:prstGeom>
        </p:spPr>
        <p:txBody>
          <a:bodyPr>
            <a:spAutoFit/>
          </a:bodyPr>
          <a:lstStyle/>
          <a:p>
            <a:pPr fontAlgn="base">
              <a:lnSpc>
                <a:spcPct val="150000"/>
              </a:lnSpc>
              <a:buFont typeface="Arial" panose="020B0604020202020204" pitchFamily="34" charset="0"/>
              <a:buChar char="•"/>
            </a:pPr>
            <a:r>
              <a:rPr lang="en-US" sz="1600" dirty="0">
                <a:solidFill>
                  <a:srgbClr val="333333"/>
                </a:solidFill>
                <a:latin typeface="Poppins"/>
              </a:rPr>
              <a:t>Free and open source</a:t>
            </a:r>
          </a:p>
          <a:p>
            <a:pPr fontAlgn="base">
              <a:lnSpc>
                <a:spcPct val="150000"/>
              </a:lnSpc>
              <a:buFont typeface="Arial" panose="020B0604020202020204" pitchFamily="34" charset="0"/>
              <a:buChar char="•"/>
            </a:pPr>
            <a:r>
              <a:rPr lang="en-US" sz="1600" dirty="0">
                <a:solidFill>
                  <a:srgbClr val="333333"/>
                </a:solidFill>
                <a:latin typeface="Poppins"/>
              </a:rPr>
              <a:t>ORM support</a:t>
            </a:r>
          </a:p>
          <a:p>
            <a:pPr fontAlgn="base">
              <a:lnSpc>
                <a:spcPct val="150000"/>
              </a:lnSpc>
              <a:buFont typeface="Arial" panose="020B0604020202020204" pitchFamily="34" charset="0"/>
              <a:buChar char="•"/>
            </a:pPr>
            <a:r>
              <a:rPr lang="en-US" sz="1600" dirty="0">
                <a:solidFill>
                  <a:srgbClr val="333333"/>
                </a:solidFill>
                <a:latin typeface="Poppins"/>
              </a:rPr>
              <a:t>MVC design</a:t>
            </a:r>
          </a:p>
          <a:p>
            <a:pPr fontAlgn="base">
              <a:lnSpc>
                <a:spcPct val="150000"/>
              </a:lnSpc>
              <a:buFont typeface="Arial" panose="020B0604020202020204" pitchFamily="34" charset="0"/>
              <a:buChar char="•"/>
            </a:pPr>
            <a:r>
              <a:rPr lang="en-US" sz="1600" dirty="0">
                <a:solidFill>
                  <a:srgbClr val="333333"/>
                </a:solidFill>
                <a:latin typeface="Poppins"/>
              </a:rPr>
              <a:t>Numerously available plugins that can be integrated easily into the application</a:t>
            </a:r>
          </a:p>
          <a:p>
            <a:pPr fontAlgn="base">
              <a:lnSpc>
                <a:spcPct val="150000"/>
              </a:lnSpc>
              <a:buFont typeface="Arial" panose="020B0604020202020204" pitchFamily="34" charset="0"/>
              <a:buChar char="•"/>
            </a:pPr>
            <a:r>
              <a:rPr lang="en-US" sz="1600" dirty="0">
                <a:solidFill>
                  <a:srgbClr val="333333"/>
                </a:solidFill>
                <a:latin typeface="Poppins"/>
              </a:rPr>
              <a:t>Rapid development and highly customizable</a:t>
            </a:r>
          </a:p>
          <a:p>
            <a:pPr fontAlgn="base">
              <a:lnSpc>
                <a:spcPct val="150000"/>
              </a:lnSpc>
              <a:buFont typeface="Arial" panose="020B0604020202020204" pitchFamily="34" charset="0"/>
              <a:buChar char="•"/>
            </a:pPr>
            <a:r>
              <a:rPr lang="en-US" sz="1600" dirty="0">
                <a:solidFill>
                  <a:srgbClr val="333333"/>
                </a:solidFill>
                <a:latin typeface="Poppins"/>
              </a:rPr>
              <a:t>Easy to learn</a:t>
            </a:r>
          </a:p>
          <a:p>
            <a:pPr fontAlgn="base">
              <a:lnSpc>
                <a:spcPct val="150000"/>
              </a:lnSpc>
              <a:buFont typeface="Arial" panose="020B0604020202020204" pitchFamily="34" charset="0"/>
              <a:buChar char="•"/>
            </a:pPr>
            <a:r>
              <a:rPr lang="en-US" sz="1600" dirty="0">
                <a:solidFill>
                  <a:srgbClr val="333333"/>
                </a:solidFill>
                <a:latin typeface="Poppins"/>
              </a:rPr>
              <a:t>Has an admin panel</a:t>
            </a:r>
          </a:p>
          <a:p>
            <a:pPr fontAlgn="base">
              <a:lnSpc>
                <a:spcPct val="150000"/>
              </a:lnSpc>
              <a:buFont typeface="Arial" panose="020B0604020202020204" pitchFamily="34" charset="0"/>
              <a:buChar char="•"/>
            </a:pPr>
            <a:r>
              <a:rPr lang="en-US" sz="1600" dirty="0">
                <a:solidFill>
                  <a:srgbClr val="333333"/>
                </a:solidFill>
                <a:latin typeface="Poppins"/>
              </a:rPr>
              <a:t>Simple database management</a:t>
            </a:r>
          </a:p>
        </p:txBody>
      </p:sp>
      <p:sp>
        <p:nvSpPr>
          <p:cNvPr id="3" name="Rectangle 2">
            <a:extLst>
              <a:ext uri="{FF2B5EF4-FFF2-40B4-BE49-F238E27FC236}">
                <a16:creationId xmlns:a16="http://schemas.microsoft.com/office/drawing/2014/main" id="{FAD37C1E-4069-4CAC-B5D9-DBCD50DD0F5B}"/>
              </a:ext>
            </a:extLst>
          </p:cNvPr>
          <p:cNvSpPr/>
          <p:nvPr/>
        </p:nvSpPr>
        <p:spPr>
          <a:xfrm>
            <a:off x="5065614" y="1190765"/>
            <a:ext cx="4996831" cy="2639441"/>
          </a:xfrm>
          <a:prstGeom prst="rect">
            <a:avLst/>
          </a:prstGeom>
        </p:spPr>
        <p:txBody>
          <a:bodyPr wrap="square">
            <a:spAutoFit/>
          </a:bodyPr>
          <a:lstStyle/>
          <a:p>
            <a:pPr fontAlgn="base">
              <a:lnSpc>
                <a:spcPct val="150000"/>
              </a:lnSpc>
              <a:buFont typeface="Arial" panose="020B0604020202020204" pitchFamily="34" charset="0"/>
              <a:buChar char="•"/>
            </a:pPr>
            <a:r>
              <a:rPr lang="en-US" sz="1600" dirty="0">
                <a:solidFill>
                  <a:srgbClr val="333333"/>
                </a:solidFill>
                <a:latin typeface="Poppins"/>
              </a:rPr>
              <a:t>Too bloated for small projects</a:t>
            </a:r>
          </a:p>
          <a:p>
            <a:pPr fontAlgn="base">
              <a:lnSpc>
                <a:spcPct val="150000"/>
              </a:lnSpc>
              <a:buFont typeface="Arial" panose="020B0604020202020204" pitchFamily="34" charset="0"/>
              <a:buChar char="•"/>
            </a:pPr>
            <a:r>
              <a:rPr lang="en-US" sz="1600" dirty="0">
                <a:solidFill>
                  <a:srgbClr val="333333"/>
                </a:solidFill>
                <a:latin typeface="Poppins"/>
              </a:rPr>
              <a:t>Underpowered templating and ORM</a:t>
            </a:r>
          </a:p>
          <a:p>
            <a:pPr fontAlgn="base">
              <a:lnSpc>
                <a:spcPct val="150000"/>
              </a:lnSpc>
              <a:buFont typeface="Arial" panose="020B0604020202020204" pitchFamily="34" charset="0"/>
              <a:buChar char="•"/>
            </a:pPr>
            <a:r>
              <a:rPr lang="en-US" sz="1600" dirty="0">
                <a:solidFill>
                  <a:srgbClr val="333333"/>
                </a:solidFill>
                <a:latin typeface="Poppins"/>
              </a:rPr>
              <a:t>Templates failed silently by default</a:t>
            </a:r>
          </a:p>
          <a:p>
            <a:pPr fontAlgn="base">
              <a:lnSpc>
                <a:spcPct val="150000"/>
              </a:lnSpc>
              <a:buFont typeface="Arial" panose="020B0604020202020204" pitchFamily="34" charset="0"/>
              <a:buChar char="•"/>
            </a:pPr>
            <a:r>
              <a:rPr lang="en-US" sz="1600" dirty="0">
                <a:solidFill>
                  <a:srgbClr val="333333"/>
                </a:solidFill>
                <a:latin typeface="Poppins"/>
              </a:rPr>
              <a:t>Auto reload restarts the entire server</a:t>
            </a:r>
          </a:p>
          <a:p>
            <a:pPr fontAlgn="base">
              <a:lnSpc>
                <a:spcPct val="150000"/>
              </a:lnSpc>
              <a:buFont typeface="Arial" panose="020B0604020202020204" pitchFamily="34" charset="0"/>
              <a:buChar char="•"/>
            </a:pPr>
            <a:r>
              <a:rPr lang="en-US" sz="1600" dirty="0">
                <a:solidFill>
                  <a:srgbClr val="333333"/>
                </a:solidFill>
                <a:latin typeface="Poppins"/>
              </a:rPr>
              <a:t>High learning curve</a:t>
            </a:r>
          </a:p>
          <a:p>
            <a:pPr fontAlgn="base">
              <a:lnSpc>
                <a:spcPct val="150000"/>
              </a:lnSpc>
              <a:buFont typeface="Arial" panose="020B0604020202020204" pitchFamily="34" charset="0"/>
              <a:buChar char="•"/>
            </a:pPr>
            <a:r>
              <a:rPr lang="en-US" sz="1600" dirty="0">
                <a:solidFill>
                  <a:srgbClr val="333333"/>
                </a:solidFill>
                <a:latin typeface="Poppins"/>
              </a:rPr>
              <a:t>Documentations does not cover real scenarios</a:t>
            </a:r>
          </a:p>
          <a:p>
            <a:pPr fontAlgn="base">
              <a:lnSpc>
                <a:spcPct val="150000"/>
              </a:lnSpc>
              <a:buFont typeface="Arial" panose="020B0604020202020204" pitchFamily="34" charset="0"/>
              <a:buChar char="•"/>
            </a:pPr>
            <a:r>
              <a:rPr lang="en-US" sz="1600" dirty="0">
                <a:solidFill>
                  <a:srgbClr val="333333"/>
                </a:solidFill>
                <a:latin typeface="Poppins"/>
              </a:rPr>
              <a:t>Can only handle single request per time.</a:t>
            </a:r>
          </a:p>
        </p:txBody>
      </p:sp>
    </p:spTree>
    <p:extLst>
      <p:ext uri="{BB962C8B-B14F-4D97-AF65-F5344CB8AC3E}">
        <p14:creationId xmlns:p14="http://schemas.microsoft.com/office/powerpoint/2010/main" val="159539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sp>
        <p:nvSpPr>
          <p:cNvPr id="76" name="Google Shape;76;p16"/>
          <p:cNvSpPr txBox="1">
            <a:spLocks noGrp="1"/>
          </p:cNvSpPr>
          <p:nvPr>
            <p:ph type="title"/>
          </p:nvPr>
        </p:nvSpPr>
        <p:spPr>
          <a:xfrm>
            <a:off x="311700" y="303831"/>
            <a:ext cx="8520600" cy="572700"/>
          </a:xfrm>
          <a:prstGeom prst="rect">
            <a:avLst/>
          </a:prstGeom>
        </p:spPr>
        <p:txBody>
          <a:bodyPr spcFirstLastPara="1" wrap="square" lIns="91425" tIns="91425" rIns="91425" bIns="91425" anchor="t" anchorCtr="0">
            <a:noAutofit/>
          </a:bodyPr>
          <a:lstStyle/>
          <a:p>
            <a:pPr lvl="0"/>
            <a:r>
              <a:rPr lang="en-US" sz="3600" b="1" dirty="0">
                <a:solidFill>
                  <a:schemeClr val="tx1"/>
                </a:solidFill>
              </a:rPr>
              <a:t>Flask</a:t>
            </a:r>
            <a:endParaRPr sz="3600" b="1" dirty="0">
              <a:solidFill>
                <a:schemeClr val="tx1"/>
              </a:solidFill>
            </a:endParaRPr>
          </a:p>
        </p:txBody>
      </p:sp>
      <p:sp>
        <p:nvSpPr>
          <p:cNvPr id="2" name="Rectangle 1">
            <a:extLst>
              <a:ext uri="{FF2B5EF4-FFF2-40B4-BE49-F238E27FC236}">
                <a16:creationId xmlns:a16="http://schemas.microsoft.com/office/drawing/2014/main" id="{EB09920F-AD8E-433A-BBE4-B67D552CB88A}"/>
              </a:ext>
            </a:extLst>
          </p:cNvPr>
          <p:cNvSpPr/>
          <p:nvPr/>
        </p:nvSpPr>
        <p:spPr>
          <a:xfrm>
            <a:off x="113289" y="1289225"/>
            <a:ext cx="5632056" cy="3739998"/>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US" sz="1600" dirty="0"/>
              <a:t>Lightweight</a:t>
            </a:r>
          </a:p>
          <a:p>
            <a:pPr marL="285750" indent="-285750" fontAlgn="base">
              <a:lnSpc>
                <a:spcPct val="150000"/>
              </a:lnSpc>
              <a:buFont typeface="Arial" panose="020B0604020202020204" pitchFamily="34" charset="0"/>
              <a:buChar char="•"/>
            </a:pPr>
            <a:r>
              <a:rPr lang="en-US" sz="1600" dirty="0"/>
              <a:t>Simple and minimal</a:t>
            </a:r>
          </a:p>
          <a:p>
            <a:pPr marL="285750" indent="-285750" fontAlgn="base">
              <a:lnSpc>
                <a:spcPct val="150000"/>
              </a:lnSpc>
              <a:buFont typeface="Arial" panose="020B0604020202020204" pitchFamily="34" charset="0"/>
              <a:buChar char="•"/>
            </a:pPr>
            <a:r>
              <a:rPr lang="en-US" sz="1600" dirty="0"/>
              <a:t>Easy to build a quick prototype</a:t>
            </a:r>
          </a:p>
          <a:p>
            <a:pPr marL="285750" indent="-285750" fontAlgn="base">
              <a:lnSpc>
                <a:spcPct val="150000"/>
              </a:lnSpc>
              <a:buFont typeface="Arial" panose="020B0604020202020204" pitchFamily="34" charset="0"/>
              <a:buChar char="•"/>
            </a:pPr>
            <a:r>
              <a:rPr lang="en-US" sz="1600" dirty="0"/>
              <a:t>Easy to develop and maintain applications</a:t>
            </a:r>
          </a:p>
          <a:p>
            <a:pPr marL="285750" indent="-285750" fontAlgn="base">
              <a:lnSpc>
                <a:spcPct val="150000"/>
              </a:lnSpc>
              <a:buFont typeface="Arial" panose="020B0604020202020204" pitchFamily="34" charset="0"/>
              <a:buChar char="•"/>
            </a:pPr>
            <a:r>
              <a:rPr lang="en-US" sz="1600" dirty="0"/>
              <a:t>Very flexible</a:t>
            </a:r>
          </a:p>
          <a:p>
            <a:pPr marL="285750" indent="-285750" fontAlgn="base">
              <a:lnSpc>
                <a:spcPct val="150000"/>
              </a:lnSpc>
              <a:buFont typeface="Arial" panose="020B0604020202020204" pitchFamily="34" charset="0"/>
              <a:buChar char="•"/>
            </a:pPr>
            <a:r>
              <a:rPr lang="en-US" sz="1600" dirty="0"/>
              <a:t>Routing URL is easy</a:t>
            </a:r>
          </a:p>
          <a:p>
            <a:pPr marL="285750" indent="-285750" fontAlgn="base">
              <a:lnSpc>
                <a:spcPct val="150000"/>
              </a:lnSpc>
              <a:buFont typeface="Arial" panose="020B0604020202020204" pitchFamily="34" charset="0"/>
              <a:buChar char="•"/>
            </a:pPr>
            <a:r>
              <a:rPr lang="en-US" sz="1600" dirty="0"/>
              <a:t>Database integration is easy</a:t>
            </a:r>
          </a:p>
          <a:p>
            <a:pPr marL="285750" indent="-285750" fontAlgn="base">
              <a:lnSpc>
                <a:spcPct val="150000"/>
              </a:lnSpc>
              <a:buFont typeface="Arial" panose="020B0604020202020204" pitchFamily="34" charset="0"/>
              <a:buChar char="•"/>
            </a:pPr>
            <a:r>
              <a:rPr lang="en-US" sz="1600" dirty="0"/>
              <a:t>Small core and easily extensible</a:t>
            </a:r>
          </a:p>
          <a:p>
            <a:pPr marL="285750" indent="-285750" fontAlgn="base">
              <a:lnSpc>
                <a:spcPct val="150000"/>
              </a:lnSpc>
              <a:buFont typeface="Arial" panose="020B0604020202020204" pitchFamily="34" charset="0"/>
              <a:buChar char="•"/>
            </a:pPr>
            <a:r>
              <a:rPr lang="en-US" sz="1600" dirty="0"/>
              <a:t>Minimal yet powerful</a:t>
            </a:r>
          </a:p>
          <a:p>
            <a:pPr marL="285750" indent="-285750" fontAlgn="base">
              <a:lnSpc>
                <a:spcPct val="150000"/>
              </a:lnSpc>
              <a:buFont typeface="Arial" panose="020B0604020202020204" pitchFamily="34" charset="0"/>
              <a:buChar char="•"/>
            </a:pPr>
            <a:r>
              <a:rPr lang="en-US" sz="1600" dirty="0"/>
              <a:t>Lots of resources available online, especially on GitHub</a:t>
            </a:r>
          </a:p>
        </p:txBody>
      </p:sp>
      <p:sp>
        <p:nvSpPr>
          <p:cNvPr id="4" name="Rectangle 3">
            <a:extLst>
              <a:ext uri="{FF2B5EF4-FFF2-40B4-BE49-F238E27FC236}">
                <a16:creationId xmlns:a16="http://schemas.microsoft.com/office/drawing/2014/main" id="{A77BB5BF-2812-424E-97C2-B595DCDB108F}"/>
              </a:ext>
            </a:extLst>
          </p:cNvPr>
          <p:cNvSpPr/>
          <p:nvPr/>
        </p:nvSpPr>
        <p:spPr>
          <a:xfrm>
            <a:off x="4572000" y="1291816"/>
            <a:ext cx="4572000" cy="3008772"/>
          </a:xfrm>
          <a:prstGeom prst="rect">
            <a:avLst/>
          </a:prstGeom>
        </p:spPr>
        <p:txBody>
          <a:bodyPr>
            <a:spAutoFit/>
          </a:bodyPr>
          <a:lstStyle/>
          <a:p>
            <a:pPr fontAlgn="base">
              <a:lnSpc>
                <a:spcPct val="150000"/>
              </a:lnSpc>
              <a:buFont typeface="Arial" panose="020B0604020202020204" pitchFamily="34" charset="0"/>
              <a:buChar char="•"/>
            </a:pPr>
            <a:r>
              <a:rPr lang="en-US" sz="1600" dirty="0">
                <a:solidFill>
                  <a:srgbClr val="333333"/>
                </a:solidFill>
                <a:latin typeface="Poppins"/>
              </a:rPr>
              <a:t>Async may be a little problem</a:t>
            </a:r>
          </a:p>
          <a:p>
            <a:pPr fontAlgn="base">
              <a:lnSpc>
                <a:spcPct val="150000"/>
              </a:lnSpc>
              <a:buFont typeface="Arial" panose="020B0604020202020204" pitchFamily="34" charset="0"/>
              <a:buChar char="•"/>
            </a:pPr>
            <a:r>
              <a:rPr lang="en-US" sz="1600" dirty="0">
                <a:solidFill>
                  <a:srgbClr val="333333"/>
                </a:solidFill>
                <a:latin typeface="Poppins"/>
              </a:rPr>
              <a:t>Lack of Database and ORM</a:t>
            </a:r>
          </a:p>
          <a:p>
            <a:pPr fontAlgn="base">
              <a:lnSpc>
                <a:spcPct val="150000"/>
              </a:lnSpc>
              <a:buFont typeface="Arial" panose="020B0604020202020204" pitchFamily="34" charset="0"/>
              <a:buChar char="•"/>
            </a:pPr>
            <a:r>
              <a:rPr lang="en-US" sz="1600" dirty="0">
                <a:solidFill>
                  <a:srgbClr val="333333"/>
                </a:solidFill>
                <a:latin typeface="Poppins"/>
              </a:rPr>
              <a:t>Thread locals and global variables used everywhere</a:t>
            </a:r>
          </a:p>
          <a:p>
            <a:pPr fontAlgn="base">
              <a:lnSpc>
                <a:spcPct val="150000"/>
              </a:lnSpc>
              <a:buFont typeface="Arial" panose="020B0604020202020204" pitchFamily="34" charset="0"/>
              <a:buChar char="•"/>
            </a:pPr>
            <a:r>
              <a:rPr lang="en-US" sz="1600" dirty="0">
                <a:solidFill>
                  <a:srgbClr val="333333"/>
                </a:solidFill>
                <a:latin typeface="Poppins"/>
              </a:rPr>
              <a:t>Setting up large project requires some previous knowledge of the framework</a:t>
            </a:r>
          </a:p>
          <a:p>
            <a:pPr fontAlgn="base">
              <a:lnSpc>
                <a:spcPct val="150000"/>
              </a:lnSpc>
              <a:buFont typeface="Arial" panose="020B0604020202020204" pitchFamily="34" charset="0"/>
              <a:buChar char="•"/>
            </a:pPr>
            <a:r>
              <a:rPr lang="en-US" sz="1600" dirty="0">
                <a:solidFill>
                  <a:srgbClr val="333333"/>
                </a:solidFill>
                <a:latin typeface="Poppins"/>
              </a:rPr>
              <a:t>Limited features</a:t>
            </a:r>
          </a:p>
          <a:p>
            <a:pPr fontAlgn="base">
              <a:lnSpc>
                <a:spcPct val="150000"/>
              </a:lnSpc>
              <a:buFont typeface="Arial" panose="020B0604020202020204" pitchFamily="34" charset="0"/>
              <a:buChar char="•"/>
            </a:pPr>
            <a:r>
              <a:rPr lang="en-US" sz="1600" dirty="0">
                <a:solidFill>
                  <a:srgbClr val="333333"/>
                </a:solidFill>
                <a:latin typeface="Poppins"/>
              </a:rPr>
              <a:t>Limited support and smaller community compared to Django</a:t>
            </a:r>
          </a:p>
        </p:txBody>
      </p:sp>
    </p:spTree>
    <p:extLst>
      <p:ext uri="{BB962C8B-B14F-4D97-AF65-F5344CB8AC3E}">
        <p14:creationId xmlns:p14="http://schemas.microsoft.com/office/powerpoint/2010/main" val="8372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sp>
        <p:nvSpPr>
          <p:cNvPr id="76" name="Google Shape;76;p16"/>
          <p:cNvSpPr txBox="1">
            <a:spLocks noGrp="1"/>
          </p:cNvSpPr>
          <p:nvPr>
            <p:ph type="title"/>
          </p:nvPr>
        </p:nvSpPr>
        <p:spPr>
          <a:xfrm>
            <a:off x="311700" y="303831"/>
            <a:ext cx="8520600" cy="572700"/>
          </a:xfrm>
          <a:prstGeom prst="rect">
            <a:avLst/>
          </a:prstGeom>
        </p:spPr>
        <p:txBody>
          <a:bodyPr spcFirstLastPara="1" wrap="square" lIns="91425" tIns="91425" rIns="91425" bIns="91425" anchor="t" anchorCtr="0">
            <a:noAutofit/>
          </a:bodyPr>
          <a:lstStyle/>
          <a:p>
            <a:pPr lvl="0"/>
            <a:r>
              <a:rPr lang="en-US" sz="3600" b="1" dirty="0">
                <a:solidFill>
                  <a:schemeClr val="tx1"/>
                </a:solidFill>
              </a:rPr>
              <a:t>Performance</a:t>
            </a:r>
            <a:endParaRPr sz="3600" b="1" dirty="0">
              <a:solidFill>
                <a:schemeClr val="tx1"/>
              </a:solidFill>
            </a:endParaRPr>
          </a:p>
        </p:txBody>
      </p:sp>
      <p:pic>
        <p:nvPicPr>
          <p:cNvPr id="3" name="Picture 2">
            <a:extLst>
              <a:ext uri="{FF2B5EF4-FFF2-40B4-BE49-F238E27FC236}">
                <a16:creationId xmlns:a16="http://schemas.microsoft.com/office/drawing/2014/main" id="{79173CC4-6486-4861-AADD-040EAE23555C}"/>
              </a:ext>
            </a:extLst>
          </p:cNvPr>
          <p:cNvPicPr>
            <a:picLocks noChangeAspect="1"/>
          </p:cNvPicPr>
          <p:nvPr/>
        </p:nvPicPr>
        <p:blipFill>
          <a:blip r:embed="rId4"/>
          <a:stretch>
            <a:fillRect/>
          </a:stretch>
        </p:blipFill>
        <p:spPr>
          <a:xfrm>
            <a:off x="362344" y="1546080"/>
            <a:ext cx="8520600" cy="2051340"/>
          </a:xfrm>
          <a:prstGeom prst="rect">
            <a:avLst/>
          </a:prstGeom>
        </p:spPr>
      </p:pic>
    </p:spTree>
    <p:extLst>
      <p:ext uri="{BB962C8B-B14F-4D97-AF65-F5344CB8AC3E}">
        <p14:creationId xmlns:p14="http://schemas.microsoft.com/office/powerpoint/2010/main" val="283387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sp>
        <p:nvSpPr>
          <p:cNvPr id="76" name="Google Shape;76;p16"/>
          <p:cNvSpPr txBox="1">
            <a:spLocks noGrp="1"/>
          </p:cNvSpPr>
          <p:nvPr>
            <p:ph type="title"/>
          </p:nvPr>
        </p:nvSpPr>
        <p:spPr>
          <a:xfrm>
            <a:off x="311700" y="303831"/>
            <a:ext cx="8520600" cy="572700"/>
          </a:xfrm>
          <a:prstGeom prst="rect">
            <a:avLst/>
          </a:prstGeom>
        </p:spPr>
        <p:txBody>
          <a:bodyPr spcFirstLastPara="1" wrap="square" lIns="91425" tIns="91425" rIns="91425" bIns="91425" anchor="t" anchorCtr="0">
            <a:noAutofit/>
          </a:bodyPr>
          <a:lstStyle/>
          <a:p>
            <a:pPr lvl="0"/>
            <a:r>
              <a:rPr lang="en-US" sz="3600" b="1" dirty="0">
                <a:solidFill>
                  <a:schemeClr val="tx1"/>
                </a:solidFill>
              </a:rPr>
              <a:t>Compare</a:t>
            </a:r>
            <a:endParaRPr sz="3600" b="1" dirty="0">
              <a:solidFill>
                <a:schemeClr val="tx1"/>
              </a:solidFill>
            </a:endParaRPr>
          </a:p>
        </p:txBody>
      </p:sp>
      <p:graphicFrame>
        <p:nvGraphicFramePr>
          <p:cNvPr id="4" name="Table 4">
            <a:extLst>
              <a:ext uri="{FF2B5EF4-FFF2-40B4-BE49-F238E27FC236}">
                <a16:creationId xmlns:a16="http://schemas.microsoft.com/office/drawing/2014/main" id="{4C7E3F49-63B6-441B-81DF-F04D5880CC60}"/>
              </a:ext>
            </a:extLst>
          </p:cNvPr>
          <p:cNvGraphicFramePr>
            <a:graphicFrameLocks noGrp="1"/>
          </p:cNvGraphicFramePr>
          <p:nvPr>
            <p:extLst>
              <p:ext uri="{D42A27DB-BD31-4B8C-83A1-F6EECF244321}">
                <p14:modId xmlns:p14="http://schemas.microsoft.com/office/powerpoint/2010/main" val="3650359621"/>
              </p:ext>
            </p:extLst>
          </p:nvPr>
        </p:nvGraphicFramePr>
        <p:xfrm>
          <a:off x="1176042" y="1459230"/>
          <a:ext cx="6147249" cy="2546327"/>
        </p:xfrm>
        <a:graphic>
          <a:graphicData uri="http://schemas.openxmlformats.org/drawingml/2006/table">
            <a:tbl>
              <a:tblPr firstRow="1" bandRow="1">
                <a:tableStyleId>{5C22544A-7EE6-4342-B048-85BDC9FD1C3A}</a:tableStyleId>
              </a:tblPr>
              <a:tblGrid>
                <a:gridCol w="2049083">
                  <a:extLst>
                    <a:ext uri="{9D8B030D-6E8A-4147-A177-3AD203B41FA5}">
                      <a16:colId xmlns:a16="http://schemas.microsoft.com/office/drawing/2014/main" val="4051377125"/>
                    </a:ext>
                  </a:extLst>
                </a:gridCol>
                <a:gridCol w="2049083">
                  <a:extLst>
                    <a:ext uri="{9D8B030D-6E8A-4147-A177-3AD203B41FA5}">
                      <a16:colId xmlns:a16="http://schemas.microsoft.com/office/drawing/2014/main" val="305140997"/>
                    </a:ext>
                  </a:extLst>
                </a:gridCol>
                <a:gridCol w="2049083">
                  <a:extLst>
                    <a:ext uri="{9D8B030D-6E8A-4147-A177-3AD203B41FA5}">
                      <a16:colId xmlns:a16="http://schemas.microsoft.com/office/drawing/2014/main" val="890748273"/>
                    </a:ext>
                  </a:extLst>
                </a:gridCol>
              </a:tblGrid>
              <a:tr h="398034">
                <a:tc>
                  <a:txBody>
                    <a:bodyPr/>
                    <a:lstStyle/>
                    <a:p>
                      <a:endParaRPr lang="en-US" dirty="0"/>
                    </a:p>
                  </a:txBody>
                  <a:tcPr/>
                </a:tc>
                <a:tc>
                  <a:txBody>
                    <a:bodyPr/>
                    <a:lstStyle/>
                    <a:p>
                      <a:pPr algn="ctr"/>
                      <a:r>
                        <a:rPr lang="en-US" dirty="0"/>
                        <a:t>Django</a:t>
                      </a:r>
                    </a:p>
                  </a:txBody>
                  <a:tcPr/>
                </a:tc>
                <a:tc>
                  <a:txBody>
                    <a:bodyPr/>
                    <a:lstStyle/>
                    <a:p>
                      <a:pPr algn="ctr"/>
                      <a:r>
                        <a:rPr lang="en-US" dirty="0"/>
                        <a:t>Flask</a:t>
                      </a:r>
                    </a:p>
                  </a:txBody>
                  <a:tcPr/>
                </a:tc>
                <a:extLst>
                  <a:ext uri="{0D108BD9-81ED-4DB2-BD59-A6C34878D82A}">
                    <a16:rowId xmlns:a16="http://schemas.microsoft.com/office/drawing/2014/main" val="3863183114"/>
                  </a:ext>
                </a:extLst>
              </a:tr>
              <a:tr h="398034">
                <a:tc>
                  <a:txBody>
                    <a:bodyPr/>
                    <a:lstStyle/>
                    <a:p>
                      <a:r>
                        <a:rPr lang="en-US" b="1" dirty="0"/>
                        <a:t>Getting Started</a:t>
                      </a:r>
                    </a:p>
                  </a:txBody>
                  <a:tcPr/>
                </a:tc>
                <a:tc>
                  <a:txBody>
                    <a:bodyPr/>
                    <a:lstStyle/>
                    <a:p>
                      <a:r>
                        <a:rPr lang="en-US" dirty="0"/>
                        <a:t>Difficult</a:t>
                      </a:r>
                    </a:p>
                  </a:txBody>
                  <a:tcPr/>
                </a:tc>
                <a:tc>
                  <a:txBody>
                    <a:bodyPr/>
                    <a:lstStyle/>
                    <a:p>
                      <a:r>
                        <a:rPr lang="en-US" dirty="0"/>
                        <a:t>Easy</a:t>
                      </a:r>
                    </a:p>
                  </a:txBody>
                  <a:tcPr/>
                </a:tc>
                <a:extLst>
                  <a:ext uri="{0D108BD9-81ED-4DB2-BD59-A6C34878D82A}">
                    <a16:rowId xmlns:a16="http://schemas.microsoft.com/office/drawing/2014/main" val="2749209048"/>
                  </a:ext>
                </a:extLst>
              </a:tr>
              <a:tr h="398034">
                <a:tc>
                  <a:txBody>
                    <a:bodyPr/>
                    <a:lstStyle/>
                    <a:p>
                      <a:r>
                        <a:rPr lang="en-US" b="1" dirty="0"/>
                        <a:t>Code vs Config</a:t>
                      </a:r>
                    </a:p>
                  </a:txBody>
                  <a:tcPr/>
                </a:tc>
                <a:tc>
                  <a:txBody>
                    <a:bodyPr/>
                    <a:lstStyle/>
                    <a:p>
                      <a:r>
                        <a:rPr lang="en-US" dirty="0"/>
                        <a:t>More config</a:t>
                      </a:r>
                    </a:p>
                  </a:txBody>
                  <a:tcPr/>
                </a:tc>
                <a:tc>
                  <a:txBody>
                    <a:bodyPr/>
                    <a:lstStyle/>
                    <a:p>
                      <a:r>
                        <a:rPr lang="en-US" dirty="0"/>
                        <a:t>More code</a:t>
                      </a:r>
                    </a:p>
                  </a:txBody>
                  <a:tcPr/>
                </a:tc>
                <a:extLst>
                  <a:ext uri="{0D108BD9-81ED-4DB2-BD59-A6C34878D82A}">
                    <a16:rowId xmlns:a16="http://schemas.microsoft.com/office/drawing/2014/main" val="1518471014"/>
                  </a:ext>
                </a:extLst>
              </a:tr>
              <a:tr h="556157">
                <a:tc>
                  <a:txBody>
                    <a:bodyPr/>
                    <a:lstStyle/>
                    <a:p>
                      <a:r>
                        <a:rPr lang="en-US" b="1" dirty="0"/>
                        <a:t>Extra Features</a:t>
                      </a:r>
                    </a:p>
                  </a:txBody>
                  <a:tcPr/>
                </a:tc>
                <a:tc>
                  <a:txBody>
                    <a:bodyPr/>
                    <a:lstStyle/>
                    <a:p>
                      <a:r>
                        <a:rPr lang="en-US" dirty="0"/>
                        <a:t>Included</a:t>
                      </a:r>
                    </a:p>
                  </a:txBody>
                  <a:tcPr/>
                </a:tc>
                <a:tc>
                  <a:txBody>
                    <a:bodyPr/>
                    <a:lstStyle/>
                    <a:p>
                      <a:r>
                        <a:rPr lang="en-US" dirty="0"/>
                        <a:t>3</a:t>
                      </a:r>
                      <a:r>
                        <a:rPr lang="en-US" baseline="30000" dirty="0"/>
                        <a:t>rd</a:t>
                      </a:r>
                      <a:r>
                        <a:rPr lang="en-US" dirty="0"/>
                        <a:t> party extensions</a:t>
                      </a:r>
                    </a:p>
                  </a:txBody>
                  <a:tcPr/>
                </a:tc>
                <a:extLst>
                  <a:ext uri="{0D108BD9-81ED-4DB2-BD59-A6C34878D82A}">
                    <a16:rowId xmlns:a16="http://schemas.microsoft.com/office/drawing/2014/main" val="1855020068"/>
                  </a:ext>
                </a:extLst>
              </a:tr>
              <a:tr h="398034">
                <a:tc>
                  <a:txBody>
                    <a:bodyPr/>
                    <a:lstStyle/>
                    <a:p>
                      <a:r>
                        <a:rPr lang="en-US" b="1" dirty="0"/>
                        <a:t>Database ORM</a:t>
                      </a:r>
                    </a:p>
                  </a:txBody>
                  <a:tcPr/>
                </a:tc>
                <a:tc>
                  <a:txBody>
                    <a:bodyPr/>
                    <a:lstStyle/>
                    <a:p>
                      <a:r>
                        <a:rPr lang="en-US" dirty="0"/>
                        <a:t>Built-in SQL</a:t>
                      </a:r>
                    </a:p>
                  </a:txBody>
                  <a:tcPr/>
                </a:tc>
                <a:tc>
                  <a:txBody>
                    <a:bodyPr/>
                    <a:lstStyle/>
                    <a:p>
                      <a:r>
                        <a:rPr lang="en-US" dirty="0"/>
                        <a:t>Configurable</a:t>
                      </a:r>
                    </a:p>
                  </a:txBody>
                  <a:tcPr/>
                </a:tc>
                <a:extLst>
                  <a:ext uri="{0D108BD9-81ED-4DB2-BD59-A6C34878D82A}">
                    <a16:rowId xmlns:a16="http://schemas.microsoft.com/office/drawing/2014/main" val="2845965498"/>
                  </a:ext>
                </a:extLst>
              </a:tr>
              <a:tr h="398034">
                <a:tc>
                  <a:txBody>
                    <a:bodyPr/>
                    <a:lstStyle/>
                    <a:p>
                      <a:r>
                        <a:rPr lang="en-US" b="1" dirty="0"/>
                        <a:t>Building API</a:t>
                      </a:r>
                    </a:p>
                  </a:txBody>
                  <a:tcPr/>
                </a:tc>
                <a:tc>
                  <a:txBody>
                    <a:bodyPr/>
                    <a:lstStyle/>
                    <a:p>
                      <a:r>
                        <a:rPr lang="en-US" dirty="0"/>
                        <a:t>Best for HTML</a:t>
                      </a:r>
                    </a:p>
                  </a:txBody>
                  <a:tcPr/>
                </a:tc>
                <a:tc>
                  <a:txBody>
                    <a:bodyPr/>
                    <a:lstStyle/>
                    <a:p>
                      <a:r>
                        <a:rPr lang="en-US" dirty="0"/>
                        <a:t>API</a:t>
                      </a:r>
                    </a:p>
                  </a:txBody>
                  <a:tcPr/>
                </a:tc>
                <a:extLst>
                  <a:ext uri="{0D108BD9-81ED-4DB2-BD59-A6C34878D82A}">
                    <a16:rowId xmlns:a16="http://schemas.microsoft.com/office/drawing/2014/main" val="1155355205"/>
                  </a:ext>
                </a:extLst>
              </a:tr>
            </a:tbl>
          </a:graphicData>
        </a:graphic>
      </p:graphicFrame>
    </p:spTree>
    <p:extLst>
      <p:ext uri="{BB962C8B-B14F-4D97-AF65-F5344CB8AC3E}">
        <p14:creationId xmlns:p14="http://schemas.microsoft.com/office/powerpoint/2010/main" val="103415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643793" y="4568869"/>
            <a:ext cx="1175124" cy="363725"/>
          </a:xfrm>
          <a:prstGeom prst="rect">
            <a:avLst/>
          </a:prstGeom>
          <a:noFill/>
          <a:ln>
            <a:noFill/>
          </a:ln>
        </p:spPr>
      </p:pic>
      <p:sp>
        <p:nvSpPr>
          <p:cNvPr id="76" name="Google Shape;76;p16"/>
          <p:cNvSpPr txBox="1">
            <a:spLocks noGrp="1"/>
          </p:cNvSpPr>
          <p:nvPr>
            <p:ph type="title"/>
          </p:nvPr>
        </p:nvSpPr>
        <p:spPr>
          <a:xfrm>
            <a:off x="311700" y="303831"/>
            <a:ext cx="8520600" cy="572700"/>
          </a:xfrm>
          <a:prstGeom prst="rect">
            <a:avLst/>
          </a:prstGeom>
        </p:spPr>
        <p:txBody>
          <a:bodyPr spcFirstLastPara="1" wrap="square" lIns="91425" tIns="91425" rIns="91425" bIns="91425" anchor="t" anchorCtr="0">
            <a:noAutofit/>
          </a:bodyPr>
          <a:lstStyle/>
          <a:p>
            <a:pPr lvl="0"/>
            <a:r>
              <a:rPr lang="en-US" sz="3600" b="1" dirty="0">
                <a:solidFill>
                  <a:schemeClr val="tx1"/>
                </a:solidFill>
              </a:rPr>
              <a:t>Documentation</a:t>
            </a:r>
            <a:endParaRPr sz="3600" b="1" dirty="0">
              <a:solidFill>
                <a:schemeClr val="tx1"/>
              </a:solidFill>
            </a:endParaRPr>
          </a:p>
        </p:txBody>
      </p:sp>
      <p:sp>
        <p:nvSpPr>
          <p:cNvPr id="3" name="Rectangle 2">
            <a:extLst>
              <a:ext uri="{FF2B5EF4-FFF2-40B4-BE49-F238E27FC236}">
                <a16:creationId xmlns:a16="http://schemas.microsoft.com/office/drawing/2014/main" id="{D6C43178-A284-41D3-BDDC-7BDDFB451216}"/>
              </a:ext>
            </a:extLst>
          </p:cNvPr>
          <p:cNvSpPr/>
          <p:nvPr/>
        </p:nvSpPr>
        <p:spPr>
          <a:xfrm>
            <a:off x="407622" y="1524091"/>
            <a:ext cx="5645219" cy="2230739"/>
          </a:xfrm>
          <a:prstGeom prst="rect">
            <a:avLst/>
          </a:prstGeom>
        </p:spPr>
        <p:txBody>
          <a:bodyPr wrap="square">
            <a:spAutoFit/>
          </a:bodyPr>
          <a:lstStyle/>
          <a:p>
            <a:pPr>
              <a:lnSpc>
                <a:spcPct val="200000"/>
              </a:lnSpc>
            </a:pPr>
            <a:r>
              <a:rPr lang="en-US" sz="1800" u="sng" dirty="0">
                <a:solidFill>
                  <a:schemeClr val="tx1"/>
                </a:solidFill>
                <a:latin typeface="Calibri" panose="020F0502020204030204" pitchFamily="34" charset="0"/>
                <a:cs typeface="Calibri" panose="020F0502020204030204" pitchFamily="34" charset="0"/>
              </a:rPr>
              <a:t>1. </a:t>
            </a:r>
            <a:r>
              <a:rPr lang="en-US" sz="1800" u="sng"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Flask’s documentation website</a:t>
            </a:r>
            <a:endParaRPr lang="en-US" sz="1800" u="sng" dirty="0">
              <a:solidFill>
                <a:schemeClr val="tx1"/>
              </a:solidFill>
              <a:latin typeface="Calibri" panose="020F0502020204030204" pitchFamily="34" charset="0"/>
              <a:cs typeface="Calibri" panose="020F0502020204030204" pitchFamily="34" charset="0"/>
            </a:endParaRPr>
          </a:p>
          <a:p>
            <a:pPr>
              <a:lnSpc>
                <a:spcPct val="200000"/>
              </a:lnSpc>
            </a:pPr>
            <a:r>
              <a:rPr lang="en-US" sz="1800" u="sng" dirty="0">
                <a:solidFill>
                  <a:schemeClr val="tx1"/>
                </a:solidFill>
                <a:latin typeface="Calibri" panose="020F0502020204030204" pitchFamily="34" charset="0"/>
                <a:cs typeface="Calibri" panose="020F0502020204030204" pitchFamily="34" charset="0"/>
              </a:rPr>
              <a:t>2. </a:t>
            </a:r>
            <a:r>
              <a:rPr lang="en-US" sz="1800" u="sng" dirty="0">
                <a:solidFill>
                  <a:schemeClr val="tx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Flask Tutorial</a:t>
            </a:r>
            <a:endParaRPr lang="en-US" sz="1800" u="sng" dirty="0">
              <a:solidFill>
                <a:schemeClr val="tx1"/>
              </a:solidFill>
              <a:latin typeface="Calibri" panose="020F0502020204030204" pitchFamily="34" charset="0"/>
              <a:cs typeface="Calibri" panose="020F0502020204030204" pitchFamily="34" charset="0"/>
            </a:endParaRPr>
          </a:p>
          <a:p>
            <a:pPr>
              <a:lnSpc>
                <a:spcPct val="200000"/>
              </a:lnSpc>
            </a:pPr>
            <a:r>
              <a:rPr lang="en-US" sz="1800" u="sng" dirty="0">
                <a:solidFill>
                  <a:schemeClr val="tx1"/>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3. Django’s documentation website</a:t>
            </a:r>
            <a:endParaRPr lang="en-US" sz="1800" u="sng" dirty="0">
              <a:solidFill>
                <a:schemeClr val="tx1"/>
              </a:solidFill>
              <a:latin typeface="Calibri" panose="020F0502020204030204" pitchFamily="34" charset="0"/>
              <a:cs typeface="Calibri" panose="020F0502020204030204" pitchFamily="34" charset="0"/>
            </a:endParaRPr>
          </a:p>
          <a:p>
            <a:pPr>
              <a:lnSpc>
                <a:spcPct val="200000"/>
              </a:lnSpc>
            </a:pPr>
            <a:r>
              <a:rPr lang="en-US" sz="1800" u="sng" dirty="0">
                <a:solidFill>
                  <a:schemeClr val="tx1"/>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4. </a:t>
            </a:r>
            <a:r>
              <a:rPr lang="en-US" sz="1800" u="sng" dirty="0">
                <a:solidFill>
                  <a:schemeClr val="tx1"/>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Django Tutorial</a:t>
            </a:r>
            <a:endParaRPr lang="en-US" sz="1800"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8207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7142</TotalTime>
  <Words>275</Words>
  <Application>Microsoft Office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Poppins</vt:lpstr>
      <vt:lpstr>Simple Light</vt:lpstr>
      <vt:lpstr>Python Flask/Django</vt:lpstr>
      <vt:lpstr>PowerPoint Presentation</vt:lpstr>
      <vt:lpstr>Django</vt:lpstr>
      <vt:lpstr>PowerPoint Presentation</vt:lpstr>
      <vt:lpstr>Django</vt:lpstr>
      <vt:lpstr>Flask</vt:lpstr>
      <vt:lpstr>Performance</vt:lpstr>
      <vt:lpstr>Compare</vt:lpstr>
      <vt:lpstr>Documentation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 “Базовий Python”</dc:title>
  <dc:creator>Valerii Haluzynskyi</dc:creator>
  <cp:lastModifiedBy>Valerii Haluzynskyi</cp:lastModifiedBy>
  <cp:revision>480</cp:revision>
  <dcterms:modified xsi:type="dcterms:W3CDTF">2020-05-13T21:04:24Z</dcterms:modified>
</cp:coreProperties>
</file>