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0" r:id="rId3"/>
    <p:sldId id="269" r:id="rId4"/>
    <p:sldId id="261" r:id="rId5"/>
    <p:sldId id="262" r:id="rId6"/>
    <p:sldId id="263" r:id="rId7"/>
    <p:sldId id="264" r:id="rId8"/>
    <p:sldId id="268" r:id="rId9"/>
    <p:sldId id="265" r:id="rId10"/>
    <p:sldId id="266" r:id="rId11"/>
    <p:sldId id="267" r:id="rId12"/>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8" autoAdjust="0"/>
    <p:restoredTop sz="86619" autoAdjust="0"/>
  </p:normalViewPr>
  <p:slideViewPr>
    <p:cSldViewPr>
      <p:cViewPr>
        <p:scale>
          <a:sx n="107" d="100"/>
          <a:sy n="107" d="100"/>
        </p:scale>
        <p:origin x="-894" y="-6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2558A9-0F22-45FD-AB44-B0A71BE23FC0}" type="doc">
      <dgm:prSet loTypeId="urn:microsoft.com/office/officeart/2005/8/layout/vList6" loCatId="list" qsTypeId="urn:microsoft.com/office/officeart/2005/8/quickstyle/simple1" qsCatId="simple" csTypeId="urn:microsoft.com/office/officeart/2005/8/colors/colorful5" csCatId="colorful" phldr="1"/>
      <dgm:spPr/>
      <dgm:t>
        <a:bodyPr/>
        <a:lstStyle/>
        <a:p>
          <a:endParaRPr lang="fr-FR"/>
        </a:p>
      </dgm:t>
    </dgm:pt>
    <dgm:pt modelId="{5D2AAA67-857E-42E2-BE94-63F27E117FAD}">
      <dgm:prSet phldrT="[Texte]"/>
      <dgm:spPr/>
      <dgm:t>
        <a:bodyPr/>
        <a:lstStyle/>
        <a:p>
          <a:r>
            <a:rPr lang="fr-FR" dirty="0" smtClean="0"/>
            <a:t>Etude de besoin (ED)</a:t>
          </a:r>
          <a:endParaRPr lang="fr-FR" dirty="0"/>
        </a:p>
      </dgm:t>
    </dgm:pt>
    <dgm:pt modelId="{A4CC1AC7-FC64-4335-AD56-063F183295EC}" type="parTrans" cxnId="{B41C4FDE-8911-436C-9886-6AD6F1E0D00A}">
      <dgm:prSet/>
      <dgm:spPr/>
      <dgm:t>
        <a:bodyPr/>
        <a:lstStyle/>
        <a:p>
          <a:endParaRPr lang="fr-FR"/>
        </a:p>
      </dgm:t>
    </dgm:pt>
    <dgm:pt modelId="{27E50984-3462-4417-8C83-847BFDA1F1D4}" type="sibTrans" cxnId="{B41C4FDE-8911-436C-9886-6AD6F1E0D00A}">
      <dgm:prSet/>
      <dgm:spPr/>
      <dgm:t>
        <a:bodyPr/>
        <a:lstStyle/>
        <a:p>
          <a:endParaRPr lang="fr-FR"/>
        </a:p>
      </dgm:t>
    </dgm:pt>
    <dgm:pt modelId="{25CF9A92-B93F-4D4D-9875-9B7315F6C20A}">
      <dgm:prSet phldrT="[Texte]"/>
      <dgm:spPr/>
      <dgm:t>
        <a:bodyPr/>
        <a:lstStyle/>
        <a:p>
          <a:r>
            <a:rPr lang="fr-FR" dirty="0" smtClean="0"/>
            <a:t>But et destinataires</a:t>
          </a:r>
          <a:endParaRPr lang="fr-FR" dirty="0"/>
        </a:p>
      </dgm:t>
    </dgm:pt>
    <dgm:pt modelId="{F1D07C56-1AAD-43C6-9541-D7C10CE8C61D}" type="parTrans" cxnId="{18245A68-0FBD-4CE0-AEA5-438F6B739C40}">
      <dgm:prSet/>
      <dgm:spPr/>
      <dgm:t>
        <a:bodyPr/>
        <a:lstStyle/>
        <a:p>
          <a:endParaRPr lang="fr-FR"/>
        </a:p>
      </dgm:t>
    </dgm:pt>
    <dgm:pt modelId="{E80B115D-853C-4C23-A39E-0DCCADFC197D}" type="sibTrans" cxnId="{18245A68-0FBD-4CE0-AEA5-438F6B739C40}">
      <dgm:prSet/>
      <dgm:spPr/>
      <dgm:t>
        <a:bodyPr/>
        <a:lstStyle/>
        <a:p>
          <a:endParaRPr lang="fr-FR"/>
        </a:p>
      </dgm:t>
    </dgm:pt>
    <dgm:pt modelId="{7D5C30B4-1C40-4C0D-8D5F-9462D8FEA5D5}">
      <dgm:prSet phldrT="[Texte]"/>
      <dgm:spPr/>
      <dgm:t>
        <a:bodyPr/>
        <a:lstStyle/>
        <a:p>
          <a:r>
            <a:rPr lang="fr-FR" dirty="0" smtClean="0"/>
            <a:t>Fonctionnalités utilisateurs finaux</a:t>
          </a:r>
          <a:endParaRPr lang="fr-FR" dirty="0"/>
        </a:p>
      </dgm:t>
    </dgm:pt>
    <dgm:pt modelId="{E0ACC9F4-8D77-48E4-AD7E-8882A5543FBD}" type="parTrans" cxnId="{C1D13094-1E2C-42A4-B45E-069B490A1B44}">
      <dgm:prSet/>
      <dgm:spPr/>
      <dgm:t>
        <a:bodyPr/>
        <a:lstStyle/>
        <a:p>
          <a:endParaRPr lang="fr-FR"/>
        </a:p>
      </dgm:t>
    </dgm:pt>
    <dgm:pt modelId="{75DB55E7-E516-4688-B19B-4CD6CD40135E}" type="sibTrans" cxnId="{C1D13094-1E2C-42A4-B45E-069B490A1B44}">
      <dgm:prSet/>
      <dgm:spPr/>
      <dgm:t>
        <a:bodyPr/>
        <a:lstStyle/>
        <a:p>
          <a:endParaRPr lang="fr-FR"/>
        </a:p>
      </dgm:t>
    </dgm:pt>
    <dgm:pt modelId="{E5B20784-51E4-40AC-8DC3-E63163796DF1}">
      <dgm:prSet phldrT="[Texte]"/>
      <dgm:spPr/>
      <dgm:t>
        <a:bodyPr/>
        <a:lstStyle/>
        <a:p>
          <a:r>
            <a:rPr lang="fr-FR" dirty="0" smtClean="0"/>
            <a:t>Etude technique (ET)</a:t>
          </a:r>
          <a:endParaRPr lang="fr-FR" dirty="0"/>
        </a:p>
      </dgm:t>
    </dgm:pt>
    <dgm:pt modelId="{E51D3444-7735-4E0C-895C-A416CE6F2FC9}" type="parTrans" cxnId="{6C78B411-E562-4915-ACA6-B3732F1E47E9}">
      <dgm:prSet/>
      <dgm:spPr/>
      <dgm:t>
        <a:bodyPr/>
        <a:lstStyle/>
        <a:p>
          <a:endParaRPr lang="fr-FR"/>
        </a:p>
      </dgm:t>
    </dgm:pt>
    <dgm:pt modelId="{333F8233-079F-4134-BF9C-491F5C167C54}" type="sibTrans" cxnId="{6C78B411-E562-4915-ACA6-B3732F1E47E9}">
      <dgm:prSet/>
      <dgm:spPr/>
      <dgm:t>
        <a:bodyPr/>
        <a:lstStyle/>
        <a:p>
          <a:endParaRPr lang="fr-FR"/>
        </a:p>
      </dgm:t>
    </dgm:pt>
    <dgm:pt modelId="{8378D4D7-2F56-44AF-96B0-DCD50563147F}">
      <dgm:prSet phldrT="[Texte]"/>
      <dgm:spPr/>
      <dgm:t>
        <a:bodyPr/>
        <a:lstStyle/>
        <a:p>
          <a:r>
            <a:rPr lang="fr-FR" dirty="0" smtClean="0"/>
            <a:t>Ligne technique</a:t>
          </a:r>
          <a:endParaRPr lang="fr-FR" dirty="0"/>
        </a:p>
      </dgm:t>
    </dgm:pt>
    <dgm:pt modelId="{DDDB0CCF-A386-4791-A1C4-C122ED9465B8}" type="parTrans" cxnId="{22157A5E-E067-42F2-85FE-A49F9EF26F79}">
      <dgm:prSet/>
      <dgm:spPr/>
      <dgm:t>
        <a:bodyPr/>
        <a:lstStyle/>
        <a:p>
          <a:endParaRPr lang="fr-FR"/>
        </a:p>
      </dgm:t>
    </dgm:pt>
    <dgm:pt modelId="{9BCFBAEF-AC5D-40C1-8062-B77706787202}" type="sibTrans" cxnId="{22157A5E-E067-42F2-85FE-A49F9EF26F79}">
      <dgm:prSet/>
      <dgm:spPr/>
      <dgm:t>
        <a:bodyPr/>
        <a:lstStyle/>
        <a:p>
          <a:endParaRPr lang="fr-FR"/>
        </a:p>
      </dgm:t>
    </dgm:pt>
    <dgm:pt modelId="{EBD49E12-2531-4CAE-BB90-6CB758C3E97D}">
      <dgm:prSet phldrT="[Texte]"/>
      <dgm:spPr/>
      <dgm:t>
        <a:bodyPr/>
        <a:lstStyle/>
        <a:p>
          <a:r>
            <a:rPr lang="fr-FR" dirty="0" smtClean="0"/>
            <a:t>Contraintes techniques…</a:t>
          </a:r>
          <a:endParaRPr lang="fr-FR" dirty="0"/>
        </a:p>
      </dgm:t>
    </dgm:pt>
    <dgm:pt modelId="{00B8D9AB-EC5B-4D88-86B2-CCB19AC4F90E}" type="parTrans" cxnId="{B2A841E6-68F0-47A7-8E3E-0ED6A14A2433}">
      <dgm:prSet/>
      <dgm:spPr/>
      <dgm:t>
        <a:bodyPr/>
        <a:lstStyle/>
        <a:p>
          <a:endParaRPr lang="fr-FR"/>
        </a:p>
      </dgm:t>
    </dgm:pt>
    <dgm:pt modelId="{5C855C80-AF10-456F-8554-67FA81044DBF}" type="sibTrans" cxnId="{B2A841E6-68F0-47A7-8E3E-0ED6A14A2433}">
      <dgm:prSet/>
      <dgm:spPr/>
      <dgm:t>
        <a:bodyPr/>
        <a:lstStyle/>
        <a:p>
          <a:endParaRPr lang="fr-FR"/>
        </a:p>
      </dgm:t>
    </dgm:pt>
    <dgm:pt modelId="{B047D59F-671A-40C4-B62B-50C77A49F1BE}">
      <dgm:prSet phldrT="[Texte]"/>
      <dgm:spPr/>
      <dgm:t>
        <a:bodyPr/>
        <a:lstStyle/>
        <a:p>
          <a:r>
            <a:rPr lang="en-US" dirty="0" err="1" smtClean="0"/>
            <a:t>Méthodologie</a:t>
          </a:r>
          <a:r>
            <a:rPr lang="en-US" dirty="0" smtClean="0"/>
            <a:t> </a:t>
          </a:r>
          <a:r>
            <a:rPr lang="en-US" dirty="0" err="1" smtClean="0"/>
            <a:t>Projet</a:t>
          </a:r>
          <a:endParaRPr lang="fr-FR" dirty="0"/>
        </a:p>
      </dgm:t>
    </dgm:pt>
    <dgm:pt modelId="{7F1CA3B7-6F70-49D7-9D63-2290E7C662C4}" type="parTrans" cxnId="{BAD6B631-6FFE-4ABA-9C9B-B7F945FABB73}">
      <dgm:prSet/>
      <dgm:spPr/>
    </dgm:pt>
    <dgm:pt modelId="{B178416B-0805-48DE-838F-4BDB1A9BA87B}" type="sibTrans" cxnId="{BAD6B631-6FFE-4ABA-9C9B-B7F945FABB73}">
      <dgm:prSet/>
      <dgm:spPr/>
    </dgm:pt>
    <dgm:pt modelId="{A7AC0AA0-B17A-4937-90F0-2F3AEDA0738B}">
      <dgm:prSet phldrT="[Texte]"/>
      <dgm:spPr/>
      <dgm:t>
        <a:bodyPr/>
        <a:lstStyle/>
        <a:p>
          <a:r>
            <a:rPr lang="en-US" dirty="0" err="1" smtClean="0"/>
            <a:t>Equipe</a:t>
          </a:r>
          <a:endParaRPr lang="fr-FR" dirty="0"/>
        </a:p>
      </dgm:t>
    </dgm:pt>
    <dgm:pt modelId="{0D244E31-8574-4807-9AE5-9397F71EFA97}" type="parTrans" cxnId="{14708350-E2EA-4E73-BD1A-82CCB143BAB5}">
      <dgm:prSet/>
      <dgm:spPr/>
    </dgm:pt>
    <dgm:pt modelId="{9F9CF4E4-EFB2-4DC8-99B9-C697A928ECDA}" type="sibTrans" cxnId="{14708350-E2EA-4E73-BD1A-82CCB143BAB5}">
      <dgm:prSet/>
      <dgm:spPr/>
    </dgm:pt>
    <dgm:pt modelId="{707A2861-C5BA-4F63-82E7-015A34243BD1}">
      <dgm:prSet phldrT="[Texte]"/>
      <dgm:spPr/>
      <dgm:t>
        <a:bodyPr/>
        <a:lstStyle/>
        <a:p>
          <a:r>
            <a:rPr lang="en-US" dirty="0" err="1" smtClean="0"/>
            <a:t>Organisation</a:t>
          </a:r>
          <a:endParaRPr lang="fr-FR" dirty="0"/>
        </a:p>
      </dgm:t>
    </dgm:pt>
    <dgm:pt modelId="{903E4718-60D4-4736-973F-78224AFE30AF}" type="parTrans" cxnId="{9669F837-B742-484D-9242-CFF8B18D4697}">
      <dgm:prSet/>
      <dgm:spPr/>
    </dgm:pt>
    <dgm:pt modelId="{7A2B69CE-B6A8-47A7-BFE8-41B7EB59B5BF}" type="sibTrans" cxnId="{9669F837-B742-484D-9242-CFF8B18D4697}">
      <dgm:prSet/>
      <dgm:spPr/>
    </dgm:pt>
    <dgm:pt modelId="{2295EF8B-0469-4EDE-A1AB-942D709A3FF5}" type="pres">
      <dgm:prSet presAssocID="{5A2558A9-0F22-45FD-AB44-B0A71BE23FC0}" presName="Name0" presStyleCnt="0">
        <dgm:presLayoutVars>
          <dgm:dir/>
          <dgm:animLvl val="lvl"/>
          <dgm:resizeHandles/>
        </dgm:presLayoutVars>
      </dgm:prSet>
      <dgm:spPr/>
      <dgm:t>
        <a:bodyPr/>
        <a:lstStyle/>
        <a:p>
          <a:endParaRPr lang="fr-FR"/>
        </a:p>
      </dgm:t>
    </dgm:pt>
    <dgm:pt modelId="{FDB5DBC6-C577-4BE5-9D59-358BDD737E0F}" type="pres">
      <dgm:prSet presAssocID="{5D2AAA67-857E-42E2-BE94-63F27E117FAD}" presName="linNode" presStyleCnt="0"/>
      <dgm:spPr/>
      <dgm:t>
        <a:bodyPr/>
        <a:lstStyle/>
        <a:p>
          <a:endParaRPr lang="fr-FR"/>
        </a:p>
      </dgm:t>
    </dgm:pt>
    <dgm:pt modelId="{05F84856-DAAE-40C5-B174-C7D46924E499}" type="pres">
      <dgm:prSet presAssocID="{5D2AAA67-857E-42E2-BE94-63F27E117FAD}" presName="parentShp" presStyleLbl="node1" presStyleIdx="0" presStyleCnt="3">
        <dgm:presLayoutVars>
          <dgm:bulletEnabled val="1"/>
        </dgm:presLayoutVars>
      </dgm:prSet>
      <dgm:spPr/>
      <dgm:t>
        <a:bodyPr/>
        <a:lstStyle/>
        <a:p>
          <a:endParaRPr lang="fr-FR"/>
        </a:p>
      </dgm:t>
    </dgm:pt>
    <dgm:pt modelId="{4535D582-1976-4FD7-A859-284CB48A2F58}" type="pres">
      <dgm:prSet presAssocID="{5D2AAA67-857E-42E2-BE94-63F27E117FAD}" presName="childShp" presStyleLbl="bgAccFollowNode1" presStyleIdx="0" presStyleCnt="3">
        <dgm:presLayoutVars>
          <dgm:bulletEnabled val="1"/>
        </dgm:presLayoutVars>
      </dgm:prSet>
      <dgm:spPr/>
      <dgm:t>
        <a:bodyPr/>
        <a:lstStyle/>
        <a:p>
          <a:endParaRPr lang="fr-FR"/>
        </a:p>
      </dgm:t>
    </dgm:pt>
    <dgm:pt modelId="{1788268B-6B58-4B55-82FA-68EDD6923221}" type="pres">
      <dgm:prSet presAssocID="{27E50984-3462-4417-8C83-847BFDA1F1D4}" presName="spacing" presStyleCnt="0"/>
      <dgm:spPr/>
      <dgm:t>
        <a:bodyPr/>
        <a:lstStyle/>
        <a:p>
          <a:endParaRPr lang="fr-FR"/>
        </a:p>
      </dgm:t>
    </dgm:pt>
    <dgm:pt modelId="{086D09BC-1026-4B90-8727-223295DB2122}" type="pres">
      <dgm:prSet presAssocID="{E5B20784-51E4-40AC-8DC3-E63163796DF1}" presName="linNode" presStyleCnt="0"/>
      <dgm:spPr/>
      <dgm:t>
        <a:bodyPr/>
        <a:lstStyle/>
        <a:p>
          <a:endParaRPr lang="fr-FR"/>
        </a:p>
      </dgm:t>
    </dgm:pt>
    <dgm:pt modelId="{991C19E4-C290-406A-9A17-41EC5765719E}" type="pres">
      <dgm:prSet presAssocID="{E5B20784-51E4-40AC-8DC3-E63163796DF1}" presName="parentShp" presStyleLbl="node1" presStyleIdx="1" presStyleCnt="3">
        <dgm:presLayoutVars>
          <dgm:bulletEnabled val="1"/>
        </dgm:presLayoutVars>
      </dgm:prSet>
      <dgm:spPr/>
      <dgm:t>
        <a:bodyPr/>
        <a:lstStyle/>
        <a:p>
          <a:endParaRPr lang="fr-FR"/>
        </a:p>
      </dgm:t>
    </dgm:pt>
    <dgm:pt modelId="{7498FF76-8B65-468B-827D-4493935C5A3E}" type="pres">
      <dgm:prSet presAssocID="{E5B20784-51E4-40AC-8DC3-E63163796DF1}" presName="childShp" presStyleLbl="bgAccFollowNode1" presStyleIdx="1" presStyleCnt="3" custLinFactNeighborX="-1634" custLinFactNeighborY="-3887">
        <dgm:presLayoutVars>
          <dgm:bulletEnabled val="1"/>
        </dgm:presLayoutVars>
      </dgm:prSet>
      <dgm:spPr/>
      <dgm:t>
        <a:bodyPr/>
        <a:lstStyle/>
        <a:p>
          <a:endParaRPr lang="fr-FR"/>
        </a:p>
      </dgm:t>
    </dgm:pt>
    <dgm:pt modelId="{E715A426-E46A-44DB-9F8C-C2B1A4F7EFD0}" type="pres">
      <dgm:prSet presAssocID="{333F8233-079F-4134-BF9C-491F5C167C54}" presName="spacing" presStyleCnt="0"/>
      <dgm:spPr/>
      <dgm:t>
        <a:bodyPr/>
        <a:lstStyle/>
        <a:p>
          <a:endParaRPr lang="fr-FR"/>
        </a:p>
      </dgm:t>
    </dgm:pt>
    <dgm:pt modelId="{98F62D7D-C967-4EF0-A228-17FFAFAEFBEE}" type="pres">
      <dgm:prSet presAssocID="{B047D59F-671A-40C4-B62B-50C77A49F1BE}" presName="linNode" presStyleCnt="0"/>
      <dgm:spPr/>
      <dgm:t>
        <a:bodyPr/>
        <a:lstStyle/>
        <a:p>
          <a:endParaRPr lang="fr-FR"/>
        </a:p>
      </dgm:t>
    </dgm:pt>
    <dgm:pt modelId="{6CF1E50F-2467-4A7D-A877-548C4A3F71DB}" type="pres">
      <dgm:prSet presAssocID="{B047D59F-671A-40C4-B62B-50C77A49F1BE}" presName="parentShp" presStyleLbl="node1" presStyleIdx="2" presStyleCnt="3">
        <dgm:presLayoutVars>
          <dgm:bulletEnabled val="1"/>
        </dgm:presLayoutVars>
      </dgm:prSet>
      <dgm:spPr/>
      <dgm:t>
        <a:bodyPr/>
        <a:lstStyle/>
        <a:p>
          <a:endParaRPr lang="fr-FR"/>
        </a:p>
      </dgm:t>
    </dgm:pt>
    <dgm:pt modelId="{EA1F987A-C496-48FF-AB98-83626582AA3A}" type="pres">
      <dgm:prSet presAssocID="{B047D59F-671A-40C4-B62B-50C77A49F1BE}" presName="childShp" presStyleLbl="bgAccFollowNode1" presStyleIdx="2" presStyleCnt="3">
        <dgm:presLayoutVars>
          <dgm:bulletEnabled val="1"/>
        </dgm:presLayoutVars>
      </dgm:prSet>
      <dgm:spPr/>
      <dgm:t>
        <a:bodyPr/>
        <a:lstStyle/>
        <a:p>
          <a:endParaRPr lang="fr-FR"/>
        </a:p>
      </dgm:t>
    </dgm:pt>
  </dgm:ptLst>
  <dgm:cxnLst>
    <dgm:cxn modelId="{8E59394D-8149-42C0-9826-BDCD0505F838}" type="presOf" srcId="{B047D59F-671A-40C4-B62B-50C77A49F1BE}" destId="{6CF1E50F-2467-4A7D-A877-548C4A3F71DB}" srcOrd="0" destOrd="0" presId="urn:microsoft.com/office/officeart/2005/8/layout/vList6"/>
    <dgm:cxn modelId="{7515027E-6DF2-446B-BBE2-6E29BAF52C79}" type="presOf" srcId="{5A2558A9-0F22-45FD-AB44-B0A71BE23FC0}" destId="{2295EF8B-0469-4EDE-A1AB-942D709A3FF5}" srcOrd="0" destOrd="0" presId="urn:microsoft.com/office/officeart/2005/8/layout/vList6"/>
    <dgm:cxn modelId="{6C78B411-E562-4915-ACA6-B3732F1E47E9}" srcId="{5A2558A9-0F22-45FD-AB44-B0A71BE23FC0}" destId="{E5B20784-51E4-40AC-8DC3-E63163796DF1}" srcOrd="1" destOrd="0" parTransId="{E51D3444-7735-4E0C-895C-A416CE6F2FC9}" sibTransId="{333F8233-079F-4134-BF9C-491F5C167C54}"/>
    <dgm:cxn modelId="{18245A68-0FBD-4CE0-AEA5-438F6B739C40}" srcId="{5D2AAA67-857E-42E2-BE94-63F27E117FAD}" destId="{25CF9A92-B93F-4D4D-9875-9B7315F6C20A}" srcOrd="0" destOrd="0" parTransId="{F1D07C56-1AAD-43C6-9541-D7C10CE8C61D}" sibTransId="{E80B115D-853C-4C23-A39E-0DCCADFC197D}"/>
    <dgm:cxn modelId="{22157A5E-E067-42F2-85FE-A49F9EF26F79}" srcId="{E5B20784-51E4-40AC-8DC3-E63163796DF1}" destId="{8378D4D7-2F56-44AF-96B0-DCD50563147F}" srcOrd="0" destOrd="0" parTransId="{DDDB0CCF-A386-4791-A1C4-C122ED9465B8}" sibTransId="{9BCFBAEF-AC5D-40C1-8062-B77706787202}"/>
    <dgm:cxn modelId="{16F15D5C-C5F2-47D9-8FB8-3EDF53CBE29D}" type="presOf" srcId="{707A2861-C5BA-4F63-82E7-015A34243BD1}" destId="{EA1F987A-C496-48FF-AB98-83626582AA3A}" srcOrd="0" destOrd="1" presId="urn:microsoft.com/office/officeart/2005/8/layout/vList6"/>
    <dgm:cxn modelId="{1FCE551F-69E5-1049-A565-B010F2DA351F}" type="presOf" srcId="{8378D4D7-2F56-44AF-96B0-DCD50563147F}" destId="{7498FF76-8B65-468B-827D-4493935C5A3E}" srcOrd="0" destOrd="0" presId="urn:microsoft.com/office/officeart/2005/8/layout/vList6"/>
    <dgm:cxn modelId="{A5276E98-6BDC-C745-9EDA-33D9D97F8BC8}" type="presOf" srcId="{5D2AAA67-857E-42E2-BE94-63F27E117FAD}" destId="{05F84856-DAAE-40C5-B174-C7D46924E499}" srcOrd="0" destOrd="0" presId="urn:microsoft.com/office/officeart/2005/8/layout/vList6"/>
    <dgm:cxn modelId="{14708350-E2EA-4E73-BD1A-82CCB143BAB5}" srcId="{B047D59F-671A-40C4-B62B-50C77A49F1BE}" destId="{A7AC0AA0-B17A-4937-90F0-2F3AEDA0738B}" srcOrd="0" destOrd="0" parTransId="{0D244E31-8574-4807-9AE5-9397F71EFA97}" sibTransId="{9F9CF4E4-EFB2-4DC8-99B9-C697A928ECDA}"/>
    <dgm:cxn modelId="{3F9B78E8-4BBA-C042-9AD8-8A01978AD7ED}" type="presOf" srcId="{7D5C30B4-1C40-4C0D-8D5F-9462D8FEA5D5}" destId="{4535D582-1976-4FD7-A859-284CB48A2F58}" srcOrd="0" destOrd="1" presId="urn:microsoft.com/office/officeart/2005/8/layout/vList6"/>
    <dgm:cxn modelId="{11C78AF1-2EAF-5544-B3DF-45588CF3794E}" type="presOf" srcId="{E5B20784-51E4-40AC-8DC3-E63163796DF1}" destId="{991C19E4-C290-406A-9A17-41EC5765719E}" srcOrd="0" destOrd="0" presId="urn:microsoft.com/office/officeart/2005/8/layout/vList6"/>
    <dgm:cxn modelId="{B41C4FDE-8911-436C-9886-6AD6F1E0D00A}" srcId="{5A2558A9-0F22-45FD-AB44-B0A71BE23FC0}" destId="{5D2AAA67-857E-42E2-BE94-63F27E117FAD}" srcOrd="0" destOrd="0" parTransId="{A4CC1AC7-FC64-4335-AD56-063F183295EC}" sibTransId="{27E50984-3462-4417-8C83-847BFDA1F1D4}"/>
    <dgm:cxn modelId="{9669F837-B742-484D-9242-CFF8B18D4697}" srcId="{B047D59F-671A-40C4-B62B-50C77A49F1BE}" destId="{707A2861-C5BA-4F63-82E7-015A34243BD1}" srcOrd="1" destOrd="0" parTransId="{903E4718-60D4-4736-973F-78224AFE30AF}" sibTransId="{7A2B69CE-B6A8-47A7-BFE8-41B7EB59B5BF}"/>
    <dgm:cxn modelId="{C5EB98C5-CF10-F240-BBE0-1FFFF3EFA550}" type="presOf" srcId="{EBD49E12-2531-4CAE-BB90-6CB758C3E97D}" destId="{7498FF76-8B65-468B-827D-4493935C5A3E}" srcOrd="0" destOrd="1" presId="urn:microsoft.com/office/officeart/2005/8/layout/vList6"/>
    <dgm:cxn modelId="{C1D13094-1E2C-42A4-B45E-069B490A1B44}" srcId="{5D2AAA67-857E-42E2-BE94-63F27E117FAD}" destId="{7D5C30B4-1C40-4C0D-8D5F-9462D8FEA5D5}" srcOrd="1" destOrd="0" parTransId="{E0ACC9F4-8D77-48E4-AD7E-8882A5543FBD}" sibTransId="{75DB55E7-E516-4688-B19B-4CD6CD40135E}"/>
    <dgm:cxn modelId="{B2A841E6-68F0-47A7-8E3E-0ED6A14A2433}" srcId="{E5B20784-51E4-40AC-8DC3-E63163796DF1}" destId="{EBD49E12-2531-4CAE-BB90-6CB758C3E97D}" srcOrd="1" destOrd="0" parTransId="{00B8D9AB-EC5B-4D88-86B2-CCB19AC4F90E}" sibTransId="{5C855C80-AF10-456F-8554-67FA81044DBF}"/>
    <dgm:cxn modelId="{1342B041-A1E1-446C-96E7-AA59E8D648D3}" type="presOf" srcId="{A7AC0AA0-B17A-4937-90F0-2F3AEDA0738B}" destId="{EA1F987A-C496-48FF-AB98-83626582AA3A}" srcOrd="0" destOrd="0" presId="urn:microsoft.com/office/officeart/2005/8/layout/vList6"/>
    <dgm:cxn modelId="{EFEF5D6D-163C-164D-AF7A-257DCA07F6AA}" type="presOf" srcId="{25CF9A92-B93F-4D4D-9875-9B7315F6C20A}" destId="{4535D582-1976-4FD7-A859-284CB48A2F58}" srcOrd="0" destOrd="0" presId="urn:microsoft.com/office/officeart/2005/8/layout/vList6"/>
    <dgm:cxn modelId="{BAD6B631-6FFE-4ABA-9C9B-B7F945FABB73}" srcId="{5A2558A9-0F22-45FD-AB44-B0A71BE23FC0}" destId="{B047D59F-671A-40C4-B62B-50C77A49F1BE}" srcOrd="2" destOrd="0" parTransId="{7F1CA3B7-6F70-49D7-9D63-2290E7C662C4}" sibTransId="{B178416B-0805-48DE-838F-4BDB1A9BA87B}"/>
    <dgm:cxn modelId="{9F4FDC5C-978A-ED4B-AC40-457D182598C3}" type="presParOf" srcId="{2295EF8B-0469-4EDE-A1AB-942D709A3FF5}" destId="{FDB5DBC6-C577-4BE5-9D59-358BDD737E0F}" srcOrd="0" destOrd="0" presId="urn:microsoft.com/office/officeart/2005/8/layout/vList6"/>
    <dgm:cxn modelId="{C21F3438-A1D4-BB4B-8556-172A0F239AD3}" type="presParOf" srcId="{FDB5DBC6-C577-4BE5-9D59-358BDD737E0F}" destId="{05F84856-DAAE-40C5-B174-C7D46924E499}" srcOrd="0" destOrd="0" presId="urn:microsoft.com/office/officeart/2005/8/layout/vList6"/>
    <dgm:cxn modelId="{E871CDD6-F25C-9F4C-95BA-E26BEE6CA057}" type="presParOf" srcId="{FDB5DBC6-C577-4BE5-9D59-358BDD737E0F}" destId="{4535D582-1976-4FD7-A859-284CB48A2F58}" srcOrd="1" destOrd="0" presId="urn:microsoft.com/office/officeart/2005/8/layout/vList6"/>
    <dgm:cxn modelId="{ECABF450-D568-F641-A309-B9C0A2008CCD}" type="presParOf" srcId="{2295EF8B-0469-4EDE-A1AB-942D709A3FF5}" destId="{1788268B-6B58-4B55-82FA-68EDD6923221}" srcOrd="1" destOrd="0" presId="urn:microsoft.com/office/officeart/2005/8/layout/vList6"/>
    <dgm:cxn modelId="{2D3AC4F2-F3BD-144A-8023-5A20FC74F214}" type="presParOf" srcId="{2295EF8B-0469-4EDE-A1AB-942D709A3FF5}" destId="{086D09BC-1026-4B90-8727-223295DB2122}" srcOrd="2" destOrd="0" presId="urn:microsoft.com/office/officeart/2005/8/layout/vList6"/>
    <dgm:cxn modelId="{6C8B08BC-2B2D-C94F-89B2-B9DC25AF554E}" type="presParOf" srcId="{086D09BC-1026-4B90-8727-223295DB2122}" destId="{991C19E4-C290-406A-9A17-41EC5765719E}" srcOrd="0" destOrd="0" presId="urn:microsoft.com/office/officeart/2005/8/layout/vList6"/>
    <dgm:cxn modelId="{E6CE7F95-CCB9-C54A-A17B-BA3F9A924084}" type="presParOf" srcId="{086D09BC-1026-4B90-8727-223295DB2122}" destId="{7498FF76-8B65-468B-827D-4493935C5A3E}" srcOrd="1" destOrd="0" presId="urn:microsoft.com/office/officeart/2005/8/layout/vList6"/>
    <dgm:cxn modelId="{CDDE94A6-4B7E-4D68-A400-3F32BFD351E0}" type="presParOf" srcId="{2295EF8B-0469-4EDE-A1AB-942D709A3FF5}" destId="{E715A426-E46A-44DB-9F8C-C2B1A4F7EFD0}" srcOrd="3" destOrd="0" presId="urn:microsoft.com/office/officeart/2005/8/layout/vList6"/>
    <dgm:cxn modelId="{6D217A1F-FCBA-4531-8745-795A19B9E364}" type="presParOf" srcId="{2295EF8B-0469-4EDE-A1AB-942D709A3FF5}" destId="{98F62D7D-C967-4EF0-A228-17FFAFAEFBEE}" srcOrd="4" destOrd="0" presId="urn:microsoft.com/office/officeart/2005/8/layout/vList6"/>
    <dgm:cxn modelId="{0E37EDCA-B450-49C9-870C-404E5053A4AC}" type="presParOf" srcId="{98F62D7D-C967-4EF0-A228-17FFAFAEFBEE}" destId="{6CF1E50F-2467-4A7D-A877-548C4A3F71DB}" srcOrd="0" destOrd="0" presId="urn:microsoft.com/office/officeart/2005/8/layout/vList6"/>
    <dgm:cxn modelId="{3D886276-6DB8-49A8-8642-269C270A189B}" type="presParOf" srcId="{98F62D7D-C967-4EF0-A228-17FFAFAEFBEE}" destId="{EA1F987A-C496-48FF-AB98-83626582AA3A}"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35D582-1976-4FD7-A859-284CB48A2F58}">
      <dsp:nvSpPr>
        <dsp:cNvPr id="0" name=""/>
        <dsp:cNvSpPr/>
      </dsp:nvSpPr>
      <dsp:spPr>
        <a:xfrm>
          <a:off x="2342524" y="0"/>
          <a:ext cx="3513787" cy="950034"/>
        </a:xfrm>
        <a:prstGeom prst="rightArrow">
          <a:avLst>
            <a:gd name="adj1" fmla="val 75000"/>
            <a:gd name="adj2" fmla="val 50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fr-FR" sz="1700" kern="1200" dirty="0" smtClean="0"/>
            <a:t>But et destinataires</a:t>
          </a:r>
          <a:endParaRPr lang="fr-FR" sz="1700" kern="1200" dirty="0"/>
        </a:p>
        <a:p>
          <a:pPr marL="171450" lvl="1" indent="-171450" algn="l" defTabSz="755650">
            <a:lnSpc>
              <a:spcPct val="90000"/>
            </a:lnSpc>
            <a:spcBef>
              <a:spcPct val="0"/>
            </a:spcBef>
            <a:spcAft>
              <a:spcPct val="15000"/>
            </a:spcAft>
            <a:buChar char="••"/>
          </a:pPr>
          <a:r>
            <a:rPr lang="fr-FR" sz="1700" kern="1200" dirty="0" smtClean="0"/>
            <a:t>Fonctionnalités utilisateurs finaux</a:t>
          </a:r>
          <a:endParaRPr lang="fr-FR" sz="1700" kern="1200" dirty="0"/>
        </a:p>
      </dsp:txBody>
      <dsp:txXfrm>
        <a:off x="2342524" y="118754"/>
        <a:ext cx="3157524" cy="712526"/>
      </dsp:txXfrm>
    </dsp:sp>
    <dsp:sp modelId="{05F84856-DAAE-40C5-B174-C7D46924E499}">
      <dsp:nvSpPr>
        <dsp:cNvPr id="0" name=""/>
        <dsp:cNvSpPr/>
      </dsp:nvSpPr>
      <dsp:spPr>
        <a:xfrm>
          <a:off x="0" y="0"/>
          <a:ext cx="2342524" cy="950034"/>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fr-FR" sz="2600" kern="1200" dirty="0" smtClean="0"/>
            <a:t>Etude de besoin (ED)</a:t>
          </a:r>
          <a:endParaRPr lang="fr-FR" sz="2600" kern="1200" dirty="0"/>
        </a:p>
      </dsp:txBody>
      <dsp:txXfrm>
        <a:off x="46377" y="46377"/>
        <a:ext cx="2249770" cy="857280"/>
      </dsp:txXfrm>
    </dsp:sp>
    <dsp:sp modelId="{7498FF76-8B65-468B-827D-4493935C5A3E}">
      <dsp:nvSpPr>
        <dsp:cNvPr id="0" name=""/>
        <dsp:cNvSpPr/>
      </dsp:nvSpPr>
      <dsp:spPr>
        <a:xfrm>
          <a:off x="2304247" y="1008110"/>
          <a:ext cx="3513787" cy="950034"/>
        </a:xfrm>
        <a:prstGeom prst="rightArrow">
          <a:avLst>
            <a:gd name="adj1" fmla="val 75000"/>
            <a:gd name="adj2" fmla="val 50000"/>
          </a:avLst>
        </a:prstGeom>
        <a:solidFill>
          <a:schemeClr val="accent5">
            <a:tint val="40000"/>
            <a:alpha val="90000"/>
            <a:hueOff val="-5370241"/>
            <a:satOff val="24126"/>
            <a:lumOff val="1658"/>
            <a:alphaOff val="0"/>
          </a:schemeClr>
        </a:solidFill>
        <a:ln w="25400" cap="flat" cmpd="sng" algn="ctr">
          <a:solidFill>
            <a:schemeClr val="accent5">
              <a:tint val="40000"/>
              <a:alpha val="90000"/>
              <a:hueOff val="-5370241"/>
              <a:satOff val="24126"/>
              <a:lumOff val="16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fr-FR" sz="1700" kern="1200" dirty="0" smtClean="0"/>
            <a:t>Ligne technique</a:t>
          </a:r>
          <a:endParaRPr lang="fr-FR" sz="1700" kern="1200" dirty="0"/>
        </a:p>
        <a:p>
          <a:pPr marL="171450" lvl="1" indent="-171450" algn="l" defTabSz="755650">
            <a:lnSpc>
              <a:spcPct val="90000"/>
            </a:lnSpc>
            <a:spcBef>
              <a:spcPct val="0"/>
            </a:spcBef>
            <a:spcAft>
              <a:spcPct val="15000"/>
            </a:spcAft>
            <a:buChar char="••"/>
          </a:pPr>
          <a:r>
            <a:rPr lang="fr-FR" sz="1700" kern="1200" dirty="0" smtClean="0"/>
            <a:t>Contraintes techniques…</a:t>
          </a:r>
          <a:endParaRPr lang="fr-FR" sz="1700" kern="1200" dirty="0"/>
        </a:p>
      </dsp:txBody>
      <dsp:txXfrm>
        <a:off x="2304247" y="1126864"/>
        <a:ext cx="3157524" cy="712526"/>
      </dsp:txXfrm>
    </dsp:sp>
    <dsp:sp modelId="{991C19E4-C290-406A-9A17-41EC5765719E}">
      <dsp:nvSpPr>
        <dsp:cNvPr id="0" name=""/>
        <dsp:cNvSpPr/>
      </dsp:nvSpPr>
      <dsp:spPr>
        <a:xfrm>
          <a:off x="0" y="1045038"/>
          <a:ext cx="2342524" cy="950034"/>
        </a:xfrm>
        <a:prstGeom prst="round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fr-FR" sz="2600" kern="1200" dirty="0" smtClean="0"/>
            <a:t>Etude technique (ET)</a:t>
          </a:r>
          <a:endParaRPr lang="fr-FR" sz="2600" kern="1200" dirty="0"/>
        </a:p>
      </dsp:txBody>
      <dsp:txXfrm>
        <a:off x="46377" y="1091415"/>
        <a:ext cx="2249770" cy="857280"/>
      </dsp:txXfrm>
    </dsp:sp>
    <dsp:sp modelId="{EA1F987A-C496-48FF-AB98-83626582AA3A}">
      <dsp:nvSpPr>
        <dsp:cNvPr id="0" name=""/>
        <dsp:cNvSpPr/>
      </dsp:nvSpPr>
      <dsp:spPr>
        <a:xfrm>
          <a:off x="2342524" y="2090077"/>
          <a:ext cx="3513787" cy="950034"/>
        </a:xfrm>
        <a:prstGeom prst="rightArrow">
          <a:avLst>
            <a:gd name="adj1" fmla="val 75000"/>
            <a:gd name="adj2" fmla="val 50000"/>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US" sz="1700" kern="1200" dirty="0" err="1" smtClean="0"/>
            <a:t>Equipe</a:t>
          </a:r>
          <a:endParaRPr lang="fr-FR" sz="1700" kern="1200" dirty="0"/>
        </a:p>
        <a:p>
          <a:pPr marL="171450" lvl="1" indent="-171450" algn="l" defTabSz="755650">
            <a:lnSpc>
              <a:spcPct val="90000"/>
            </a:lnSpc>
            <a:spcBef>
              <a:spcPct val="0"/>
            </a:spcBef>
            <a:spcAft>
              <a:spcPct val="15000"/>
            </a:spcAft>
            <a:buChar char="••"/>
          </a:pPr>
          <a:r>
            <a:rPr lang="en-US" sz="1700" kern="1200" dirty="0" err="1" smtClean="0"/>
            <a:t>Organisation</a:t>
          </a:r>
          <a:endParaRPr lang="fr-FR" sz="1700" kern="1200" dirty="0"/>
        </a:p>
      </dsp:txBody>
      <dsp:txXfrm>
        <a:off x="2342524" y="2208831"/>
        <a:ext cx="3157524" cy="712526"/>
      </dsp:txXfrm>
    </dsp:sp>
    <dsp:sp modelId="{6CF1E50F-2467-4A7D-A877-548C4A3F71DB}">
      <dsp:nvSpPr>
        <dsp:cNvPr id="0" name=""/>
        <dsp:cNvSpPr/>
      </dsp:nvSpPr>
      <dsp:spPr>
        <a:xfrm>
          <a:off x="0" y="2090077"/>
          <a:ext cx="2342524" cy="950034"/>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US" sz="2600" kern="1200" dirty="0" err="1" smtClean="0"/>
            <a:t>Méthodologie</a:t>
          </a:r>
          <a:r>
            <a:rPr lang="en-US" sz="2600" kern="1200" dirty="0" smtClean="0"/>
            <a:t> </a:t>
          </a:r>
          <a:r>
            <a:rPr lang="en-US" sz="2600" kern="1200" dirty="0" err="1" smtClean="0"/>
            <a:t>Projet</a:t>
          </a:r>
          <a:endParaRPr lang="fr-FR" sz="2600" kern="1200" dirty="0"/>
        </a:p>
      </dsp:txBody>
      <dsp:txXfrm>
        <a:off x="46377" y="2136454"/>
        <a:ext cx="2249770" cy="857280"/>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4F9FDA-FEDA-4C10-85C7-82A82139E8FB}" type="datetimeFigureOut">
              <a:rPr lang="fr-FR" smtClean="0"/>
              <a:pPr/>
              <a:t>13/11/2012</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BD5825-3E74-43C2-80A4-106531714FE1}" type="slidenum">
              <a:rPr lang="fr-FR" smtClean="0"/>
              <a:pPr/>
              <a:t>‹N°›</a:t>
            </a:fld>
            <a:endParaRPr lang="fr-FR"/>
          </a:p>
        </p:txBody>
      </p:sp>
    </p:spTree>
    <p:extLst>
      <p:ext uri="{BB962C8B-B14F-4D97-AF65-F5344CB8AC3E}">
        <p14:creationId xmlns:p14="http://schemas.microsoft.com/office/powerpoint/2010/main" val="1143028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commt4@epitech.eu"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ABD5825-3E74-43C2-80A4-106531714FE1}" type="slidenum">
              <a:rPr lang="fr-FR" smtClean="0"/>
              <a:pPr/>
              <a:t>1</a:t>
            </a:fld>
            <a:endParaRPr lang="fr-FR" dirty="0"/>
          </a:p>
        </p:txBody>
      </p:sp>
    </p:spTree>
    <p:extLst>
      <p:ext uri="{BB962C8B-B14F-4D97-AF65-F5344CB8AC3E}">
        <p14:creationId xmlns:p14="http://schemas.microsoft.com/office/powerpoint/2010/main" val="2506456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Passer sur toutes les échéances, ils auront toujours les consignes par MAIL, donc ils doivent lire leurs mails, (ils vont être indigné de devoir travailler pendant leur stage, il faut leur expliquer que l'on attend d'eux un travail équivalent a 3 ou 4h par personne par semaine)</a:t>
            </a:r>
            <a:endParaRPr lang="fr-FR" dirty="0"/>
          </a:p>
        </p:txBody>
      </p:sp>
      <p:sp>
        <p:nvSpPr>
          <p:cNvPr id="4" name="Espace réservé du numéro de diapositive 3"/>
          <p:cNvSpPr>
            <a:spLocks noGrp="1"/>
          </p:cNvSpPr>
          <p:nvPr>
            <p:ph type="sldNum" sz="quarter" idx="10"/>
          </p:nvPr>
        </p:nvSpPr>
        <p:spPr/>
        <p:txBody>
          <a:bodyPr/>
          <a:lstStyle/>
          <a:p>
            <a:fld id="{1ABD5825-3E74-43C2-80A4-106531714FE1}" type="slidenum">
              <a:rPr lang="fr-FR" smtClean="0"/>
              <a:pPr/>
              <a:t>10</a:t>
            </a:fld>
            <a:endParaRPr lang="fr-FR"/>
          </a:p>
        </p:txBody>
      </p:sp>
    </p:spTree>
    <p:extLst>
      <p:ext uri="{BB962C8B-B14F-4D97-AF65-F5344CB8AC3E}">
        <p14:creationId xmlns:p14="http://schemas.microsoft.com/office/powerpoint/2010/main" val="1082455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ABD5825-3E74-43C2-80A4-106531714FE1}" type="slidenum">
              <a:rPr lang="fr-FR" smtClean="0"/>
              <a:pPr/>
              <a:t>11</a:t>
            </a:fld>
            <a:endParaRPr lang="fr-FR"/>
          </a:p>
        </p:txBody>
      </p:sp>
    </p:spTree>
    <p:extLst>
      <p:ext uri="{BB962C8B-B14F-4D97-AF65-F5344CB8AC3E}">
        <p14:creationId xmlns:p14="http://schemas.microsoft.com/office/powerpoint/2010/main" val="1082455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ABD5825-3E74-43C2-80A4-106531714FE1}" type="slidenum">
              <a:rPr lang="fr-FR" smtClean="0"/>
              <a:pPr/>
              <a:t>2</a:t>
            </a:fld>
            <a:endParaRPr lang="fr-FR" dirty="0"/>
          </a:p>
        </p:txBody>
      </p:sp>
    </p:spTree>
    <p:extLst>
      <p:ext uri="{BB962C8B-B14F-4D97-AF65-F5344CB8AC3E}">
        <p14:creationId xmlns:p14="http://schemas.microsoft.com/office/powerpoint/2010/main" val="1082455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de-DE" sz="1200" kern="1200" dirty="0" smtClean="0">
                <a:solidFill>
                  <a:schemeClr val="tx1"/>
                </a:solidFill>
                <a:latin typeface="+mn-lt"/>
                <a:ea typeface="+mn-ea"/>
                <a:cs typeface="+mn-cs"/>
              </a:rPr>
              <a:t>Intervenants</a:t>
            </a:r>
          </a:p>
          <a:p>
            <a:endParaRPr lang="de-DE" sz="1200" kern="1200" dirty="0" smtClean="0">
              <a:solidFill>
                <a:schemeClr val="tx1"/>
              </a:solidFill>
              <a:latin typeface="+mn-lt"/>
              <a:ea typeface="+mn-ea"/>
              <a:cs typeface="+mn-cs"/>
            </a:endParaRPr>
          </a:p>
          <a:p>
            <a:r>
              <a:rPr lang="de-DE" sz="1200" kern="1200" dirty="0" smtClean="0">
                <a:solidFill>
                  <a:schemeClr val="tx1"/>
                </a:solidFill>
                <a:latin typeface="+mn-lt"/>
                <a:ea typeface="+mn-ea"/>
                <a:cs typeface="+mn-cs"/>
              </a:rPr>
              <a:t>** eip</a:t>
            </a:r>
          </a:p>
          <a:p>
            <a:r>
              <a:rPr lang="de-DE" sz="1200" kern="1200" dirty="0" smtClean="0">
                <a:solidFill>
                  <a:schemeClr val="tx1"/>
                </a:solidFill>
                <a:latin typeface="+mn-lt"/>
                <a:ea typeface="+mn-ea"/>
                <a:cs typeface="+mn-cs"/>
              </a:rPr>
              <a:t>    L'équipe </a:t>
            </a:r>
            <a:r>
              <a:rPr lang="de-DE" sz="1200" kern="1200" dirty="0" err="1" smtClean="0">
                <a:solidFill>
                  <a:schemeClr val="tx1"/>
                </a:solidFill>
                <a:latin typeface="+mn-lt"/>
                <a:ea typeface="+mn-ea"/>
                <a:cs typeface="+mn-cs"/>
              </a:rPr>
              <a:t>eip</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est</a:t>
            </a:r>
            <a:r>
              <a:rPr lang="de-DE" sz="1200" kern="1200" dirty="0" smtClean="0">
                <a:solidFill>
                  <a:schemeClr val="tx1"/>
                </a:solidFill>
                <a:latin typeface="+mn-lt"/>
                <a:ea typeface="+mn-ea"/>
                <a:cs typeface="+mn-cs"/>
              </a:rPr>
              <a:t> en </a:t>
            </a:r>
            <a:r>
              <a:rPr lang="de-DE" sz="1200" kern="1200" dirty="0" err="1" smtClean="0">
                <a:solidFill>
                  <a:schemeClr val="tx1"/>
                </a:solidFill>
                <a:latin typeface="+mn-lt"/>
                <a:ea typeface="+mn-ea"/>
                <a:cs typeface="+mn-cs"/>
              </a:rPr>
              <a:t>charge</a:t>
            </a:r>
            <a:r>
              <a:rPr lang="de-DE" sz="1200" kern="1200" dirty="0" smtClean="0">
                <a:solidFill>
                  <a:schemeClr val="tx1"/>
                </a:solidFill>
                <a:latin typeface="+mn-lt"/>
                <a:ea typeface="+mn-ea"/>
                <a:cs typeface="+mn-cs"/>
              </a:rPr>
              <a:t> du </a:t>
            </a:r>
            <a:r>
              <a:rPr lang="de-DE" sz="1200" kern="1200" dirty="0" err="1" smtClean="0">
                <a:solidFill>
                  <a:schemeClr val="tx1"/>
                </a:solidFill>
                <a:latin typeface="+mn-lt"/>
                <a:ea typeface="+mn-ea"/>
                <a:cs typeface="+mn-cs"/>
              </a:rPr>
              <a:t>suivi</a:t>
            </a:r>
            <a:r>
              <a:rPr lang="de-DE" sz="1200" kern="1200" dirty="0" smtClean="0">
                <a:solidFill>
                  <a:schemeClr val="tx1"/>
                </a:solidFill>
                <a:latin typeface="+mn-lt"/>
                <a:ea typeface="+mn-ea"/>
                <a:cs typeface="+mn-cs"/>
              </a:rPr>
              <a:t> des </a:t>
            </a:r>
            <a:r>
              <a:rPr lang="de-DE" sz="1200" kern="1200" dirty="0" err="1" smtClean="0">
                <a:solidFill>
                  <a:schemeClr val="tx1"/>
                </a:solidFill>
                <a:latin typeface="+mn-lt"/>
                <a:ea typeface="+mn-ea"/>
                <a:cs typeface="+mn-cs"/>
              </a:rPr>
              <a:t>groupes</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eip</a:t>
            </a:r>
            <a:r>
              <a:rPr lang="de-DE" sz="1200" kern="1200" dirty="0" smtClean="0">
                <a:solidFill>
                  <a:schemeClr val="tx1"/>
                </a:solidFill>
                <a:latin typeface="+mn-lt"/>
                <a:ea typeface="+mn-ea"/>
                <a:cs typeface="+mn-cs"/>
              </a:rPr>
              <a:t> du </a:t>
            </a:r>
            <a:r>
              <a:rPr lang="de-DE" sz="1200" kern="1200" dirty="0" err="1" smtClean="0">
                <a:solidFill>
                  <a:schemeClr val="tx1"/>
                </a:solidFill>
                <a:latin typeface="+mn-lt"/>
                <a:ea typeface="+mn-ea"/>
                <a:cs typeface="+mn-cs"/>
              </a:rPr>
              <a:t>choix</a:t>
            </a:r>
            <a:r>
              <a:rPr lang="de-DE" sz="1200" kern="1200" dirty="0" smtClean="0">
                <a:solidFill>
                  <a:schemeClr val="tx1"/>
                </a:solidFill>
                <a:latin typeface="+mn-lt"/>
                <a:ea typeface="+mn-ea"/>
                <a:cs typeface="+mn-cs"/>
              </a:rPr>
              <a:t> du</a:t>
            </a:r>
          </a:p>
          <a:p>
            <a:r>
              <a:rPr lang="de-DE" sz="1200" kern="1200" dirty="0" err="1" smtClean="0">
                <a:solidFill>
                  <a:schemeClr val="tx1"/>
                </a:solidFill>
                <a:latin typeface="+mn-lt"/>
                <a:ea typeface="+mn-ea"/>
                <a:cs typeface="+mn-cs"/>
              </a:rPr>
              <a:t>sujet</a:t>
            </a:r>
            <a:r>
              <a:rPr lang="de-DE" sz="1200" kern="1200" dirty="0" smtClean="0">
                <a:solidFill>
                  <a:schemeClr val="tx1"/>
                </a:solidFill>
                <a:latin typeface="+mn-lt"/>
                <a:ea typeface="+mn-ea"/>
                <a:cs typeface="+mn-cs"/>
              </a:rPr>
              <a:t> à la </a:t>
            </a:r>
            <a:r>
              <a:rPr lang="de-DE" sz="1200" kern="1200" dirty="0" err="1" smtClean="0">
                <a:solidFill>
                  <a:schemeClr val="tx1"/>
                </a:solidFill>
                <a:latin typeface="+mn-lt"/>
                <a:ea typeface="+mn-ea"/>
                <a:cs typeface="+mn-cs"/>
              </a:rPr>
              <a:t>soutenance</a:t>
            </a:r>
            <a:r>
              <a:rPr lang="de-DE" sz="1200" kern="1200" dirty="0" smtClean="0">
                <a:solidFill>
                  <a:schemeClr val="tx1"/>
                </a:solidFill>
                <a:latin typeface="+mn-lt"/>
                <a:ea typeface="+mn-ea"/>
                <a:cs typeface="+mn-cs"/>
              </a:rPr>
              <a:t> finale. </a:t>
            </a:r>
            <a:r>
              <a:rPr lang="de-DE" sz="1200" kern="1200" dirty="0" err="1" smtClean="0">
                <a:solidFill>
                  <a:schemeClr val="tx1"/>
                </a:solidFill>
                <a:latin typeface="+mn-lt"/>
                <a:ea typeface="+mn-ea"/>
                <a:cs typeface="+mn-cs"/>
              </a:rPr>
              <a:t>Ses</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membres</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vous</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suivent</a:t>
            </a:r>
            <a:r>
              <a:rPr lang="de-DE" sz="1200" kern="1200" dirty="0" smtClean="0">
                <a:solidFill>
                  <a:schemeClr val="tx1"/>
                </a:solidFill>
                <a:latin typeface="+mn-lt"/>
                <a:ea typeface="+mn-ea"/>
                <a:cs typeface="+mn-cs"/>
              </a:rPr>
              <a:t> au jour le jour,</a:t>
            </a:r>
          </a:p>
          <a:p>
            <a:r>
              <a:rPr lang="de-DE" sz="1200" kern="1200" dirty="0" err="1" smtClean="0">
                <a:solidFill>
                  <a:schemeClr val="tx1"/>
                </a:solidFill>
                <a:latin typeface="+mn-lt"/>
                <a:ea typeface="+mn-ea"/>
                <a:cs typeface="+mn-cs"/>
              </a:rPr>
              <a:t>discutent</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avec</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vous</a:t>
            </a:r>
            <a:r>
              <a:rPr lang="de-DE" sz="1200" kern="1200" dirty="0" smtClean="0">
                <a:solidFill>
                  <a:schemeClr val="tx1"/>
                </a:solidFill>
                <a:latin typeface="+mn-lt"/>
                <a:ea typeface="+mn-ea"/>
                <a:cs typeface="+mn-cs"/>
              </a:rPr>
              <a:t> en </a:t>
            </a:r>
            <a:r>
              <a:rPr lang="de-DE" sz="1200" kern="1200" dirty="0" err="1" smtClean="0">
                <a:solidFill>
                  <a:schemeClr val="tx1"/>
                </a:solidFill>
                <a:latin typeface="+mn-lt"/>
                <a:ea typeface="+mn-ea"/>
                <a:cs typeface="+mn-cs"/>
              </a:rPr>
              <a:t>suivi</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vous</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conseillent</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afin</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que</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vous</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réussissiez</a:t>
            </a:r>
            <a:endParaRPr lang="de-DE" sz="1200" kern="1200" dirty="0" smtClean="0">
              <a:solidFill>
                <a:schemeClr val="tx1"/>
              </a:solidFill>
              <a:latin typeface="+mn-lt"/>
              <a:ea typeface="+mn-ea"/>
              <a:cs typeface="+mn-cs"/>
            </a:endParaRPr>
          </a:p>
          <a:p>
            <a:r>
              <a:rPr lang="de-DE" sz="1200" kern="1200" dirty="0" err="1" smtClean="0">
                <a:solidFill>
                  <a:schemeClr val="tx1"/>
                </a:solidFill>
                <a:latin typeface="+mn-lt"/>
                <a:ea typeface="+mn-ea"/>
                <a:cs typeface="+mn-cs"/>
              </a:rPr>
              <a:t>votre</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projet</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Vous</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devez</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considérer</a:t>
            </a:r>
            <a:r>
              <a:rPr lang="de-DE" sz="1200" kern="1200" dirty="0" smtClean="0">
                <a:solidFill>
                  <a:schemeClr val="tx1"/>
                </a:solidFill>
                <a:latin typeface="+mn-lt"/>
                <a:ea typeface="+mn-ea"/>
                <a:cs typeface="+mn-cs"/>
              </a:rPr>
              <a:t> les </a:t>
            </a:r>
            <a:r>
              <a:rPr lang="de-DE" sz="1200" kern="1200" dirty="0" err="1" smtClean="0">
                <a:solidFill>
                  <a:schemeClr val="tx1"/>
                </a:solidFill>
                <a:latin typeface="+mn-lt"/>
                <a:ea typeface="+mn-ea"/>
                <a:cs typeface="+mn-cs"/>
              </a:rPr>
              <a:t>membres</a:t>
            </a:r>
            <a:r>
              <a:rPr lang="de-DE" sz="1200" kern="1200" dirty="0" smtClean="0">
                <a:solidFill>
                  <a:schemeClr val="tx1"/>
                </a:solidFill>
                <a:latin typeface="+mn-lt"/>
                <a:ea typeface="+mn-ea"/>
                <a:cs typeface="+mn-cs"/>
              </a:rPr>
              <a:t> de </a:t>
            </a:r>
            <a:r>
              <a:rPr lang="de-DE" sz="1200" kern="1200" dirty="0" err="1" smtClean="0">
                <a:solidFill>
                  <a:schemeClr val="tx1"/>
                </a:solidFill>
                <a:latin typeface="+mn-lt"/>
                <a:ea typeface="+mn-ea"/>
                <a:cs typeface="+mn-cs"/>
              </a:rPr>
              <a:t>cette</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équipe</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comme</a:t>
            </a:r>
            <a:endParaRPr lang="de-DE" sz="1200" kern="1200" dirty="0" smtClean="0">
              <a:solidFill>
                <a:schemeClr val="tx1"/>
              </a:solidFill>
              <a:latin typeface="+mn-lt"/>
              <a:ea typeface="+mn-ea"/>
              <a:cs typeface="+mn-cs"/>
            </a:endParaRPr>
          </a:p>
          <a:p>
            <a:r>
              <a:rPr lang="de-DE" sz="1200" kern="1200" dirty="0" err="1" smtClean="0">
                <a:solidFill>
                  <a:schemeClr val="tx1"/>
                </a:solidFill>
                <a:latin typeface="+mn-lt"/>
                <a:ea typeface="+mn-ea"/>
                <a:cs typeface="+mn-cs"/>
              </a:rPr>
              <a:t>faisant</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partie</a:t>
            </a:r>
            <a:r>
              <a:rPr lang="de-DE" sz="1200" kern="1200" dirty="0" smtClean="0">
                <a:solidFill>
                  <a:schemeClr val="tx1"/>
                </a:solidFill>
                <a:latin typeface="+mn-lt"/>
                <a:ea typeface="+mn-ea"/>
                <a:cs typeface="+mn-cs"/>
              </a:rPr>
              <a:t> de </a:t>
            </a:r>
            <a:r>
              <a:rPr lang="de-DE" sz="1200" kern="1200" dirty="0" err="1" smtClean="0">
                <a:solidFill>
                  <a:schemeClr val="tx1"/>
                </a:solidFill>
                <a:latin typeface="+mn-lt"/>
                <a:ea typeface="+mn-ea"/>
                <a:cs typeface="+mn-cs"/>
              </a:rPr>
              <a:t>votre</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projet</a:t>
            </a:r>
            <a:r>
              <a:rPr lang="de-DE" sz="1200" kern="1200" dirty="0" smtClean="0">
                <a:solidFill>
                  <a:schemeClr val="tx1"/>
                </a:solidFill>
                <a:latin typeface="+mn-lt"/>
                <a:ea typeface="+mn-ea"/>
                <a:cs typeface="+mn-cs"/>
              </a:rPr>
              <a:t> à la </a:t>
            </a:r>
            <a:r>
              <a:rPr lang="de-DE" sz="1200" kern="1200" dirty="0" err="1" smtClean="0">
                <a:solidFill>
                  <a:schemeClr val="tx1"/>
                </a:solidFill>
                <a:latin typeface="+mn-lt"/>
                <a:ea typeface="+mn-ea"/>
                <a:cs typeface="+mn-cs"/>
              </a:rPr>
              <a:t>manière</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d'un</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directeur</a:t>
            </a:r>
            <a:r>
              <a:rPr lang="de-DE" sz="1200" kern="1200" dirty="0" smtClean="0">
                <a:solidFill>
                  <a:schemeClr val="tx1"/>
                </a:solidFill>
                <a:latin typeface="+mn-lt"/>
                <a:ea typeface="+mn-ea"/>
                <a:cs typeface="+mn-cs"/>
              </a:rPr>
              <a:t> de </a:t>
            </a:r>
            <a:r>
              <a:rPr lang="de-DE" sz="1200" kern="1200" dirty="0" err="1" smtClean="0">
                <a:solidFill>
                  <a:schemeClr val="tx1"/>
                </a:solidFill>
                <a:latin typeface="+mn-lt"/>
                <a:ea typeface="+mn-ea"/>
                <a:cs typeface="+mn-cs"/>
              </a:rPr>
              <a:t>projet</a:t>
            </a:r>
            <a:r>
              <a:rPr lang="de-DE" sz="1200" kern="1200" dirty="0" smtClean="0">
                <a:solidFill>
                  <a:schemeClr val="tx1"/>
                </a:solidFill>
                <a:latin typeface="+mn-lt"/>
                <a:ea typeface="+mn-ea"/>
                <a:cs typeface="+mn-cs"/>
              </a:rPr>
              <a:t> en</a:t>
            </a:r>
          </a:p>
          <a:p>
            <a:r>
              <a:rPr lang="de-DE" sz="1200" kern="1200" dirty="0" err="1" smtClean="0">
                <a:solidFill>
                  <a:schemeClr val="tx1"/>
                </a:solidFill>
                <a:latin typeface="+mn-lt"/>
                <a:ea typeface="+mn-ea"/>
                <a:cs typeface="+mn-cs"/>
              </a:rPr>
              <a:t>entreprise</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Vous</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pouvez</a:t>
            </a:r>
            <a:r>
              <a:rPr lang="de-DE" sz="1200" kern="1200" dirty="0" smtClean="0">
                <a:solidFill>
                  <a:schemeClr val="tx1"/>
                </a:solidFill>
                <a:latin typeface="+mn-lt"/>
                <a:ea typeface="+mn-ea"/>
                <a:cs typeface="+mn-cs"/>
              </a:rPr>
              <a:t> faire </a:t>
            </a:r>
            <a:r>
              <a:rPr lang="de-DE" sz="1200" kern="1200" dirty="0" err="1" smtClean="0">
                <a:solidFill>
                  <a:schemeClr val="tx1"/>
                </a:solidFill>
                <a:latin typeface="+mn-lt"/>
                <a:ea typeface="+mn-ea"/>
                <a:cs typeface="+mn-cs"/>
              </a:rPr>
              <a:t>appel</a:t>
            </a:r>
            <a:r>
              <a:rPr lang="de-DE" sz="1200" kern="1200" dirty="0" smtClean="0">
                <a:solidFill>
                  <a:schemeClr val="tx1"/>
                </a:solidFill>
                <a:latin typeface="+mn-lt"/>
                <a:ea typeface="+mn-ea"/>
                <a:cs typeface="+mn-cs"/>
              </a:rPr>
              <a:t> à </a:t>
            </a:r>
            <a:r>
              <a:rPr lang="de-DE" sz="1200" kern="1200" dirty="0" err="1" smtClean="0">
                <a:solidFill>
                  <a:schemeClr val="tx1"/>
                </a:solidFill>
                <a:latin typeface="+mn-lt"/>
                <a:ea typeface="+mn-ea"/>
                <a:cs typeface="+mn-cs"/>
              </a:rPr>
              <a:t>eux</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pour</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vous</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aider</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dans</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vos</a:t>
            </a:r>
            <a:endParaRPr lang="de-DE" sz="1200" kern="1200" dirty="0" smtClean="0">
              <a:solidFill>
                <a:schemeClr val="tx1"/>
              </a:solidFill>
              <a:latin typeface="+mn-lt"/>
              <a:ea typeface="+mn-ea"/>
              <a:cs typeface="+mn-cs"/>
            </a:endParaRPr>
          </a:p>
          <a:p>
            <a:r>
              <a:rPr lang="de-DE" sz="1200" kern="1200" dirty="0" err="1" smtClean="0">
                <a:solidFill>
                  <a:schemeClr val="tx1"/>
                </a:solidFill>
                <a:latin typeface="+mn-lt"/>
                <a:ea typeface="+mn-ea"/>
                <a:cs typeface="+mn-cs"/>
              </a:rPr>
              <a:t>décisions</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pour</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signaler</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un</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problème</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Cette</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équipe</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est</a:t>
            </a:r>
            <a:r>
              <a:rPr lang="de-DE" sz="1200" kern="1200" dirty="0" smtClean="0">
                <a:solidFill>
                  <a:schemeClr val="tx1"/>
                </a:solidFill>
                <a:latin typeface="+mn-lt"/>
                <a:ea typeface="+mn-ea"/>
                <a:cs typeface="+mn-cs"/>
              </a:rPr>
              <a:t> avant </a:t>
            </a:r>
            <a:r>
              <a:rPr lang="de-DE" sz="1200" kern="1200" dirty="0" err="1" smtClean="0">
                <a:solidFill>
                  <a:schemeClr val="tx1"/>
                </a:solidFill>
                <a:latin typeface="+mn-lt"/>
                <a:ea typeface="+mn-ea"/>
                <a:cs typeface="+mn-cs"/>
              </a:rPr>
              <a:t>tout</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là</a:t>
            </a:r>
            <a:endParaRPr lang="de-DE" sz="1200" kern="1200" dirty="0" smtClean="0">
              <a:solidFill>
                <a:schemeClr val="tx1"/>
              </a:solidFill>
              <a:latin typeface="+mn-lt"/>
              <a:ea typeface="+mn-ea"/>
              <a:cs typeface="+mn-cs"/>
            </a:endParaRPr>
          </a:p>
          <a:p>
            <a:r>
              <a:rPr lang="de-DE" sz="1200" kern="1200" dirty="0" err="1" smtClean="0">
                <a:solidFill>
                  <a:schemeClr val="tx1"/>
                </a:solidFill>
                <a:latin typeface="+mn-lt"/>
                <a:ea typeface="+mn-ea"/>
                <a:cs typeface="+mn-cs"/>
              </a:rPr>
              <a:t>pour</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vous</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aider</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dans</a:t>
            </a:r>
            <a:r>
              <a:rPr lang="de-DE" sz="1200" kern="1200" dirty="0" smtClean="0">
                <a:solidFill>
                  <a:schemeClr val="tx1"/>
                </a:solidFill>
                <a:latin typeface="+mn-lt"/>
                <a:ea typeface="+mn-ea"/>
                <a:cs typeface="+mn-cs"/>
              </a:rPr>
              <a:t> la </a:t>
            </a:r>
            <a:r>
              <a:rPr lang="de-DE" sz="1200" kern="1200" dirty="0" err="1" smtClean="0">
                <a:solidFill>
                  <a:schemeClr val="tx1"/>
                </a:solidFill>
                <a:latin typeface="+mn-lt"/>
                <a:ea typeface="+mn-ea"/>
                <a:cs typeface="+mn-cs"/>
              </a:rPr>
              <a:t>réussite</a:t>
            </a:r>
            <a:r>
              <a:rPr lang="de-DE" sz="1200" kern="1200" dirty="0" smtClean="0">
                <a:solidFill>
                  <a:schemeClr val="tx1"/>
                </a:solidFill>
                <a:latin typeface="+mn-lt"/>
                <a:ea typeface="+mn-ea"/>
                <a:cs typeface="+mn-cs"/>
              </a:rPr>
              <a:t> de </a:t>
            </a:r>
            <a:r>
              <a:rPr lang="de-DE" sz="1200" kern="1200" dirty="0" err="1" smtClean="0">
                <a:solidFill>
                  <a:schemeClr val="tx1"/>
                </a:solidFill>
                <a:latin typeface="+mn-lt"/>
                <a:ea typeface="+mn-ea"/>
                <a:cs typeface="+mn-cs"/>
              </a:rPr>
              <a:t>vos</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projets</a:t>
            </a:r>
            <a:r>
              <a:rPr lang="de-DE" sz="1200" kern="1200" dirty="0" smtClean="0">
                <a:solidFill>
                  <a:schemeClr val="tx1"/>
                </a:solidFill>
                <a:latin typeface="+mn-lt"/>
                <a:ea typeface="+mn-ea"/>
                <a:cs typeface="+mn-cs"/>
              </a:rPr>
              <a:t>.</a:t>
            </a:r>
          </a:p>
          <a:p>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Cette</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équipe</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veille</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aussi</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aux</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objectifs</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pédagogiques</a:t>
            </a:r>
            <a:r>
              <a:rPr lang="de-DE" sz="1200" kern="1200" dirty="0" smtClean="0">
                <a:solidFill>
                  <a:schemeClr val="tx1"/>
                </a:solidFill>
                <a:latin typeface="+mn-lt"/>
                <a:ea typeface="+mn-ea"/>
                <a:cs typeface="+mn-cs"/>
              </a:rPr>
              <a:t> de </a:t>
            </a:r>
            <a:r>
              <a:rPr lang="de-DE" sz="1200" kern="1200" dirty="0" err="1" smtClean="0">
                <a:solidFill>
                  <a:schemeClr val="tx1"/>
                </a:solidFill>
                <a:latin typeface="+mn-lt"/>
                <a:ea typeface="+mn-ea"/>
                <a:cs typeface="+mn-cs"/>
              </a:rPr>
              <a:t>l'eip</a:t>
            </a:r>
            <a:r>
              <a:rPr lang="de-DE" sz="1200" kern="1200" dirty="0" smtClean="0">
                <a:solidFill>
                  <a:schemeClr val="tx1"/>
                </a:solidFill>
                <a:latin typeface="+mn-lt"/>
                <a:ea typeface="+mn-ea"/>
                <a:cs typeface="+mn-cs"/>
              </a:rPr>
              <a:t> et au</a:t>
            </a:r>
          </a:p>
          <a:p>
            <a:r>
              <a:rPr lang="de-DE" sz="1200" kern="1200" dirty="0" err="1" smtClean="0">
                <a:solidFill>
                  <a:schemeClr val="tx1"/>
                </a:solidFill>
                <a:latin typeface="+mn-lt"/>
                <a:ea typeface="+mn-ea"/>
                <a:cs typeface="+mn-cs"/>
              </a:rPr>
              <a:t>travail</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que</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doivent</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fournir</a:t>
            </a:r>
            <a:r>
              <a:rPr lang="de-DE" sz="1200" kern="1200" dirty="0" smtClean="0">
                <a:solidFill>
                  <a:schemeClr val="tx1"/>
                </a:solidFill>
                <a:latin typeface="+mn-lt"/>
                <a:ea typeface="+mn-ea"/>
                <a:cs typeface="+mn-cs"/>
              </a:rPr>
              <a:t> les </a:t>
            </a:r>
            <a:r>
              <a:rPr lang="de-DE" sz="1200" kern="1200" dirty="0" err="1" smtClean="0">
                <a:solidFill>
                  <a:schemeClr val="tx1"/>
                </a:solidFill>
                <a:latin typeface="+mn-lt"/>
                <a:ea typeface="+mn-ea"/>
                <a:cs typeface="+mn-cs"/>
              </a:rPr>
              <a:t>étudiants</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C'est</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pour</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cette</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raison</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que</a:t>
            </a:r>
            <a:endParaRPr lang="de-DE" sz="1200" kern="1200" dirty="0" smtClean="0">
              <a:solidFill>
                <a:schemeClr val="tx1"/>
              </a:solidFill>
              <a:latin typeface="+mn-lt"/>
              <a:ea typeface="+mn-ea"/>
              <a:cs typeface="+mn-cs"/>
            </a:endParaRPr>
          </a:p>
          <a:p>
            <a:r>
              <a:rPr lang="de-DE" sz="1200" kern="1200" dirty="0" err="1" smtClean="0">
                <a:solidFill>
                  <a:schemeClr val="tx1"/>
                </a:solidFill>
                <a:latin typeface="+mn-lt"/>
                <a:ea typeface="+mn-ea"/>
                <a:cs typeface="+mn-cs"/>
              </a:rPr>
              <a:t>vous</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devez</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communiquer</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avec</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eux</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pour</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expliquer</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vos</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problèmes</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afin</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qu'ils</a:t>
            </a:r>
            <a:endParaRPr lang="de-DE" sz="1200" kern="1200" dirty="0" smtClean="0">
              <a:solidFill>
                <a:schemeClr val="tx1"/>
              </a:solidFill>
              <a:latin typeface="+mn-lt"/>
              <a:ea typeface="+mn-ea"/>
              <a:cs typeface="+mn-cs"/>
            </a:endParaRPr>
          </a:p>
          <a:p>
            <a:r>
              <a:rPr lang="de-DE" sz="1200" kern="1200" dirty="0" err="1" smtClean="0">
                <a:solidFill>
                  <a:schemeClr val="tx1"/>
                </a:solidFill>
                <a:latin typeface="+mn-lt"/>
                <a:ea typeface="+mn-ea"/>
                <a:cs typeface="+mn-cs"/>
              </a:rPr>
              <a:t>puissent</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comprendre</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vos</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difficultés</a:t>
            </a:r>
            <a:r>
              <a:rPr lang="de-DE" sz="1200" kern="1200" dirty="0" smtClean="0">
                <a:solidFill>
                  <a:schemeClr val="tx1"/>
                </a:solidFill>
                <a:latin typeface="+mn-lt"/>
                <a:ea typeface="+mn-ea"/>
                <a:cs typeface="+mn-cs"/>
              </a:rPr>
              <a:t> si </a:t>
            </a:r>
            <a:r>
              <a:rPr lang="de-DE" sz="1200" kern="1200" dirty="0" err="1" smtClean="0">
                <a:solidFill>
                  <a:schemeClr val="tx1"/>
                </a:solidFill>
                <a:latin typeface="+mn-lt"/>
                <a:ea typeface="+mn-ea"/>
                <a:cs typeface="+mn-cs"/>
              </a:rPr>
              <a:t>vous</a:t>
            </a:r>
            <a:r>
              <a:rPr lang="de-DE" sz="1200" kern="1200" dirty="0" smtClean="0">
                <a:solidFill>
                  <a:schemeClr val="tx1"/>
                </a:solidFill>
                <a:latin typeface="+mn-lt"/>
                <a:ea typeface="+mn-ea"/>
                <a:cs typeface="+mn-cs"/>
              </a:rPr>
              <a:t> en </a:t>
            </a:r>
            <a:r>
              <a:rPr lang="de-DE" sz="1200" kern="1200" dirty="0" err="1" smtClean="0">
                <a:solidFill>
                  <a:schemeClr val="tx1"/>
                </a:solidFill>
                <a:latin typeface="+mn-lt"/>
                <a:ea typeface="+mn-ea"/>
                <a:cs typeface="+mn-cs"/>
              </a:rPr>
              <a:t>avez</a:t>
            </a:r>
            <a:r>
              <a:rPr lang="de-DE" sz="1200" kern="1200" dirty="0" smtClean="0">
                <a:solidFill>
                  <a:schemeClr val="tx1"/>
                </a:solidFill>
                <a:latin typeface="+mn-lt"/>
                <a:ea typeface="+mn-ea"/>
                <a:cs typeface="+mn-cs"/>
              </a:rPr>
              <a:t>.</a:t>
            </a:r>
          </a:p>
          <a:p>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Contact</a:t>
            </a:r>
            <a:r>
              <a:rPr lang="de-DE" sz="1200" kern="1200" dirty="0" smtClean="0">
                <a:solidFill>
                  <a:schemeClr val="tx1"/>
                </a:solidFill>
                <a:latin typeface="+mn-lt"/>
                <a:ea typeface="+mn-ea"/>
                <a:cs typeface="+mn-cs"/>
              </a:rPr>
              <a:t> : Ticket </a:t>
            </a:r>
            <a:r>
              <a:rPr lang="de-DE" sz="1200" kern="1200" dirty="0" err="1" smtClean="0">
                <a:solidFill>
                  <a:schemeClr val="tx1"/>
                </a:solidFill>
                <a:latin typeface="+mn-lt"/>
                <a:ea typeface="+mn-ea"/>
                <a:cs typeface="+mn-cs"/>
              </a:rPr>
              <a:t>sur</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l'intra</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eip</a:t>
            </a:r>
            <a:endParaRPr lang="de-DE" sz="1200" kern="1200" dirty="0" smtClean="0">
              <a:solidFill>
                <a:schemeClr val="tx1"/>
              </a:solidFill>
              <a:latin typeface="+mn-lt"/>
              <a:ea typeface="+mn-ea"/>
              <a:cs typeface="+mn-cs"/>
            </a:endParaRPr>
          </a:p>
          <a:p>
            <a:endParaRPr lang="de-DE" sz="1200" kern="1200" dirty="0" smtClean="0">
              <a:solidFill>
                <a:schemeClr val="tx1"/>
              </a:solidFill>
              <a:latin typeface="+mn-lt"/>
              <a:ea typeface="+mn-ea"/>
              <a:cs typeface="+mn-cs"/>
            </a:endParaRPr>
          </a:p>
          <a:p>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eip-tech</a:t>
            </a:r>
            <a:endParaRPr lang="de-DE" sz="1200" kern="1200" dirty="0" smtClean="0">
              <a:solidFill>
                <a:schemeClr val="tx1"/>
              </a:solidFill>
              <a:latin typeface="+mn-lt"/>
              <a:ea typeface="+mn-ea"/>
              <a:cs typeface="+mn-cs"/>
            </a:endParaRPr>
          </a:p>
          <a:p>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L'équipe</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tech</a:t>
            </a:r>
            <a:r>
              <a:rPr lang="de-DE" sz="1200" kern="1200" dirty="0" smtClean="0">
                <a:solidFill>
                  <a:schemeClr val="tx1"/>
                </a:solidFill>
                <a:latin typeface="+mn-lt"/>
                <a:ea typeface="+mn-ea"/>
                <a:cs typeface="+mn-cs"/>
              </a:rPr>
              <a:t> à </a:t>
            </a:r>
            <a:r>
              <a:rPr lang="de-DE" sz="1200" kern="1200" dirty="0" err="1" smtClean="0">
                <a:solidFill>
                  <a:schemeClr val="tx1"/>
                </a:solidFill>
                <a:latin typeface="+mn-lt"/>
                <a:ea typeface="+mn-ea"/>
                <a:cs typeface="+mn-cs"/>
              </a:rPr>
              <a:t>une</a:t>
            </a:r>
            <a:r>
              <a:rPr lang="de-DE" sz="1200" kern="1200" dirty="0" smtClean="0">
                <a:solidFill>
                  <a:schemeClr val="tx1"/>
                </a:solidFill>
                <a:latin typeface="+mn-lt"/>
                <a:ea typeface="+mn-ea"/>
                <a:cs typeface="+mn-cs"/>
              </a:rPr>
              <a:t> 2 </a:t>
            </a:r>
            <a:r>
              <a:rPr lang="de-DE" sz="1200" kern="1200" dirty="0" err="1" smtClean="0">
                <a:solidFill>
                  <a:schemeClr val="tx1"/>
                </a:solidFill>
                <a:latin typeface="+mn-lt"/>
                <a:ea typeface="+mn-ea"/>
                <a:cs typeface="+mn-cs"/>
              </a:rPr>
              <a:t>missions</a:t>
            </a:r>
            <a:r>
              <a:rPr lang="de-DE" sz="1200" kern="1200" dirty="0" smtClean="0">
                <a:solidFill>
                  <a:schemeClr val="tx1"/>
                </a:solidFill>
                <a:latin typeface="+mn-lt"/>
                <a:ea typeface="+mn-ea"/>
                <a:cs typeface="+mn-cs"/>
              </a:rPr>
              <a:t> :</a:t>
            </a:r>
          </a:p>
          <a:p>
            <a:r>
              <a:rPr lang="de-DE" sz="1200" kern="1200" dirty="0" smtClean="0">
                <a:solidFill>
                  <a:schemeClr val="tx1"/>
                </a:solidFill>
                <a:latin typeface="+mn-lt"/>
                <a:ea typeface="+mn-ea"/>
                <a:cs typeface="+mn-cs"/>
              </a:rPr>
              <a:t>    1. Valider les </a:t>
            </a:r>
            <a:r>
              <a:rPr lang="de-DE" sz="1200" kern="1200" dirty="0" err="1" smtClean="0">
                <a:solidFill>
                  <a:schemeClr val="tx1"/>
                </a:solidFill>
                <a:latin typeface="+mn-lt"/>
                <a:ea typeface="+mn-ea"/>
                <a:cs typeface="+mn-cs"/>
              </a:rPr>
              <a:t>résultats</a:t>
            </a:r>
            <a:r>
              <a:rPr lang="de-DE" sz="1200" kern="1200" dirty="0" smtClean="0">
                <a:solidFill>
                  <a:schemeClr val="tx1"/>
                </a:solidFill>
                <a:latin typeface="+mn-lt"/>
                <a:ea typeface="+mn-ea"/>
                <a:cs typeface="+mn-cs"/>
              </a:rPr>
              <a:t> de </a:t>
            </a:r>
            <a:r>
              <a:rPr lang="de-DE" sz="1200" kern="1200" dirty="0" err="1" smtClean="0">
                <a:solidFill>
                  <a:schemeClr val="tx1"/>
                </a:solidFill>
                <a:latin typeface="+mn-lt"/>
                <a:ea typeface="+mn-ea"/>
                <a:cs typeface="+mn-cs"/>
              </a:rPr>
              <a:t>votre</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travail</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Ce</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contrôle</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est</a:t>
            </a:r>
            <a:endParaRPr lang="de-DE" sz="1200" kern="1200" dirty="0" smtClean="0">
              <a:solidFill>
                <a:schemeClr val="tx1"/>
              </a:solidFill>
              <a:latin typeface="+mn-lt"/>
              <a:ea typeface="+mn-ea"/>
              <a:cs typeface="+mn-cs"/>
            </a:endParaRPr>
          </a:p>
          <a:p>
            <a:r>
              <a:rPr lang="de-DE" sz="1200" kern="1200" dirty="0" err="1" smtClean="0">
                <a:solidFill>
                  <a:schemeClr val="tx1"/>
                </a:solidFill>
                <a:latin typeface="+mn-lt"/>
                <a:ea typeface="+mn-ea"/>
                <a:cs typeface="+mn-cs"/>
              </a:rPr>
              <a:t>nécessaire</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pour</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s'assurer</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que</a:t>
            </a:r>
            <a:r>
              <a:rPr lang="de-DE" sz="1200" kern="1200" dirty="0" smtClean="0">
                <a:solidFill>
                  <a:schemeClr val="tx1"/>
                </a:solidFill>
                <a:latin typeface="+mn-lt"/>
                <a:ea typeface="+mn-ea"/>
                <a:cs typeface="+mn-cs"/>
              </a:rPr>
              <a:t> les </a:t>
            </a:r>
            <a:r>
              <a:rPr lang="de-DE" sz="1200" kern="1200" dirty="0" err="1" smtClean="0">
                <a:solidFill>
                  <a:schemeClr val="tx1"/>
                </a:solidFill>
                <a:latin typeface="+mn-lt"/>
                <a:ea typeface="+mn-ea"/>
                <a:cs typeface="+mn-cs"/>
              </a:rPr>
              <a:t>projets</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sont</a:t>
            </a:r>
            <a:r>
              <a:rPr lang="de-DE" sz="1200" kern="1200" dirty="0" smtClean="0">
                <a:solidFill>
                  <a:schemeClr val="tx1"/>
                </a:solidFill>
                <a:latin typeface="+mn-lt"/>
                <a:ea typeface="+mn-ea"/>
                <a:cs typeface="+mn-cs"/>
              </a:rPr>
              <a:t> à la </a:t>
            </a:r>
            <a:r>
              <a:rPr lang="de-DE" sz="1200" kern="1200" dirty="0" err="1" smtClean="0">
                <a:solidFill>
                  <a:schemeClr val="tx1"/>
                </a:solidFill>
                <a:latin typeface="+mn-lt"/>
                <a:ea typeface="+mn-ea"/>
                <a:cs typeface="+mn-cs"/>
              </a:rPr>
              <a:t>hauteur</a:t>
            </a:r>
            <a:r>
              <a:rPr lang="de-DE" sz="1200" kern="1200" dirty="0" smtClean="0">
                <a:solidFill>
                  <a:schemeClr val="tx1"/>
                </a:solidFill>
                <a:latin typeface="+mn-lt"/>
                <a:ea typeface="+mn-ea"/>
                <a:cs typeface="+mn-cs"/>
              </a:rPr>
              <a:t> de </a:t>
            </a:r>
            <a:r>
              <a:rPr lang="de-DE" sz="1200" kern="1200" dirty="0" err="1" smtClean="0">
                <a:solidFill>
                  <a:schemeClr val="tx1"/>
                </a:solidFill>
                <a:latin typeface="+mn-lt"/>
                <a:ea typeface="+mn-ea"/>
                <a:cs typeface="+mn-cs"/>
              </a:rPr>
              <a:t>ce</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qu'on</a:t>
            </a:r>
            <a:endParaRPr lang="de-DE" sz="1200" kern="1200" dirty="0" smtClean="0">
              <a:solidFill>
                <a:schemeClr val="tx1"/>
              </a:solidFill>
              <a:latin typeface="+mn-lt"/>
              <a:ea typeface="+mn-ea"/>
              <a:cs typeface="+mn-cs"/>
            </a:endParaRPr>
          </a:p>
          <a:p>
            <a:r>
              <a:rPr lang="de-DE" sz="1200" kern="1200" dirty="0" err="1" smtClean="0">
                <a:solidFill>
                  <a:schemeClr val="tx1"/>
                </a:solidFill>
                <a:latin typeface="+mn-lt"/>
                <a:ea typeface="+mn-ea"/>
                <a:cs typeface="+mn-cs"/>
              </a:rPr>
              <a:t>attends</a:t>
            </a:r>
            <a:r>
              <a:rPr lang="de-DE" sz="1200" kern="1200" dirty="0" smtClean="0">
                <a:solidFill>
                  <a:schemeClr val="tx1"/>
                </a:solidFill>
                <a:latin typeface="+mn-lt"/>
                <a:ea typeface="+mn-ea"/>
                <a:cs typeface="+mn-cs"/>
              </a:rPr>
              <a:t>.</a:t>
            </a:r>
          </a:p>
          <a:p>
            <a:r>
              <a:rPr lang="de-DE" sz="1200" kern="1200" dirty="0" smtClean="0">
                <a:solidFill>
                  <a:schemeClr val="tx1"/>
                </a:solidFill>
                <a:latin typeface="+mn-lt"/>
                <a:ea typeface="+mn-ea"/>
                <a:cs typeface="+mn-cs"/>
              </a:rPr>
              <a:t>    2. </a:t>
            </a:r>
            <a:r>
              <a:rPr lang="de-DE" sz="1200" kern="1200" dirty="0" err="1" smtClean="0">
                <a:solidFill>
                  <a:schemeClr val="tx1"/>
                </a:solidFill>
                <a:latin typeface="+mn-lt"/>
                <a:ea typeface="+mn-ea"/>
                <a:cs typeface="+mn-cs"/>
              </a:rPr>
              <a:t>Apporter</a:t>
            </a:r>
            <a:r>
              <a:rPr lang="de-DE" sz="1200" kern="1200" dirty="0" smtClean="0">
                <a:solidFill>
                  <a:schemeClr val="tx1"/>
                </a:solidFill>
                <a:latin typeface="+mn-lt"/>
                <a:ea typeface="+mn-ea"/>
                <a:cs typeface="+mn-cs"/>
              </a:rPr>
              <a:t> de </a:t>
            </a:r>
            <a:r>
              <a:rPr lang="de-DE" sz="1200" kern="1200" dirty="0" err="1" smtClean="0">
                <a:solidFill>
                  <a:schemeClr val="tx1"/>
                </a:solidFill>
                <a:latin typeface="+mn-lt"/>
                <a:ea typeface="+mn-ea"/>
                <a:cs typeface="+mn-cs"/>
              </a:rPr>
              <a:t>l'aide</a:t>
            </a:r>
            <a:r>
              <a:rPr lang="de-DE" sz="1200" kern="1200" dirty="0" smtClean="0">
                <a:solidFill>
                  <a:schemeClr val="tx1"/>
                </a:solidFill>
                <a:latin typeface="+mn-lt"/>
                <a:ea typeface="+mn-ea"/>
                <a:cs typeface="+mn-cs"/>
              </a:rPr>
              <a:t> au </a:t>
            </a:r>
            <a:r>
              <a:rPr lang="de-DE" sz="1200" kern="1200" dirty="0" err="1" smtClean="0">
                <a:solidFill>
                  <a:schemeClr val="tx1"/>
                </a:solidFill>
                <a:latin typeface="+mn-lt"/>
                <a:ea typeface="+mn-ea"/>
                <a:cs typeface="+mn-cs"/>
              </a:rPr>
              <a:t>niveau</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technique</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pour</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vous</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permettre</a:t>
            </a:r>
            <a:endParaRPr lang="de-DE" sz="1200" kern="1200" dirty="0" smtClean="0">
              <a:solidFill>
                <a:schemeClr val="tx1"/>
              </a:solidFill>
              <a:latin typeface="+mn-lt"/>
              <a:ea typeface="+mn-ea"/>
              <a:cs typeface="+mn-cs"/>
            </a:endParaRPr>
          </a:p>
          <a:p>
            <a:r>
              <a:rPr lang="de-DE" sz="1200" kern="1200" dirty="0" err="1" smtClean="0">
                <a:solidFill>
                  <a:schemeClr val="tx1"/>
                </a:solidFill>
                <a:latin typeface="+mn-lt"/>
                <a:ea typeface="+mn-ea"/>
                <a:cs typeface="+mn-cs"/>
              </a:rPr>
              <a:t>d'avancer</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dans</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votre</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réalisation</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pour</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vous</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permettre</a:t>
            </a:r>
            <a:r>
              <a:rPr lang="de-DE" sz="1200" kern="1200" dirty="0" smtClean="0">
                <a:solidFill>
                  <a:schemeClr val="tx1"/>
                </a:solidFill>
                <a:latin typeface="+mn-lt"/>
                <a:ea typeface="+mn-ea"/>
                <a:cs typeface="+mn-cs"/>
              </a:rPr>
              <a:t> de faire </a:t>
            </a:r>
            <a:r>
              <a:rPr lang="de-DE" sz="1200" kern="1200" dirty="0" err="1" smtClean="0">
                <a:solidFill>
                  <a:schemeClr val="tx1"/>
                </a:solidFill>
                <a:latin typeface="+mn-lt"/>
                <a:ea typeface="+mn-ea"/>
                <a:cs typeface="+mn-cs"/>
              </a:rPr>
              <a:t>vos</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choix</a:t>
            </a:r>
            <a:endParaRPr lang="de-DE" sz="1200" kern="1200" dirty="0" smtClean="0">
              <a:solidFill>
                <a:schemeClr val="tx1"/>
              </a:solidFill>
              <a:latin typeface="+mn-lt"/>
              <a:ea typeface="+mn-ea"/>
              <a:cs typeface="+mn-cs"/>
            </a:endParaRPr>
          </a:p>
          <a:p>
            <a:r>
              <a:rPr lang="de-DE" sz="1200" kern="1200" dirty="0" smtClean="0">
                <a:solidFill>
                  <a:schemeClr val="tx1"/>
                </a:solidFill>
                <a:latin typeface="+mn-lt"/>
                <a:ea typeface="+mn-ea"/>
                <a:cs typeface="+mn-cs"/>
              </a:rPr>
              <a:t>et de </a:t>
            </a:r>
            <a:r>
              <a:rPr lang="de-DE" sz="1200" kern="1200" dirty="0" err="1" smtClean="0">
                <a:solidFill>
                  <a:schemeClr val="tx1"/>
                </a:solidFill>
                <a:latin typeface="+mn-lt"/>
                <a:ea typeface="+mn-ea"/>
                <a:cs typeface="+mn-cs"/>
              </a:rPr>
              <a:t>savoir</a:t>
            </a:r>
            <a:r>
              <a:rPr lang="de-DE" sz="1200" kern="1200" dirty="0" smtClean="0">
                <a:solidFill>
                  <a:schemeClr val="tx1"/>
                </a:solidFill>
                <a:latin typeface="+mn-lt"/>
                <a:ea typeface="+mn-ea"/>
                <a:cs typeface="+mn-cs"/>
              </a:rPr>
              <a:t> les </a:t>
            </a:r>
            <a:r>
              <a:rPr lang="de-DE" sz="1200" kern="1200" dirty="0" err="1" smtClean="0">
                <a:solidFill>
                  <a:schemeClr val="tx1"/>
                </a:solidFill>
                <a:latin typeface="+mn-lt"/>
                <a:ea typeface="+mn-ea"/>
                <a:cs typeface="+mn-cs"/>
              </a:rPr>
              <a:t>argumenter</a:t>
            </a:r>
            <a:r>
              <a:rPr lang="de-DE" sz="1200" kern="1200" dirty="0" smtClean="0">
                <a:solidFill>
                  <a:schemeClr val="tx1"/>
                </a:solidFill>
                <a:latin typeface="+mn-lt"/>
                <a:ea typeface="+mn-ea"/>
                <a:cs typeface="+mn-cs"/>
              </a:rPr>
              <a:t>.</a:t>
            </a:r>
          </a:p>
          <a:p>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Contact</a:t>
            </a:r>
            <a:r>
              <a:rPr lang="de-DE" sz="1200" kern="1200" dirty="0" smtClean="0">
                <a:solidFill>
                  <a:schemeClr val="tx1"/>
                </a:solidFill>
                <a:latin typeface="+mn-lt"/>
                <a:ea typeface="+mn-ea"/>
                <a:cs typeface="+mn-cs"/>
              </a:rPr>
              <a:t> : Ticket </a:t>
            </a:r>
            <a:r>
              <a:rPr lang="de-DE" sz="1200" kern="1200" dirty="0" err="1" smtClean="0">
                <a:solidFill>
                  <a:schemeClr val="tx1"/>
                </a:solidFill>
                <a:latin typeface="+mn-lt"/>
                <a:ea typeface="+mn-ea"/>
                <a:cs typeface="+mn-cs"/>
              </a:rPr>
              <a:t>sur</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l'intra</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eip</a:t>
            </a:r>
            <a:endParaRPr lang="de-DE" sz="1200" kern="1200" dirty="0" smtClean="0">
              <a:solidFill>
                <a:schemeClr val="tx1"/>
              </a:solidFill>
              <a:latin typeface="+mn-lt"/>
              <a:ea typeface="+mn-ea"/>
              <a:cs typeface="+mn-cs"/>
            </a:endParaRPr>
          </a:p>
          <a:p>
            <a:endParaRPr lang="de-DE" sz="1200" kern="1200" dirty="0" smtClean="0">
              <a:solidFill>
                <a:schemeClr val="tx1"/>
              </a:solidFill>
              <a:latin typeface="+mn-lt"/>
              <a:ea typeface="+mn-ea"/>
              <a:cs typeface="+mn-cs"/>
            </a:endParaRPr>
          </a:p>
          <a:p>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labeip</a:t>
            </a:r>
            <a:endParaRPr lang="de-DE" sz="1200" kern="1200" dirty="0" smtClean="0">
              <a:solidFill>
                <a:schemeClr val="tx1"/>
              </a:solidFill>
              <a:latin typeface="+mn-lt"/>
              <a:ea typeface="+mn-ea"/>
              <a:cs typeface="+mn-cs"/>
            </a:endParaRPr>
          </a:p>
          <a:p>
            <a:r>
              <a:rPr lang="de-DE" sz="1200" kern="1200" dirty="0" smtClean="0">
                <a:solidFill>
                  <a:schemeClr val="tx1"/>
                </a:solidFill>
                <a:latin typeface="+mn-lt"/>
                <a:ea typeface="+mn-ea"/>
                <a:cs typeface="+mn-cs"/>
              </a:rPr>
              <a:t>    Le </a:t>
            </a:r>
            <a:r>
              <a:rPr lang="de-DE" sz="1200" kern="1200" dirty="0" err="1" smtClean="0">
                <a:solidFill>
                  <a:schemeClr val="tx1"/>
                </a:solidFill>
                <a:latin typeface="+mn-lt"/>
                <a:ea typeface="+mn-ea"/>
                <a:cs typeface="+mn-cs"/>
              </a:rPr>
              <a:t>labeip</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est</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une</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entité</a:t>
            </a:r>
            <a:r>
              <a:rPr lang="de-DE" sz="1200" kern="1200" dirty="0" smtClean="0">
                <a:solidFill>
                  <a:schemeClr val="tx1"/>
                </a:solidFill>
                <a:latin typeface="+mn-lt"/>
                <a:ea typeface="+mn-ea"/>
                <a:cs typeface="+mn-cs"/>
              </a:rPr>
              <a:t> de </a:t>
            </a:r>
            <a:r>
              <a:rPr lang="de-DE" sz="1200" kern="1200" dirty="0" err="1" smtClean="0">
                <a:solidFill>
                  <a:schemeClr val="tx1"/>
                </a:solidFill>
                <a:latin typeface="+mn-lt"/>
                <a:ea typeface="+mn-ea"/>
                <a:cs typeface="+mn-cs"/>
              </a:rPr>
              <a:t>l'Epitech</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qui</a:t>
            </a:r>
            <a:r>
              <a:rPr lang="de-DE" sz="1200" kern="1200" dirty="0" smtClean="0">
                <a:solidFill>
                  <a:schemeClr val="tx1"/>
                </a:solidFill>
                <a:latin typeface="+mn-lt"/>
                <a:ea typeface="+mn-ea"/>
                <a:cs typeface="+mn-cs"/>
              </a:rPr>
              <a:t> a </a:t>
            </a:r>
            <a:r>
              <a:rPr lang="de-DE" sz="1200" kern="1200" dirty="0" err="1" smtClean="0">
                <a:solidFill>
                  <a:schemeClr val="tx1"/>
                </a:solidFill>
                <a:latin typeface="+mn-lt"/>
                <a:ea typeface="+mn-ea"/>
                <a:cs typeface="+mn-cs"/>
              </a:rPr>
              <a:t>pour</a:t>
            </a:r>
            <a:r>
              <a:rPr lang="de-DE" sz="1200" kern="1200" dirty="0" smtClean="0">
                <a:solidFill>
                  <a:schemeClr val="tx1"/>
                </a:solidFill>
                <a:latin typeface="+mn-lt"/>
                <a:ea typeface="+mn-ea"/>
                <a:cs typeface="+mn-cs"/>
              </a:rPr>
              <a:t> but de </a:t>
            </a:r>
            <a:r>
              <a:rPr lang="de-DE" sz="1200" kern="1200" dirty="0" err="1" smtClean="0">
                <a:solidFill>
                  <a:schemeClr val="tx1"/>
                </a:solidFill>
                <a:latin typeface="+mn-lt"/>
                <a:ea typeface="+mn-ea"/>
                <a:cs typeface="+mn-cs"/>
              </a:rPr>
              <a:t>soutenir</a:t>
            </a:r>
            <a:r>
              <a:rPr lang="de-DE" sz="1200" kern="1200" dirty="0" smtClean="0">
                <a:solidFill>
                  <a:schemeClr val="tx1"/>
                </a:solidFill>
                <a:latin typeface="+mn-lt"/>
                <a:ea typeface="+mn-ea"/>
                <a:cs typeface="+mn-cs"/>
              </a:rPr>
              <a:t> (au</a:t>
            </a:r>
          </a:p>
          <a:p>
            <a:r>
              <a:rPr lang="de-DE" sz="1200" kern="1200" dirty="0" err="1" smtClean="0">
                <a:solidFill>
                  <a:schemeClr val="tx1"/>
                </a:solidFill>
                <a:latin typeface="+mn-lt"/>
                <a:ea typeface="+mn-ea"/>
                <a:cs typeface="+mn-cs"/>
              </a:rPr>
              <a:t>niveau</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logistique</a:t>
            </a:r>
            <a:r>
              <a:rPr lang="de-DE" sz="1200" kern="1200" dirty="0" smtClean="0">
                <a:solidFill>
                  <a:schemeClr val="tx1"/>
                </a:solidFill>
                <a:latin typeface="+mn-lt"/>
                <a:ea typeface="+mn-ea"/>
                <a:cs typeface="+mn-cs"/>
              </a:rPr>
              <a:t>) la </a:t>
            </a:r>
            <a:r>
              <a:rPr lang="de-DE" sz="1200" kern="1200" dirty="0" err="1" smtClean="0">
                <a:solidFill>
                  <a:schemeClr val="tx1"/>
                </a:solidFill>
                <a:latin typeface="+mn-lt"/>
                <a:ea typeface="+mn-ea"/>
                <a:cs typeface="+mn-cs"/>
              </a:rPr>
              <a:t>matière</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eip</a:t>
            </a:r>
            <a:r>
              <a:rPr lang="de-DE" sz="1200" kern="1200" dirty="0" smtClean="0">
                <a:solidFill>
                  <a:schemeClr val="tx1"/>
                </a:solidFill>
                <a:latin typeface="+mn-lt"/>
                <a:ea typeface="+mn-ea"/>
                <a:cs typeface="+mn-cs"/>
              </a:rPr>
              <a:t> et </a:t>
            </a:r>
            <a:r>
              <a:rPr lang="de-DE" sz="1200" kern="1200" dirty="0" err="1" smtClean="0">
                <a:solidFill>
                  <a:schemeClr val="tx1"/>
                </a:solidFill>
                <a:latin typeface="+mn-lt"/>
                <a:ea typeface="+mn-ea"/>
                <a:cs typeface="+mn-cs"/>
              </a:rPr>
              <a:t>donc</a:t>
            </a:r>
            <a:r>
              <a:rPr lang="de-DE" sz="1200" kern="1200" dirty="0" smtClean="0">
                <a:solidFill>
                  <a:schemeClr val="tx1"/>
                </a:solidFill>
                <a:latin typeface="+mn-lt"/>
                <a:ea typeface="+mn-ea"/>
                <a:cs typeface="+mn-cs"/>
              </a:rPr>
              <a:t> les </a:t>
            </a:r>
            <a:r>
              <a:rPr lang="de-DE" sz="1200" kern="1200" dirty="0" err="1" smtClean="0">
                <a:solidFill>
                  <a:schemeClr val="tx1"/>
                </a:solidFill>
                <a:latin typeface="+mn-lt"/>
                <a:ea typeface="+mn-ea"/>
                <a:cs typeface="+mn-cs"/>
              </a:rPr>
              <a:t>eip</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Cette</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entité</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est</a:t>
            </a:r>
            <a:endParaRPr lang="de-DE" sz="1200" kern="1200" dirty="0" smtClean="0">
              <a:solidFill>
                <a:schemeClr val="tx1"/>
              </a:solidFill>
              <a:latin typeface="+mn-lt"/>
              <a:ea typeface="+mn-ea"/>
              <a:cs typeface="+mn-cs"/>
            </a:endParaRPr>
          </a:p>
          <a:p>
            <a:r>
              <a:rPr lang="de-DE" sz="1200" kern="1200" dirty="0" err="1" smtClean="0">
                <a:solidFill>
                  <a:schemeClr val="tx1"/>
                </a:solidFill>
                <a:latin typeface="+mn-lt"/>
                <a:ea typeface="+mn-ea"/>
                <a:cs typeface="+mn-cs"/>
              </a:rPr>
              <a:t>constituée</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d'étudiants</a:t>
            </a:r>
            <a:r>
              <a:rPr lang="de-DE" sz="1200" kern="1200" dirty="0" smtClean="0">
                <a:solidFill>
                  <a:schemeClr val="tx1"/>
                </a:solidFill>
                <a:latin typeface="+mn-lt"/>
                <a:ea typeface="+mn-ea"/>
                <a:cs typeface="+mn-cs"/>
              </a:rPr>
              <a:t> et </a:t>
            </a:r>
            <a:r>
              <a:rPr lang="de-DE" sz="1200" kern="1200" dirty="0" err="1" smtClean="0">
                <a:solidFill>
                  <a:schemeClr val="tx1"/>
                </a:solidFill>
                <a:latin typeface="+mn-lt"/>
                <a:ea typeface="+mn-ea"/>
                <a:cs typeface="+mn-cs"/>
              </a:rPr>
              <a:t>est</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dirigée</a:t>
            </a:r>
            <a:r>
              <a:rPr lang="de-DE" sz="1200" kern="1200" dirty="0" smtClean="0">
                <a:solidFill>
                  <a:schemeClr val="tx1"/>
                </a:solidFill>
                <a:latin typeface="+mn-lt"/>
                <a:ea typeface="+mn-ea"/>
                <a:cs typeface="+mn-cs"/>
              </a:rPr>
              <a:t> par le </a:t>
            </a:r>
            <a:r>
              <a:rPr lang="de-DE" sz="1200" kern="1200" dirty="0" err="1" smtClean="0">
                <a:solidFill>
                  <a:schemeClr val="tx1"/>
                </a:solidFill>
                <a:latin typeface="+mn-lt"/>
                <a:ea typeface="+mn-ea"/>
                <a:cs typeface="+mn-cs"/>
              </a:rPr>
              <a:t>directeur</a:t>
            </a:r>
            <a:r>
              <a:rPr lang="de-DE" sz="1200" kern="1200" dirty="0" smtClean="0">
                <a:solidFill>
                  <a:schemeClr val="tx1"/>
                </a:solidFill>
                <a:latin typeface="+mn-lt"/>
                <a:ea typeface="+mn-ea"/>
                <a:cs typeface="+mn-cs"/>
              </a:rPr>
              <a:t> des </a:t>
            </a:r>
            <a:r>
              <a:rPr lang="de-DE" sz="1200" kern="1200" dirty="0" err="1" smtClean="0">
                <a:solidFill>
                  <a:schemeClr val="tx1"/>
                </a:solidFill>
                <a:latin typeface="+mn-lt"/>
                <a:ea typeface="+mn-ea"/>
                <a:cs typeface="+mn-cs"/>
              </a:rPr>
              <a:t>eip</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Cette</a:t>
            </a:r>
            <a:endParaRPr lang="de-DE" sz="1200" kern="1200" dirty="0" smtClean="0">
              <a:solidFill>
                <a:schemeClr val="tx1"/>
              </a:solidFill>
              <a:latin typeface="+mn-lt"/>
              <a:ea typeface="+mn-ea"/>
              <a:cs typeface="+mn-cs"/>
            </a:endParaRPr>
          </a:p>
          <a:p>
            <a:r>
              <a:rPr lang="de-DE" sz="1200" kern="1200" dirty="0" err="1" smtClean="0">
                <a:solidFill>
                  <a:schemeClr val="tx1"/>
                </a:solidFill>
                <a:latin typeface="+mn-lt"/>
                <a:ea typeface="+mn-ea"/>
                <a:cs typeface="+mn-cs"/>
              </a:rPr>
              <a:t>entité</a:t>
            </a:r>
            <a:r>
              <a:rPr lang="de-DE" sz="1200" kern="1200" dirty="0" smtClean="0">
                <a:solidFill>
                  <a:schemeClr val="tx1"/>
                </a:solidFill>
                <a:latin typeface="+mn-lt"/>
                <a:ea typeface="+mn-ea"/>
                <a:cs typeface="+mn-cs"/>
              </a:rPr>
              <a:t> ne </a:t>
            </a:r>
            <a:r>
              <a:rPr lang="de-DE" sz="1200" kern="1200" dirty="0" err="1" smtClean="0">
                <a:solidFill>
                  <a:schemeClr val="tx1"/>
                </a:solidFill>
                <a:latin typeface="+mn-lt"/>
                <a:ea typeface="+mn-ea"/>
                <a:cs typeface="+mn-cs"/>
              </a:rPr>
              <a:t>décide</a:t>
            </a:r>
            <a:r>
              <a:rPr lang="de-DE" sz="1200" kern="1200" dirty="0" smtClean="0">
                <a:solidFill>
                  <a:schemeClr val="tx1"/>
                </a:solidFill>
                <a:latin typeface="+mn-lt"/>
                <a:ea typeface="+mn-ea"/>
                <a:cs typeface="+mn-cs"/>
              </a:rPr>
              <a:t> en </a:t>
            </a:r>
            <a:r>
              <a:rPr lang="de-DE" sz="1200" kern="1200" dirty="0" err="1" smtClean="0">
                <a:solidFill>
                  <a:schemeClr val="tx1"/>
                </a:solidFill>
                <a:latin typeface="+mn-lt"/>
                <a:ea typeface="+mn-ea"/>
                <a:cs typeface="+mn-cs"/>
              </a:rPr>
              <a:t>aucune</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façon</a:t>
            </a:r>
            <a:r>
              <a:rPr lang="de-DE" sz="1200" kern="1200" dirty="0" smtClean="0">
                <a:solidFill>
                  <a:schemeClr val="tx1"/>
                </a:solidFill>
                <a:latin typeface="+mn-lt"/>
                <a:ea typeface="+mn-ea"/>
                <a:cs typeface="+mn-cs"/>
              </a:rPr>
              <a:t> de la </a:t>
            </a:r>
            <a:r>
              <a:rPr lang="de-DE" sz="1200" kern="1200" dirty="0" err="1" smtClean="0">
                <a:solidFill>
                  <a:schemeClr val="tx1"/>
                </a:solidFill>
                <a:latin typeface="+mn-lt"/>
                <a:ea typeface="+mn-ea"/>
                <a:cs typeface="+mn-cs"/>
              </a:rPr>
              <a:t>pédagogie</a:t>
            </a:r>
            <a:r>
              <a:rPr lang="de-DE" sz="1200" kern="1200" dirty="0" smtClean="0">
                <a:solidFill>
                  <a:schemeClr val="tx1"/>
                </a:solidFill>
                <a:latin typeface="+mn-lt"/>
                <a:ea typeface="+mn-ea"/>
                <a:cs typeface="+mn-cs"/>
              </a:rPr>
              <a:t> des </a:t>
            </a:r>
            <a:r>
              <a:rPr lang="de-DE" sz="1200" kern="1200" dirty="0" err="1" smtClean="0">
                <a:solidFill>
                  <a:schemeClr val="tx1"/>
                </a:solidFill>
                <a:latin typeface="+mn-lt"/>
                <a:ea typeface="+mn-ea"/>
                <a:cs typeface="+mn-cs"/>
              </a:rPr>
              <a:t>eip</a:t>
            </a:r>
            <a:r>
              <a:rPr lang="de-DE" sz="1200" kern="1200" dirty="0" smtClean="0">
                <a:solidFill>
                  <a:schemeClr val="tx1"/>
                </a:solidFill>
                <a:latin typeface="+mn-lt"/>
                <a:ea typeface="+mn-ea"/>
                <a:cs typeface="+mn-cs"/>
              </a:rPr>
              <a:t> en </a:t>
            </a:r>
            <a:r>
              <a:rPr lang="de-DE" sz="1200" kern="1200" dirty="0" err="1" smtClean="0">
                <a:solidFill>
                  <a:schemeClr val="tx1"/>
                </a:solidFill>
                <a:latin typeface="+mn-lt"/>
                <a:ea typeface="+mn-ea"/>
                <a:cs typeface="+mn-cs"/>
              </a:rPr>
              <a:t>revanche</a:t>
            </a:r>
            <a:r>
              <a:rPr lang="de-DE" sz="1200" kern="1200" dirty="0" smtClean="0">
                <a:solidFill>
                  <a:schemeClr val="tx1"/>
                </a:solidFill>
                <a:latin typeface="+mn-lt"/>
                <a:ea typeface="+mn-ea"/>
                <a:cs typeface="+mn-cs"/>
              </a:rPr>
              <a:t>,</a:t>
            </a:r>
          </a:p>
          <a:p>
            <a:r>
              <a:rPr lang="de-DE" sz="1200" kern="1200" dirty="0" err="1" smtClean="0">
                <a:solidFill>
                  <a:schemeClr val="tx1"/>
                </a:solidFill>
                <a:latin typeface="+mn-lt"/>
                <a:ea typeface="+mn-ea"/>
                <a:cs typeface="+mn-cs"/>
              </a:rPr>
              <a:t>dans</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certains</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cas</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elle</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aide</a:t>
            </a:r>
            <a:r>
              <a:rPr lang="de-DE" sz="1200" kern="1200" dirty="0" smtClean="0">
                <a:solidFill>
                  <a:schemeClr val="tx1"/>
                </a:solidFill>
                <a:latin typeface="+mn-lt"/>
                <a:ea typeface="+mn-ea"/>
                <a:cs typeface="+mn-cs"/>
              </a:rPr>
              <a:t> les </a:t>
            </a:r>
            <a:r>
              <a:rPr lang="de-DE" sz="1200" kern="1200" dirty="0" err="1" smtClean="0">
                <a:solidFill>
                  <a:schemeClr val="tx1"/>
                </a:solidFill>
                <a:latin typeface="+mn-lt"/>
                <a:ea typeface="+mn-ea"/>
                <a:cs typeface="+mn-cs"/>
              </a:rPr>
              <a:t>équipes</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eip</a:t>
            </a:r>
            <a:r>
              <a:rPr lang="de-DE" sz="1200" kern="1200" dirty="0" smtClean="0">
                <a:solidFill>
                  <a:schemeClr val="tx1"/>
                </a:solidFill>
                <a:latin typeface="+mn-lt"/>
                <a:ea typeface="+mn-ea"/>
                <a:cs typeface="+mn-cs"/>
              </a:rPr>
              <a:t> et </a:t>
            </a:r>
            <a:r>
              <a:rPr lang="de-DE" sz="1200" kern="1200" dirty="0" err="1" smtClean="0">
                <a:solidFill>
                  <a:schemeClr val="tx1"/>
                </a:solidFill>
                <a:latin typeface="+mn-lt"/>
                <a:ea typeface="+mn-ea"/>
                <a:cs typeface="+mn-cs"/>
              </a:rPr>
              <a:t>eip-tech</a:t>
            </a:r>
            <a:r>
              <a:rPr lang="de-DE" sz="1200" kern="1200" dirty="0" smtClean="0">
                <a:solidFill>
                  <a:schemeClr val="tx1"/>
                </a:solidFill>
                <a:latin typeface="+mn-lt"/>
                <a:ea typeface="+mn-ea"/>
                <a:cs typeface="+mn-cs"/>
              </a:rPr>
              <a:t> à les faire</a:t>
            </a:r>
          </a:p>
          <a:p>
            <a:r>
              <a:rPr lang="de-DE" sz="1200" kern="1200" dirty="0" err="1" smtClean="0">
                <a:solidFill>
                  <a:schemeClr val="tx1"/>
                </a:solidFill>
                <a:latin typeface="+mn-lt"/>
                <a:ea typeface="+mn-ea"/>
                <a:cs typeface="+mn-cs"/>
              </a:rPr>
              <a:t>appliquer</a:t>
            </a:r>
            <a:r>
              <a:rPr lang="de-DE" sz="1200" kern="1200" dirty="0" smtClean="0">
                <a:solidFill>
                  <a:schemeClr val="tx1"/>
                </a:solidFill>
                <a:latin typeface="+mn-lt"/>
                <a:ea typeface="+mn-ea"/>
                <a:cs typeface="+mn-cs"/>
              </a:rPr>
              <a:t>.</a:t>
            </a:r>
          </a:p>
          <a:p>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Contact</a:t>
            </a:r>
            <a:r>
              <a:rPr lang="de-DE" sz="1200" kern="1200" dirty="0" smtClean="0">
                <a:solidFill>
                  <a:schemeClr val="tx1"/>
                </a:solidFill>
                <a:latin typeface="+mn-lt"/>
                <a:ea typeface="+mn-ea"/>
                <a:cs typeface="+mn-cs"/>
              </a:rPr>
              <a:t> : Ticket </a:t>
            </a:r>
            <a:r>
              <a:rPr lang="de-DE" sz="1200" kern="1200" dirty="0" err="1" smtClean="0">
                <a:solidFill>
                  <a:schemeClr val="tx1"/>
                </a:solidFill>
                <a:latin typeface="+mn-lt"/>
                <a:ea typeface="+mn-ea"/>
                <a:cs typeface="+mn-cs"/>
              </a:rPr>
              <a:t>sur</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l'intra</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eip</a:t>
            </a:r>
            <a:endParaRPr lang="de-DE" sz="1200" kern="1200" dirty="0" smtClean="0">
              <a:solidFill>
                <a:schemeClr val="tx1"/>
              </a:solidFill>
              <a:latin typeface="+mn-lt"/>
              <a:ea typeface="+mn-ea"/>
              <a:cs typeface="+mn-cs"/>
            </a:endParaRPr>
          </a:p>
          <a:p>
            <a:endParaRPr lang="de-DE"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comm</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    L'équipe </a:t>
            </a:r>
            <a:r>
              <a:rPr lang="fr-FR" sz="1200" kern="1200" dirty="0" err="1" smtClean="0">
                <a:solidFill>
                  <a:schemeClr val="tx1"/>
                </a:solidFill>
                <a:latin typeface="+mn-lt"/>
                <a:ea typeface="+mn-ea"/>
                <a:cs typeface="+mn-cs"/>
              </a:rPr>
              <a:t>comm</a:t>
            </a:r>
            <a:r>
              <a:rPr lang="fr-FR" sz="1200" kern="1200" dirty="0" smtClean="0">
                <a:solidFill>
                  <a:schemeClr val="tx1"/>
                </a:solidFill>
                <a:latin typeface="+mn-lt"/>
                <a:ea typeface="+mn-ea"/>
                <a:cs typeface="+mn-cs"/>
              </a:rPr>
              <a:t> est constituée de 2 intervenants externes (formateur</a:t>
            </a:r>
          </a:p>
          <a:p>
            <a:r>
              <a:rPr lang="fr-FR" sz="1200" kern="1200" dirty="0" smtClean="0">
                <a:solidFill>
                  <a:schemeClr val="tx1"/>
                </a:solidFill>
                <a:latin typeface="+mn-lt"/>
                <a:ea typeface="+mn-ea"/>
                <a:cs typeface="+mn-cs"/>
              </a:rPr>
              <a:t>dans le commande de la communication au sein des entreprises). Le but</a:t>
            </a:r>
          </a:p>
          <a:p>
            <a:r>
              <a:rPr lang="fr-FR" sz="1200" kern="1200" dirty="0" smtClean="0">
                <a:solidFill>
                  <a:schemeClr val="tx1"/>
                </a:solidFill>
                <a:latin typeface="+mn-lt"/>
                <a:ea typeface="+mn-ea"/>
                <a:cs typeface="+mn-cs"/>
              </a:rPr>
              <a:t>est de vous aider à appréhender et vous améliorer dans la communication</a:t>
            </a:r>
          </a:p>
          <a:p>
            <a:r>
              <a:rPr lang="fr-FR" sz="1200" kern="1200" dirty="0" smtClean="0">
                <a:solidFill>
                  <a:schemeClr val="tx1"/>
                </a:solidFill>
                <a:latin typeface="+mn-lt"/>
                <a:ea typeface="+mn-ea"/>
                <a:cs typeface="+mn-cs"/>
              </a:rPr>
              <a:t>orale et écrite de vos </a:t>
            </a:r>
            <a:r>
              <a:rPr lang="fr-FR" sz="1200" kern="1200" dirty="0" err="1" smtClean="0">
                <a:solidFill>
                  <a:schemeClr val="tx1"/>
                </a:solidFill>
                <a:latin typeface="+mn-lt"/>
                <a:ea typeface="+mn-ea"/>
                <a:cs typeface="+mn-cs"/>
              </a:rPr>
              <a:t>eip</a:t>
            </a:r>
            <a:r>
              <a:rPr lang="fr-FR" sz="1200" kern="1200" dirty="0" smtClean="0">
                <a:solidFill>
                  <a:schemeClr val="tx1"/>
                </a:solidFill>
                <a:latin typeface="+mn-lt"/>
                <a:ea typeface="+mn-ea"/>
                <a:cs typeface="+mn-cs"/>
              </a:rPr>
              <a:t>. Elles vous donneront des pistes pour</a:t>
            </a:r>
          </a:p>
          <a:p>
            <a:r>
              <a:rPr lang="fr-FR" sz="1200" kern="1200" dirty="0" smtClean="0">
                <a:solidFill>
                  <a:schemeClr val="tx1"/>
                </a:solidFill>
                <a:latin typeface="+mn-lt"/>
                <a:ea typeface="+mn-ea"/>
                <a:cs typeface="+mn-cs"/>
              </a:rPr>
              <a:t>préparer vos présentations, bilans et soutenances ainsi que les supports</a:t>
            </a:r>
          </a:p>
          <a:p>
            <a:r>
              <a:rPr lang="fr-FR" sz="1200" kern="1200" dirty="0" smtClean="0">
                <a:solidFill>
                  <a:schemeClr val="tx1"/>
                </a:solidFill>
                <a:latin typeface="+mn-lt"/>
                <a:ea typeface="+mn-ea"/>
                <a:cs typeface="+mn-cs"/>
              </a:rPr>
              <a:t>associés.</a:t>
            </a:r>
          </a:p>
          <a:p>
            <a:r>
              <a:rPr lang="fr-FR" sz="1200" kern="1200" dirty="0" smtClean="0">
                <a:solidFill>
                  <a:schemeClr val="tx1"/>
                </a:solidFill>
                <a:latin typeface="+mn-lt"/>
                <a:ea typeface="+mn-ea"/>
                <a:cs typeface="+mn-cs"/>
              </a:rPr>
              <a:t>    Rappelez-vous que la communication ça s'apprend, et on peut</a:t>
            </a:r>
          </a:p>
          <a:p>
            <a:r>
              <a:rPr lang="fr-FR" sz="1200" kern="1200" dirty="0" smtClean="0">
                <a:solidFill>
                  <a:schemeClr val="tx1"/>
                </a:solidFill>
                <a:latin typeface="+mn-lt"/>
                <a:ea typeface="+mn-ea"/>
                <a:cs typeface="+mn-cs"/>
              </a:rPr>
              <a:t>s'améliorer facilement avec quelques trucs et en faisant attention. Dans</a:t>
            </a:r>
          </a:p>
          <a:p>
            <a:r>
              <a:rPr lang="fr-FR" sz="1200" kern="1200" dirty="0" smtClean="0">
                <a:solidFill>
                  <a:schemeClr val="tx1"/>
                </a:solidFill>
                <a:latin typeface="+mn-lt"/>
                <a:ea typeface="+mn-ea"/>
                <a:cs typeface="+mn-cs"/>
              </a:rPr>
              <a:t>ce domaine, il n'y a pas de fatalité.</a:t>
            </a:r>
          </a:p>
          <a:p>
            <a:r>
              <a:rPr lang="fr-FR" sz="1200" kern="1200" dirty="0" smtClean="0">
                <a:solidFill>
                  <a:schemeClr val="tx1"/>
                </a:solidFill>
                <a:latin typeface="+mn-lt"/>
                <a:ea typeface="+mn-ea"/>
                <a:cs typeface="+mn-cs"/>
              </a:rPr>
              <a:t>    Contact : </a:t>
            </a:r>
            <a:r>
              <a:rPr lang="fr-FR" sz="1200" u="sng" kern="1200" dirty="0" smtClean="0">
                <a:solidFill>
                  <a:schemeClr val="tx1"/>
                </a:solidFill>
                <a:latin typeface="+mn-lt"/>
                <a:ea typeface="+mn-ea"/>
                <a:cs typeface="+mn-cs"/>
                <a:hlinkClick r:id="rId3"/>
              </a:rPr>
              <a:t>commt4@epitech.eu</a:t>
            </a:r>
          </a:p>
          <a:p>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 promo </a:t>
            </a:r>
            <a:r>
              <a:rPr lang="fr-FR" sz="1200" kern="1200" dirty="0" err="1" smtClean="0">
                <a:solidFill>
                  <a:schemeClr val="tx1"/>
                </a:solidFill>
                <a:latin typeface="+mn-lt"/>
                <a:ea typeface="+mn-ea"/>
                <a:cs typeface="+mn-cs"/>
              </a:rPr>
              <a:t>ext</a:t>
            </a:r>
            <a:r>
              <a:rPr lang="fr-FR" sz="1200" kern="1200" dirty="0" smtClean="0">
                <a:solidFill>
                  <a:schemeClr val="tx1"/>
                </a:solidFill>
                <a:latin typeface="+mn-lt"/>
                <a:ea typeface="+mn-ea"/>
                <a:cs typeface="+mn-cs"/>
              </a:rPr>
              <a:t>.</a:t>
            </a:r>
          </a:p>
          <a:p>
            <a:r>
              <a:rPr lang="fr-FR" sz="1200" kern="1200" dirty="0" smtClean="0">
                <a:solidFill>
                  <a:schemeClr val="tx1"/>
                </a:solidFill>
                <a:latin typeface="+mn-lt"/>
                <a:ea typeface="+mn-ea"/>
                <a:cs typeface="+mn-cs"/>
              </a:rPr>
              <a:t>    Le rôle de cette partie de l'équipe </a:t>
            </a:r>
            <a:r>
              <a:rPr lang="fr-FR" sz="1200" kern="1200" dirty="0" err="1" smtClean="0">
                <a:solidFill>
                  <a:schemeClr val="tx1"/>
                </a:solidFill>
                <a:latin typeface="+mn-lt"/>
                <a:ea typeface="+mn-ea"/>
                <a:cs typeface="+mn-cs"/>
              </a:rPr>
              <a:t>eip</a:t>
            </a:r>
            <a:r>
              <a:rPr lang="fr-FR" sz="1200" kern="1200" dirty="0" smtClean="0">
                <a:solidFill>
                  <a:schemeClr val="tx1"/>
                </a:solidFill>
                <a:latin typeface="+mn-lt"/>
                <a:ea typeface="+mn-ea"/>
                <a:cs typeface="+mn-cs"/>
              </a:rPr>
              <a:t> est de vous aider à trouver</a:t>
            </a:r>
          </a:p>
          <a:p>
            <a:r>
              <a:rPr lang="fr-FR" sz="1200" kern="1200" dirty="0" smtClean="0">
                <a:solidFill>
                  <a:schemeClr val="tx1"/>
                </a:solidFill>
                <a:latin typeface="+mn-lt"/>
                <a:ea typeface="+mn-ea"/>
                <a:cs typeface="+mn-cs"/>
              </a:rPr>
              <a:t>des pistes pour promouvoir vos </a:t>
            </a:r>
            <a:r>
              <a:rPr lang="fr-FR" sz="1200" kern="1200" dirty="0" err="1" smtClean="0">
                <a:solidFill>
                  <a:schemeClr val="tx1"/>
                </a:solidFill>
                <a:latin typeface="+mn-lt"/>
                <a:ea typeface="+mn-ea"/>
                <a:cs typeface="+mn-cs"/>
              </a:rPr>
              <a:t>eip</a:t>
            </a:r>
            <a:r>
              <a:rPr lang="fr-FR" sz="1200" kern="1200" dirty="0" smtClean="0">
                <a:solidFill>
                  <a:schemeClr val="tx1"/>
                </a:solidFill>
                <a:latin typeface="+mn-lt"/>
                <a:ea typeface="+mn-ea"/>
                <a:cs typeface="+mn-cs"/>
              </a:rPr>
              <a:t> à l'extérieur de l'école.</a:t>
            </a:r>
          </a:p>
          <a:p>
            <a:r>
              <a:rPr lang="fr-FR" sz="1200" kern="1200" dirty="0" smtClean="0">
                <a:solidFill>
                  <a:schemeClr val="tx1"/>
                </a:solidFill>
                <a:latin typeface="+mn-lt"/>
                <a:ea typeface="+mn-ea"/>
                <a:cs typeface="+mn-cs"/>
              </a:rPr>
              <a:t>    Contact : Ticket sur l'intra </a:t>
            </a:r>
            <a:r>
              <a:rPr lang="fr-FR" sz="1200" kern="1200" dirty="0" err="1" smtClean="0">
                <a:solidFill>
                  <a:schemeClr val="tx1"/>
                </a:solidFill>
                <a:latin typeface="+mn-lt"/>
                <a:ea typeface="+mn-ea"/>
                <a:cs typeface="+mn-cs"/>
              </a:rPr>
              <a:t>eip</a:t>
            </a:r>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 Le directeur des </a:t>
            </a:r>
            <a:r>
              <a:rPr lang="fr-FR" sz="1200" kern="1200" dirty="0" err="1" smtClean="0">
                <a:solidFill>
                  <a:schemeClr val="tx1"/>
                </a:solidFill>
                <a:latin typeface="+mn-lt"/>
                <a:ea typeface="+mn-ea"/>
                <a:cs typeface="+mn-cs"/>
              </a:rPr>
              <a:t>eip</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Pour joindre, utiliser de préférence les tickets, les informations</a:t>
            </a:r>
          </a:p>
          <a:p>
            <a:r>
              <a:rPr lang="fr-FR" sz="1200" kern="1200" dirty="0" smtClean="0">
                <a:solidFill>
                  <a:schemeClr val="tx1"/>
                </a:solidFill>
                <a:latin typeface="+mn-lt"/>
                <a:ea typeface="+mn-ea"/>
                <a:cs typeface="+mn-cs"/>
              </a:rPr>
              <a:t>ci-dessus ne sont à utiliser qu'en cas exceptionnel.</a:t>
            </a:r>
          </a:p>
          <a:p>
            <a:endParaRPr lang="fr-FR" dirty="0" smtClean="0"/>
          </a:p>
          <a:p>
            <a:endParaRPr lang="fr-FR" dirty="0" smtClean="0"/>
          </a:p>
          <a:p>
            <a:r>
              <a:rPr lang="fr-FR" dirty="0" smtClean="0"/>
              <a:t>- On est plus en </a:t>
            </a:r>
            <a:r>
              <a:rPr lang="fr-FR" dirty="0" err="1" smtClean="0"/>
              <a:t>Bachelor</a:t>
            </a:r>
            <a:r>
              <a:rPr lang="fr-FR" dirty="0" smtClean="0"/>
              <a:t>, -21 ca n'existe pas, si l'EIP les </a:t>
            </a:r>
            <a:r>
              <a:rPr lang="fr-FR" dirty="0" err="1" smtClean="0"/>
              <a:t>intÈresse</a:t>
            </a:r>
            <a:r>
              <a:rPr lang="fr-FR" dirty="0" smtClean="0"/>
              <a:t> pas assez pour qu'ils aient l'irrespect de ne pas se </a:t>
            </a:r>
            <a:r>
              <a:rPr lang="fr-FR" dirty="0" err="1" smtClean="0"/>
              <a:t>prÈsenter</a:t>
            </a:r>
            <a:r>
              <a:rPr lang="fr-FR" dirty="0" smtClean="0"/>
              <a:t> en soutenance, on </a:t>
            </a:r>
            <a:r>
              <a:rPr lang="fr-FR" dirty="0" err="1" smtClean="0"/>
              <a:t>arrÍte</a:t>
            </a:r>
            <a:r>
              <a:rPr lang="fr-FR" dirty="0" smtClean="0"/>
              <a:t> leur projet. Idem pour les absences, on est </a:t>
            </a:r>
            <a:r>
              <a:rPr lang="fr-FR" dirty="0" err="1" smtClean="0"/>
              <a:t>trËs</a:t>
            </a:r>
            <a:r>
              <a:rPr lang="fr-FR" dirty="0" smtClean="0"/>
              <a:t> strict dessus. Quand on demande un rendu il est OBLIGATOIRE, ne pas rendre c'est prendre des risques sur le suite de son EIP</a:t>
            </a:r>
          </a:p>
          <a:p>
            <a:endParaRPr lang="fr-FR" dirty="0" smtClean="0"/>
          </a:p>
          <a:p>
            <a:r>
              <a:rPr lang="fr-FR" dirty="0" smtClean="0"/>
              <a:t>- Sur l'intranet EIP quand ils auront </a:t>
            </a:r>
            <a:r>
              <a:rPr lang="fr-FR" dirty="0" err="1" smtClean="0"/>
              <a:t>validÈ</a:t>
            </a:r>
            <a:r>
              <a:rPr lang="fr-FR" dirty="0" smtClean="0"/>
              <a:t> un groupe, ils auront une fiche groupe, avec dessus les commentaires et notes de </a:t>
            </a:r>
            <a:r>
              <a:rPr lang="fr-FR" dirty="0" err="1" smtClean="0"/>
              <a:t>chaques</a:t>
            </a:r>
            <a:r>
              <a:rPr lang="fr-FR" dirty="0" smtClean="0"/>
              <a:t> documents, soutenance et suivi</a:t>
            </a:r>
          </a:p>
          <a:p>
            <a:endParaRPr lang="fr-FR" dirty="0" smtClean="0"/>
          </a:p>
          <a:p>
            <a:r>
              <a:rPr lang="fr-FR" dirty="0" smtClean="0"/>
              <a:t>- Ils doivent faire un ticket pour communiquer avec nous </a:t>
            </a:r>
            <a:r>
              <a:rPr lang="fr-FR" dirty="0" smtClean="0"/>
              <a:t>!!!!!!</a:t>
            </a:r>
            <a:endParaRPr lang="fr-FR" dirty="0" smtClean="0"/>
          </a:p>
        </p:txBody>
      </p:sp>
      <p:sp>
        <p:nvSpPr>
          <p:cNvPr id="4" name="Espace réservé du numéro de diapositive 3"/>
          <p:cNvSpPr>
            <a:spLocks noGrp="1"/>
          </p:cNvSpPr>
          <p:nvPr>
            <p:ph type="sldNum" sz="quarter" idx="10"/>
          </p:nvPr>
        </p:nvSpPr>
        <p:spPr/>
        <p:txBody>
          <a:bodyPr/>
          <a:lstStyle/>
          <a:p>
            <a:fld id="{1ABD5825-3E74-43C2-80A4-106531714FE1}" type="slidenum">
              <a:rPr lang="fr-FR" smtClean="0"/>
              <a:pPr/>
              <a:t>3</a:t>
            </a:fld>
            <a:endParaRPr lang="fr-FR"/>
          </a:p>
        </p:txBody>
      </p:sp>
    </p:spTree>
    <p:extLst>
      <p:ext uri="{BB962C8B-B14F-4D97-AF65-F5344CB8AC3E}">
        <p14:creationId xmlns:p14="http://schemas.microsoft.com/office/powerpoint/2010/main" val="1082455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 Plusieurs types de doc :</a:t>
            </a:r>
          </a:p>
          <a:p>
            <a:endParaRPr lang="fr-FR" dirty="0" smtClean="0"/>
          </a:p>
          <a:p>
            <a:r>
              <a:rPr lang="fr-FR" dirty="0" smtClean="0"/>
              <a:t>Suivi de projet (préparation de suivi, CRA...)</a:t>
            </a:r>
          </a:p>
          <a:p>
            <a:endParaRPr lang="fr-FR" dirty="0" smtClean="0"/>
          </a:p>
          <a:p>
            <a:r>
              <a:rPr lang="fr-FR" dirty="0" smtClean="0"/>
              <a:t>Technique (étude technique, documentation technique...)</a:t>
            </a:r>
          </a:p>
          <a:p>
            <a:endParaRPr lang="fr-FR" dirty="0" smtClean="0"/>
          </a:p>
          <a:p>
            <a:r>
              <a:rPr lang="fr-FR" dirty="0" smtClean="0"/>
              <a:t>veille technologique (Etude de l'existant, Etudes sur les protocoles utilisés...)</a:t>
            </a:r>
          </a:p>
          <a:p>
            <a:endParaRPr lang="fr-FR" dirty="0" smtClean="0"/>
          </a:p>
          <a:p>
            <a:endParaRPr lang="fr-FR" dirty="0" smtClean="0"/>
          </a:p>
          <a:p>
            <a:endParaRPr lang="fr-FR" dirty="0" smtClean="0"/>
          </a:p>
          <a:p>
            <a:r>
              <a:rPr lang="fr-FR" dirty="0" smtClean="0"/>
              <a:t>- Pour eux : Interne (Compte rendu de réunion, POC...)</a:t>
            </a:r>
          </a:p>
          <a:p>
            <a:endParaRPr lang="fr-FR" dirty="0" smtClean="0"/>
          </a:p>
          <a:p>
            <a:r>
              <a:rPr lang="fr-FR" dirty="0" smtClean="0"/>
              <a:t>- Aide à formaliser le projet (CDC, documentation d'architecture)</a:t>
            </a:r>
          </a:p>
          <a:p>
            <a:endParaRPr lang="fr-FR" dirty="0" smtClean="0"/>
          </a:p>
          <a:p>
            <a:r>
              <a:rPr lang="fr-FR" dirty="0" smtClean="0"/>
              <a:t>- Rend le projet visible (Site vitrine, documentation utilisateur, 50mots, </a:t>
            </a:r>
            <a:r>
              <a:rPr lang="fr-FR" dirty="0" err="1" smtClean="0"/>
              <a:t>powerpoint</a:t>
            </a:r>
            <a:r>
              <a:rPr lang="fr-FR" dirty="0" smtClean="0"/>
              <a:t>...)</a:t>
            </a:r>
          </a:p>
          <a:p>
            <a:endParaRPr lang="fr-FR" dirty="0" smtClean="0"/>
          </a:p>
          <a:p>
            <a:endParaRPr lang="fr-FR" dirty="0" smtClean="0"/>
          </a:p>
          <a:p>
            <a:endParaRPr lang="fr-FR" dirty="0" smtClean="0"/>
          </a:p>
          <a:p>
            <a:r>
              <a:rPr lang="fr-FR" dirty="0" smtClean="0"/>
              <a:t>*Le but est de donner des exemples et d'expliquer brièvement ceux dont on ne parle pas ensuite*</a:t>
            </a:r>
            <a:endParaRPr lang="fr-FR" dirty="0"/>
          </a:p>
        </p:txBody>
      </p:sp>
      <p:sp>
        <p:nvSpPr>
          <p:cNvPr id="4" name="Espace réservé du numéro de diapositive 3"/>
          <p:cNvSpPr>
            <a:spLocks noGrp="1"/>
          </p:cNvSpPr>
          <p:nvPr>
            <p:ph type="sldNum" sz="quarter" idx="10"/>
          </p:nvPr>
        </p:nvSpPr>
        <p:spPr/>
        <p:txBody>
          <a:bodyPr/>
          <a:lstStyle/>
          <a:p>
            <a:fld id="{1ABD5825-3E74-43C2-80A4-106531714FE1}" type="slidenum">
              <a:rPr lang="fr-FR" smtClean="0"/>
              <a:pPr/>
              <a:t>4</a:t>
            </a:fld>
            <a:endParaRPr lang="fr-FR"/>
          </a:p>
        </p:txBody>
      </p:sp>
    </p:spTree>
    <p:extLst>
      <p:ext uri="{BB962C8B-B14F-4D97-AF65-F5344CB8AC3E}">
        <p14:creationId xmlns:p14="http://schemas.microsoft.com/office/powerpoint/2010/main" val="1082455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forme est importante, c'est ce qui donne envie de lire un document, il aura plus d'impact positif en étant correctement orthographié etc...</a:t>
            </a:r>
          </a:p>
          <a:p>
            <a:endParaRPr lang="fr-FR" dirty="0" smtClean="0"/>
          </a:p>
          <a:p>
            <a:r>
              <a:rPr lang="fr-FR" dirty="0" smtClean="0"/>
              <a:t>Cartouche (expliquer ce que c'est et les choses nécessaire (plan, table de révision, nombre de page, logo...)</a:t>
            </a:r>
          </a:p>
          <a:p>
            <a:endParaRPr lang="fr-FR" dirty="0" smtClean="0"/>
          </a:p>
          <a:p>
            <a:r>
              <a:rPr lang="fr-FR" dirty="0" smtClean="0"/>
              <a:t>Expliquer ce que l'on attend d'un résumé de document</a:t>
            </a:r>
          </a:p>
          <a:p>
            <a:endParaRPr lang="fr-FR" dirty="0" smtClean="0"/>
          </a:p>
          <a:p>
            <a:r>
              <a:rPr lang="fr-FR" dirty="0" smtClean="0"/>
              <a:t>Expliquer pourquoi rappel du projet et qu'il faut toujours le faire</a:t>
            </a:r>
          </a:p>
          <a:p>
            <a:endParaRPr lang="fr-FR" dirty="0" smtClean="0"/>
          </a:p>
          <a:p>
            <a:r>
              <a:rPr lang="fr-FR" dirty="0" smtClean="0"/>
              <a:t>Expliquer que la rigueur c'est </a:t>
            </a:r>
            <a:r>
              <a:rPr lang="fr-FR" dirty="0" smtClean="0"/>
              <a:t>très </a:t>
            </a:r>
            <a:r>
              <a:rPr lang="fr-FR" dirty="0" smtClean="0"/>
              <a:t>important, on demande un nom de rendu et un endroit, ils doivent le respecter sinon aucune correction !</a:t>
            </a:r>
          </a:p>
          <a:p>
            <a:endParaRPr lang="fr-FR" dirty="0" smtClean="0"/>
          </a:p>
          <a:p>
            <a:r>
              <a:rPr lang="fr-FR" dirty="0" smtClean="0"/>
              <a:t>Expliquer qu'on leur met à </a:t>
            </a:r>
            <a:r>
              <a:rPr lang="fr-FR" dirty="0" err="1" smtClean="0"/>
              <a:t>dispo</a:t>
            </a:r>
            <a:r>
              <a:rPr lang="fr-FR" dirty="0" smtClean="0"/>
              <a:t> un SVN a partir du moment ou ils ont un groupe complet ainsi qu'une ML</a:t>
            </a:r>
            <a:endParaRPr lang="fr-FR" dirty="0"/>
          </a:p>
        </p:txBody>
      </p:sp>
      <p:sp>
        <p:nvSpPr>
          <p:cNvPr id="4" name="Espace réservé du numéro de diapositive 3"/>
          <p:cNvSpPr>
            <a:spLocks noGrp="1"/>
          </p:cNvSpPr>
          <p:nvPr>
            <p:ph type="sldNum" sz="quarter" idx="10"/>
          </p:nvPr>
        </p:nvSpPr>
        <p:spPr/>
        <p:txBody>
          <a:bodyPr/>
          <a:lstStyle/>
          <a:p>
            <a:fld id="{1ABD5825-3E74-43C2-80A4-106531714FE1}" type="slidenum">
              <a:rPr lang="fr-FR" smtClean="0"/>
              <a:pPr/>
              <a:t>5</a:t>
            </a:fld>
            <a:endParaRPr lang="fr-FR"/>
          </a:p>
        </p:txBody>
      </p:sp>
    </p:spTree>
    <p:extLst>
      <p:ext uri="{BB962C8B-B14F-4D97-AF65-F5344CB8AC3E}">
        <p14:creationId xmlns:p14="http://schemas.microsoft.com/office/powerpoint/2010/main" val="1082455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Expliquer ce qu'est un EDE (rendu obligatoire et corrigé)</a:t>
            </a:r>
            <a:endParaRPr lang="fr-FR" dirty="0"/>
          </a:p>
        </p:txBody>
      </p:sp>
      <p:sp>
        <p:nvSpPr>
          <p:cNvPr id="4" name="Espace réservé du numéro de diapositive 3"/>
          <p:cNvSpPr>
            <a:spLocks noGrp="1"/>
          </p:cNvSpPr>
          <p:nvPr>
            <p:ph type="sldNum" sz="quarter" idx="10"/>
          </p:nvPr>
        </p:nvSpPr>
        <p:spPr/>
        <p:txBody>
          <a:bodyPr/>
          <a:lstStyle/>
          <a:p>
            <a:fld id="{1ABD5825-3E74-43C2-80A4-106531714FE1}" type="slidenum">
              <a:rPr lang="fr-FR" smtClean="0"/>
              <a:pPr/>
              <a:t>6</a:t>
            </a:fld>
            <a:endParaRPr lang="fr-FR"/>
          </a:p>
        </p:txBody>
      </p:sp>
    </p:spTree>
    <p:extLst>
      <p:ext uri="{BB962C8B-B14F-4D97-AF65-F5344CB8AC3E}">
        <p14:creationId xmlns:p14="http://schemas.microsoft.com/office/powerpoint/2010/main" val="1082455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Expliquer ce </a:t>
            </a:r>
            <a:r>
              <a:rPr lang="fr-FR" dirty="0" smtClean="0"/>
              <a:t>qu‘on attend d un CDC</a:t>
            </a:r>
            <a:endParaRPr lang="fr-FR" dirty="0" smtClean="0"/>
          </a:p>
        </p:txBody>
      </p:sp>
      <p:sp>
        <p:nvSpPr>
          <p:cNvPr id="4" name="Espace réservé du numéro de diapositive 3"/>
          <p:cNvSpPr>
            <a:spLocks noGrp="1"/>
          </p:cNvSpPr>
          <p:nvPr>
            <p:ph type="sldNum" sz="quarter" idx="10"/>
          </p:nvPr>
        </p:nvSpPr>
        <p:spPr/>
        <p:txBody>
          <a:bodyPr/>
          <a:lstStyle/>
          <a:p>
            <a:fld id="{1ABD5825-3E74-43C2-80A4-106531714FE1}" type="slidenum">
              <a:rPr lang="fr-FR" smtClean="0"/>
              <a:pPr/>
              <a:t>7</a:t>
            </a:fld>
            <a:endParaRPr lang="fr-FR"/>
          </a:p>
        </p:txBody>
      </p:sp>
    </p:spTree>
    <p:extLst>
      <p:ext uri="{BB962C8B-B14F-4D97-AF65-F5344CB8AC3E}">
        <p14:creationId xmlns:p14="http://schemas.microsoft.com/office/powerpoint/2010/main" val="1082455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Rendu du CDC 1 obligatoire (validation du module B5/B6 là dessus), Expliquer ce que l'on entend par </a:t>
            </a:r>
            <a:r>
              <a:rPr lang="en-US" dirty="0" smtClean="0"/>
              <a:t>première version</a:t>
            </a:r>
          </a:p>
          <a:p>
            <a:r>
              <a:rPr lang="en-US" dirty="0" err="1" smtClean="0"/>
              <a:t>Expliquer</a:t>
            </a:r>
            <a:r>
              <a:rPr lang="en-US" dirty="0" smtClean="0"/>
              <a:t> </a:t>
            </a:r>
            <a:r>
              <a:rPr lang="en-US" dirty="0" err="1" smtClean="0"/>
              <a:t>ce</a:t>
            </a:r>
            <a:r>
              <a:rPr lang="en-US" dirty="0" smtClean="0"/>
              <a:t> </a:t>
            </a:r>
            <a:r>
              <a:rPr lang="en-US" dirty="0" err="1" smtClean="0"/>
              <a:t>qu'est</a:t>
            </a:r>
            <a:r>
              <a:rPr lang="en-US" dirty="0" smtClean="0"/>
              <a:t> un CDC, Bien </a:t>
            </a:r>
            <a:r>
              <a:rPr lang="en-US" dirty="0" err="1" smtClean="0"/>
              <a:t>leur</a:t>
            </a:r>
            <a:r>
              <a:rPr lang="en-US" dirty="0" smtClean="0"/>
              <a:t> </a:t>
            </a:r>
            <a:r>
              <a:rPr lang="en-US" dirty="0" err="1" smtClean="0"/>
              <a:t>expliquer</a:t>
            </a:r>
            <a:r>
              <a:rPr lang="en-US" dirty="0" smtClean="0"/>
              <a:t> </a:t>
            </a:r>
            <a:r>
              <a:rPr lang="en-US" dirty="0" err="1" smtClean="0"/>
              <a:t>que</a:t>
            </a:r>
            <a:r>
              <a:rPr lang="en-US" dirty="0" smtClean="0"/>
              <a:t> </a:t>
            </a:r>
            <a:r>
              <a:rPr lang="en-US" dirty="0" err="1" smtClean="0"/>
              <a:t>l'exemple</a:t>
            </a:r>
            <a:r>
              <a:rPr lang="en-US" dirty="0" smtClean="0"/>
              <a:t> </a:t>
            </a:r>
            <a:r>
              <a:rPr lang="en-US" dirty="0" err="1" smtClean="0"/>
              <a:t>sur</a:t>
            </a:r>
            <a:r>
              <a:rPr lang="en-US" dirty="0" smtClean="0"/>
              <a:t> le SVN </a:t>
            </a:r>
            <a:r>
              <a:rPr lang="en-US" dirty="0" err="1" smtClean="0"/>
              <a:t>est</a:t>
            </a:r>
            <a:r>
              <a:rPr lang="en-US" dirty="0" smtClean="0"/>
              <a:t> à modifier en </a:t>
            </a:r>
            <a:r>
              <a:rPr lang="en-US" dirty="0" err="1" smtClean="0"/>
              <a:t>fonction</a:t>
            </a:r>
            <a:r>
              <a:rPr lang="en-US" dirty="0" smtClean="0"/>
              <a:t> de </a:t>
            </a:r>
            <a:r>
              <a:rPr lang="en-US" dirty="0" err="1" smtClean="0"/>
              <a:t>leur</a:t>
            </a:r>
            <a:r>
              <a:rPr lang="en-US" dirty="0" smtClean="0"/>
              <a:t> </a:t>
            </a:r>
            <a:r>
              <a:rPr lang="en-US" dirty="0" err="1" smtClean="0"/>
              <a:t>projet</a:t>
            </a:r>
            <a:r>
              <a:rPr lang="en-US" dirty="0" smtClean="0"/>
              <a:t> et </a:t>
            </a:r>
            <a:r>
              <a:rPr lang="en-US" dirty="0" err="1" smtClean="0"/>
              <a:t>que</a:t>
            </a:r>
            <a:r>
              <a:rPr lang="en-US" dirty="0" smtClean="0"/>
              <a:t> </a:t>
            </a:r>
            <a:r>
              <a:rPr lang="en-US" dirty="0" err="1" smtClean="0"/>
              <a:t>si</a:t>
            </a:r>
            <a:r>
              <a:rPr lang="en-US" dirty="0" smtClean="0"/>
              <a:t> c </a:t>
            </a:r>
            <a:r>
              <a:rPr lang="en-US" dirty="0" err="1" smtClean="0"/>
              <a:t>est</a:t>
            </a:r>
            <a:r>
              <a:rPr lang="en-US" dirty="0" smtClean="0"/>
              <a:t> pas modifier </a:t>
            </a:r>
            <a:r>
              <a:rPr lang="en-US" dirty="0" err="1" smtClean="0"/>
              <a:t>ils</a:t>
            </a:r>
            <a:r>
              <a:rPr lang="en-US" dirty="0" smtClean="0"/>
              <a:t> </a:t>
            </a:r>
            <a:r>
              <a:rPr lang="en-US" dirty="0" err="1" smtClean="0"/>
              <a:t>auront</a:t>
            </a:r>
            <a:r>
              <a:rPr lang="en-US" dirty="0" smtClean="0"/>
              <a:t> un </a:t>
            </a:r>
            <a:r>
              <a:rPr lang="en-US" dirty="0" err="1" smtClean="0"/>
              <a:t>malus</a:t>
            </a:r>
            <a:endParaRPr lang="en-US" dirty="0"/>
          </a:p>
        </p:txBody>
      </p:sp>
      <p:sp>
        <p:nvSpPr>
          <p:cNvPr id="4" name="Slide Number Placeholder 3"/>
          <p:cNvSpPr>
            <a:spLocks noGrp="1"/>
          </p:cNvSpPr>
          <p:nvPr>
            <p:ph type="sldNum" sz="quarter" idx="10"/>
          </p:nvPr>
        </p:nvSpPr>
        <p:spPr/>
        <p:txBody>
          <a:bodyPr/>
          <a:lstStyle/>
          <a:p>
            <a:fld id="{1ABD5825-3E74-43C2-80A4-106531714FE1}" type="slidenum">
              <a:rPr lang="fr-FR" smtClean="0"/>
              <a:pPr/>
              <a:t>8</a:t>
            </a:fld>
            <a:endParaRPr lang="fr-FR"/>
          </a:p>
        </p:txBody>
      </p:sp>
    </p:spTree>
    <p:extLst>
      <p:ext uri="{BB962C8B-B14F-4D97-AF65-F5344CB8AC3E}">
        <p14:creationId xmlns:p14="http://schemas.microsoft.com/office/powerpoint/2010/main" val="1403613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Expliquer ce qu'est un GANTT</a:t>
            </a:r>
          </a:p>
          <a:p>
            <a:r>
              <a:rPr lang="en-US" dirty="0" err="1" smtClean="0"/>
              <a:t>Chemin</a:t>
            </a:r>
            <a:r>
              <a:rPr lang="en-US" dirty="0" smtClean="0"/>
              <a:t> critique</a:t>
            </a:r>
            <a:endParaRPr lang="fr-FR" dirty="0"/>
          </a:p>
        </p:txBody>
      </p:sp>
      <p:sp>
        <p:nvSpPr>
          <p:cNvPr id="4" name="Espace réservé du numéro de diapositive 3"/>
          <p:cNvSpPr>
            <a:spLocks noGrp="1"/>
          </p:cNvSpPr>
          <p:nvPr>
            <p:ph type="sldNum" sz="quarter" idx="10"/>
          </p:nvPr>
        </p:nvSpPr>
        <p:spPr/>
        <p:txBody>
          <a:bodyPr/>
          <a:lstStyle/>
          <a:p>
            <a:fld id="{1ABD5825-3E74-43C2-80A4-106531714FE1}" type="slidenum">
              <a:rPr lang="fr-FR" smtClean="0"/>
              <a:pPr/>
              <a:t>9</a:t>
            </a:fld>
            <a:endParaRPr lang="fr-FR"/>
          </a:p>
        </p:txBody>
      </p:sp>
    </p:spTree>
    <p:extLst>
      <p:ext uri="{BB962C8B-B14F-4D97-AF65-F5344CB8AC3E}">
        <p14:creationId xmlns:p14="http://schemas.microsoft.com/office/powerpoint/2010/main" val="1082455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597821"/>
            <a:ext cx="7772400" cy="1102519"/>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5A49DBE5-EBF9-4639-90DC-770987F475C1}" type="datetimeFigureOut">
              <a:rPr lang="fr-FR" smtClean="0"/>
              <a:pPr/>
              <a:t>13/11/2012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9C1100C-1382-4518-A19A-927E319C583F}"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A49DBE5-EBF9-4639-90DC-770987F475C1}" type="datetimeFigureOut">
              <a:rPr lang="fr-FR" smtClean="0"/>
              <a:pPr/>
              <a:t>13/11/2012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9C1100C-1382-4518-A19A-927E319C583F}"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05980"/>
            <a:ext cx="2057400" cy="4388644"/>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05980"/>
            <a:ext cx="6019800" cy="4388644"/>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A49DBE5-EBF9-4639-90DC-770987F475C1}" type="datetimeFigureOut">
              <a:rPr lang="fr-FR" smtClean="0"/>
              <a:pPr/>
              <a:t>13/11/2012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9C1100C-1382-4518-A19A-927E319C583F}"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A49DBE5-EBF9-4639-90DC-770987F475C1}" type="datetimeFigureOut">
              <a:rPr lang="fr-FR" smtClean="0"/>
              <a:pPr/>
              <a:t>13/11/2012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9C1100C-1382-4518-A19A-927E319C583F}"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305176"/>
            <a:ext cx="7772400" cy="1021556"/>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5A49DBE5-EBF9-4639-90DC-770987F475C1}" type="datetimeFigureOut">
              <a:rPr lang="fr-FR" smtClean="0"/>
              <a:pPr/>
              <a:t>13/11/2012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9C1100C-1382-4518-A19A-927E319C583F}"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5A49DBE5-EBF9-4639-90DC-770987F475C1}" type="datetimeFigureOut">
              <a:rPr lang="fr-FR" smtClean="0"/>
              <a:pPr/>
              <a:t>13/11/2012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9C1100C-1382-4518-A19A-927E319C583F}"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9"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9"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5A49DBE5-EBF9-4639-90DC-770987F475C1}" type="datetimeFigureOut">
              <a:rPr lang="fr-FR" smtClean="0"/>
              <a:pPr/>
              <a:t>13/11/2012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9C1100C-1382-4518-A19A-927E319C583F}"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5A49DBE5-EBF9-4639-90DC-770987F475C1}" type="datetimeFigureOut">
              <a:rPr lang="fr-FR" smtClean="0"/>
              <a:pPr/>
              <a:t>13/11/2012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9C1100C-1382-4518-A19A-927E319C583F}"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A49DBE5-EBF9-4639-90DC-770987F475C1}" type="datetimeFigureOut">
              <a:rPr lang="fr-FR" smtClean="0"/>
              <a:pPr/>
              <a:t>13/11/2012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9C1100C-1382-4518-A19A-927E319C583F}"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4" y="204787"/>
            <a:ext cx="3008313" cy="871538"/>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4"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A49DBE5-EBF9-4639-90DC-770987F475C1}" type="datetimeFigureOut">
              <a:rPr lang="fr-FR" smtClean="0"/>
              <a:pPr/>
              <a:t>13/11/2012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9C1100C-1382-4518-A19A-927E319C583F}"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3600450"/>
            <a:ext cx="5486400" cy="425054"/>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A49DBE5-EBF9-4639-90DC-770987F475C1}" type="datetimeFigureOut">
              <a:rPr lang="fr-FR" smtClean="0"/>
              <a:pPr/>
              <a:t>13/11/2012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9C1100C-1382-4518-A19A-927E319C583F}"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A49DBE5-EBF9-4639-90DC-770987F475C1}" type="datetimeFigureOut">
              <a:rPr lang="fr-FR" smtClean="0"/>
              <a:pPr/>
              <a:t>13/11/2012</a:t>
            </a:fld>
            <a:endParaRPr lang="fr-FR"/>
          </a:p>
        </p:txBody>
      </p:sp>
      <p:sp>
        <p:nvSpPr>
          <p:cNvPr id="5" name="Espace réservé du pied de page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9C1100C-1382-4518-A19A-927E319C583F}"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gif"/></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page_presentation-sans_slogan.jpg"/>
          <p:cNvPicPr>
            <a:picLocks noChangeAspect="1"/>
          </p:cNvPicPr>
          <p:nvPr/>
        </p:nvPicPr>
        <p:blipFill>
          <a:blip r:embed="rId3" cstate="print"/>
          <a:stretch>
            <a:fillRect/>
          </a:stretch>
        </p:blipFill>
        <p:spPr>
          <a:xfrm>
            <a:off x="0" y="0"/>
            <a:ext cx="9144000" cy="5143500"/>
          </a:xfrm>
          <a:prstGeom prst="rect">
            <a:avLst/>
          </a:prstGeom>
        </p:spPr>
      </p:pic>
      <p:sp>
        <p:nvSpPr>
          <p:cNvPr id="2" name="Titre 1"/>
          <p:cNvSpPr>
            <a:spLocks noGrp="1"/>
          </p:cNvSpPr>
          <p:nvPr>
            <p:ph type="ctrTitle"/>
          </p:nvPr>
        </p:nvSpPr>
        <p:spPr>
          <a:xfrm>
            <a:off x="683568" y="2283718"/>
            <a:ext cx="7772400" cy="1102519"/>
          </a:xfrm>
        </p:spPr>
        <p:txBody>
          <a:bodyPr>
            <a:normAutofit fontScale="90000"/>
          </a:bodyPr>
          <a:lstStyle/>
          <a:p>
            <a:r>
              <a:rPr lang="fr-FR" dirty="0" smtClean="0"/>
              <a:t>La documentation</a:t>
            </a:r>
            <a:br>
              <a:rPr lang="fr-FR" dirty="0" smtClean="0"/>
            </a:br>
            <a:r>
              <a:rPr lang="fr-FR" sz="3100" dirty="0" smtClean="0"/>
              <a:t>Cours EIP 2015</a:t>
            </a:r>
            <a:endParaRPr lang="fr-FR" sz="3100" dirty="0"/>
          </a:p>
        </p:txBody>
      </p:sp>
      <p:pic>
        <p:nvPicPr>
          <p:cNvPr id="6" name="Shape"/>
          <p:cNvPicPr>
            <a:picLocks noChangeAspect="1"/>
          </p:cNvPicPr>
          <p:nvPr/>
        </p:nvPicPr>
        <p:blipFill>
          <a:blip r:embed="rId4" cstate="print"/>
          <a:srcRect/>
          <a:stretch>
            <a:fillRect/>
          </a:stretch>
        </p:blipFill>
        <p:spPr bwMode="auto">
          <a:xfrm>
            <a:off x="5436096" y="339502"/>
            <a:ext cx="2808312" cy="1433452"/>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
          </p:nvPr>
        </p:nvSpPr>
        <p:spPr>
          <a:xfrm>
            <a:off x="683568" y="1275606"/>
            <a:ext cx="8229600" cy="3394472"/>
          </a:xfrm>
        </p:spPr>
        <p:txBody>
          <a:bodyPr>
            <a:normAutofit fontScale="92500" lnSpcReduction="20000"/>
          </a:bodyPr>
          <a:lstStyle/>
          <a:p>
            <a:endParaRPr lang="fr-FR" sz="2000" dirty="0" smtClean="0"/>
          </a:p>
          <a:p>
            <a:pPr>
              <a:buSzPct val="50000"/>
              <a:buBlip>
                <a:blip r:embed="rId3"/>
              </a:buBlip>
            </a:pPr>
            <a:r>
              <a:rPr lang="fr-FR" sz="3000" dirty="0" smtClean="0">
                <a:solidFill>
                  <a:srgbClr val="FF0000"/>
                </a:solidFill>
              </a:rPr>
              <a:t>15/02</a:t>
            </a:r>
            <a:r>
              <a:rPr lang="fr-FR" sz="3000" dirty="0" smtClean="0"/>
              <a:t> </a:t>
            </a:r>
            <a:r>
              <a:rPr lang="fr-FR" sz="3000" dirty="0" smtClean="0"/>
              <a:t>EDE + 50 mots</a:t>
            </a:r>
          </a:p>
          <a:p>
            <a:pPr>
              <a:buSzPct val="50000"/>
              <a:buBlip>
                <a:blip r:embed="rId3"/>
              </a:buBlip>
            </a:pPr>
            <a:r>
              <a:rPr lang="fr-FR" sz="3000" dirty="0" smtClean="0">
                <a:solidFill>
                  <a:srgbClr val="FF0000"/>
                </a:solidFill>
              </a:rPr>
              <a:t>15</a:t>
            </a:r>
            <a:r>
              <a:rPr lang="fr-FR" sz="3000" dirty="0" smtClean="0">
                <a:solidFill>
                  <a:srgbClr val="FF0000"/>
                </a:solidFill>
              </a:rPr>
              <a:t>/03</a:t>
            </a:r>
            <a:r>
              <a:rPr lang="fr-FR" sz="3000" dirty="0" smtClean="0"/>
              <a:t> CDC 1</a:t>
            </a:r>
            <a:endParaRPr lang="fr-FR" sz="3000" dirty="0" smtClean="0"/>
          </a:p>
          <a:p>
            <a:pPr>
              <a:buSzPct val="50000"/>
              <a:buBlip>
                <a:blip r:embed="rId3"/>
              </a:buBlip>
            </a:pPr>
            <a:r>
              <a:rPr lang="fr-FR" sz="3000" dirty="0" smtClean="0">
                <a:solidFill>
                  <a:srgbClr val="FF0000"/>
                </a:solidFill>
              </a:rPr>
              <a:t>07/04</a:t>
            </a:r>
            <a:r>
              <a:rPr lang="fr-FR" sz="3000" dirty="0" smtClean="0"/>
              <a:t> </a:t>
            </a:r>
            <a:r>
              <a:rPr lang="fr-FR" sz="3000" dirty="0" smtClean="0"/>
              <a:t>GANTT 1</a:t>
            </a:r>
            <a:endParaRPr lang="fr-FR" sz="3000" dirty="0" smtClean="0"/>
          </a:p>
          <a:p>
            <a:pPr>
              <a:buSzPct val="50000"/>
              <a:buBlip>
                <a:blip r:embed="rId3"/>
              </a:buBlip>
            </a:pPr>
            <a:r>
              <a:rPr lang="fr-FR" sz="3000" dirty="0" smtClean="0">
                <a:solidFill>
                  <a:srgbClr val="FF0000"/>
                </a:solidFill>
              </a:rPr>
              <a:t>12</a:t>
            </a:r>
            <a:r>
              <a:rPr lang="fr-FR" sz="3000" dirty="0" smtClean="0">
                <a:solidFill>
                  <a:srgbClr val="FF0000"/>
                </a:solidFill>
              </a:rPr>
              <a:t>/05</a:t>
            </a:r>
            <a:r>
              <a:rPr lang="fr-FR" sz="3000" dirty="0" smtClean="0"/>
              <a:t> </a:t>
            </a:r>
            <a:r>
              <a:rPr lang="fr-FR" sz="3000" dirty="0" smtClean="0"/>
              <a:t>CDC 2 + </a:t>
            </a:r>
            <a:r>
              <a:rPr lang="fr-FR" sz="3000" dirty="0" smtClean="0"/>
              <a:t>GANTT 2</a:t>
            </a:r>
            <a:endParaRPr lang="fr-FR" sz="3000" dirty="0" smtClean="0"/>
          </a:p>
          <a:p>
            <a:pPr>
              <a:buSzPct val="50000"/>
              <a:buBlip>
                <a:blip r:embed="rId3"/>
              </a:buBlip>
            </a:pPr>
            <a:r>
              <a:rPr lang="fr-FR" sz="3000" dirty="0" smtClean="0">
                <a:solidFill>
                  <a:srgbClr val="FF0000"/>
                </a:solidFill>
              </a:rPr>
              <a:t>20</a:t>
            </a:r>
            <a:r>
              <a:rPr lang="fr-FR" sz="3000" dirty="0" smtClean="0">
                <a:solidFill>
                  <a:srgbClr val="FF0000"/>
                </a:solidFill>
              </a:rPr>
              <a:t>/06</a:t>
            </a:r>
            <a:r>
              <a:rPr lang="fr-FR" sz="3000" dirty="0" smtClean="0"/>
              <a:t> AA1</a:t>
            </a:r>
          </a:p>
          <a:p>
            <a:pPr>
              <a:buSzPct val="50000"/>
              <a:buBlip>
                <a:blip r:embed="rId3"/>
              </a:buBlip>
            </a:pPr>
            <a:r>
              <a:rPr lang="en-US" sz="3000" dirty="0" smtClean="0">
                <a:solidFill>
                  <a:srgbClr val="FF0000"/>
                </a:solidFill>
              </a:rPr>
              <a:t>01/09</a:t>
            </a:r>
            <a:r>
              <a:rPr lang="en-US" sz="3000" dirty="0" smtClean="0"/>
              <a:t> AA2</a:t>
            </a:r>
            <a:endParaRPr lang="fr-FR" sz="3000" dirty="0" smtClean="0"/>
          </a:p>
          <a:p>
            <a:pPr>
              <a:buSzPct val="50000"/>
              <a:buBlip>
                <a:blip r:embed="rId3"/>
              </a:buBlip>
            </a:pPr>
            <a:r>
              <a:rPr lang="fr-FR" sz="3000" dirty="0" smtClean="0">
                <a:solidFill>
                  <a:srgbClr val="FF0000"/>
                </a:solidFill>
              </a:rPr>
              <a:t>06</a:t>
            </a:r>
            <a:r>
              <a:rPr lang="fr-FR" sz="3000" dirty="0" smtClean="0">
                <a:solidFill>
                  <a:srgbClr val="FF0000"/>
                </a:solidFill>
              </a:rPr>
              <a:t>/10</a:t>
            </a:r>
            <a:r>
              <a:rPr lang="fr-FR" sz="3000" dirty="0" smtClean="0"/>
              <a:t> </a:t>
            </a:r>
            <a:r>
              <a:rPr lang="fr-FR" sz="3000" dirty="0" smtClean="0"/>
              <a:t>Logo + 150 mots</a:t>
            </a:r>
          </a:p>
        </p:txBody>
      </p:sp>
      <p:sp>
        <p:nvSpPr>
          <p:cNvPr id="2" name="Titre 1"/>
          <p:cNvSpPr>
            <a:spLocks noGrp="1"/>
          </p:cNvSpPr>
          <p:nvPr>
            <p:ph type="title"/>
          </p:nvPr>
        </p:nvSpPr>
        <p:spPr/>
        <p:txBody>
          <a:bodyPr/>
          <a:lstStyle/>
          <a:p>
            <a:r>
              <a:rPr lang="fr-FR" dirty="0" smtClean="0"/>
              <a:t>Les échéances</a:t>
            </a:r>
            <a:endParaRPr lang="fr-FR" dirty="0"/>
          </a:p>
        </p:txBody>
      </p:sp>
      <p:pic>
        <p:nvPicPr>
          <p:cNvPr id="7" name="Image 6" descr="date clefs.gif"/>
          <p:cNvPicPr>
            <a:picLocks noChangeAspect="1"/>
          </p:cNvPicPr>
          <p:nvPr/>
        </p:nvPicPr>
        <p:blipFill>
          <a:blip r:embed="rId4" cstate="print"/>
          <a:stretch>
            <a:fillRect/>
          </a:stretch>
        </p:blipFill>
        <p:spPr>
          <a:xfrm>
            <a:off x="6300192" y="1707654"/>
            <a:ext cx="2124765" cy="2078907"/>
          </a:xfrm>
          <a:prstGeom prst="rect">
            <a:avLst/>
          </a:prstGeom>
        </p:spPr>
      </p:pic>
    </p:spTree>
    <p:extLst>
      <p:ext uri="{BB962C8B-B14F-4D97-AF65-F5344CB8AC3E}">
        <p14:creationId xmlns:p14="http://schemas.microsoft.com/office/powerpoint/2010/main" val="24608271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Questions</a:t>
            </a:r>
            <a:endParaRPr lang="fr-FR" dirty="0"/>
          </a:p>
        </p:txBody>
      </p:sp>
      <p:pic>
        <p:nvPicPr>
          <p:cNvPr id="12" name="Image 11" descr="questions.jpg"/>
          <p:cNvPicPr>
            <a:picLocks noChangeAspect="1"/>
          </p:cNvPicPr>
          <p:nvPr/>
        </p:nvPicPr>
        <p:blipFill>
          <a:blip r:embed="rId3" cstate="print"/>
          <a:stretch>
            <a:fillRect/>
          </a:stretch>
        </p:blipFill>
        <p:spPr>
          <a:xfrm>
            <a:off x="2339752" y="1419622"/>
            <a:ext cx="3840427" cy="2880320"/>
          </a:xfrm>
          <a:prstGeom prst="rect">
            <a:avLst/>
          </a:prstGeom>
        </p:spPr>
      </p:pic>
    </p:spTree>
    <p:extLst>
      <p:ext uri="{BB962C8B-B14F-4D97-AF65-F5344CB8AC3E}">
        <p14:creationId xmlns:p14="http://schemas.microsoft.com/office/powerpoint/2010/main" val="246082712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Agenda</a:t>
            </a:r>
            <a:endParaRPr lang="fr-FR" dirty="0"/>
          </a:p>
        </p:txBody>
      </p:sp>
      <p:sp>
        <p:nvSpPr>
          <p:cNvPr id="3" name="Espace réservé du contenu 2"/>
          <p:cNvSpPr>
            <a:spLocks noGrp="1"/>
          </p:cNvSpPr>
          <p:nvPr>
            <p:ph idx="1"/>
          </p:nvPr>
        </p:nvSpPr>
        <p:spPr/>
        <p:txBody>
          <a:bodyPr>
            <a:normAutofit fontScale="92500" lnSpcReduction="20000"/>
          </a:bodyPr>
          <a:lstStyle/>
          <a:p>
            <a:pPr>
              <a:buSzPct val="50000"/>
              <a:buBlip>
                <a:blip r:embed="rId3"/>
              </a:buBlip>
            </a:pPr>
            <a:r>
              <a:rPr lang="fr-FR" dirty="0" smtClean="0"/>
              <a:t>L’EIP – </a:t>
            </a:r>
            <a:r>
              <a:rPr lang="fr-FR" dirty="0" smtClean="0"/>
              <a:t>Rappel</a:t>
            </a:r>
            <a:endParaRPr lang="fr-FR" dirty="0" smtClean="0"/>
          </a:p>
          <a:p>
            <a:pPr>
              <a:buSzPct val="50000"/>
              <a:buBlip>
                <a:blip r:embed="rId3"/>
              </a:buBlip>
            </a:pPr>
            <a:r>
              <a:rPr lang="fr-FR" dirty="0" smtClean="0"/>
              <a:t>La documentation - fond</a:t>
            </a:r>
          </a:p>
          <a:p>
            <a:pPr>
              <a:buSzPct val="50000"/>
              <a:buBlip>
                <a:blip r:embed="rId3"/>
              </a:buBlip>
            </a:pPr>
            <a:r>
              <a:rPr lang="fr-FR" dirty="0" smtClean="0"/>
              <a:t>La documentation - forme</a:t>
            </a:r>
          </a:p>
          <a:p>
            <a:pPr>
              <a:buSzPct val="50000"/>
              <a:buBlip>
                <a:blip r:embed="rId3"/>
              </a:buBlip>
            </a:pPr>
            <a:r>
              <a:rPr lang="fr-FR" dirty="0" smtClean="0"/>
              <a:t>L’étude de l’existant</a:t>
            </a:r>
          </a:p>
          <a:p>
            <a:pPr>
              <a:buSzPct val="50000"/>
              <a:buBlip>
                <a:blip r:embed="rId3"/>
              </a:buBlip>
            </a:pPr>
            <a:r>
              <a:rPr lang="fr-FR" dirty="0" smtClean="0"/>
              <a:t>Le </a:t>
            </a:r>
            <a:r>
              <a:rPr lang="fr-FR" dirty="0" smtClean="0"/>
              <a:t>cahier des charges</a:t>
            </a:r>
          </a:p>
          <a:p>
            <a:pPr>
              <a:buSzPct val="50000"/>
              <a:buBlip>
                <a:blip r:embed="rId3"/>
              </a:buBlip>
            </a:pPr>
            <a:r>
              <a:rPr lang="fr-FR" dirty="0" smtClean="0"/>
              <a:t>Le GANTT</a:t>
            </a:r>
          </a:p>
          <a:p>
            <a:pPr>
              <a:buSzPct val="50000"/>
              <a:buBlip>
                <a:blip r:embed="rId3"/>
              </a:buBlip>
            </a:pPr>
            <a:r>
              <a:rPr lang="fr-FR" dirty="0" smtClean="0"/>
              <a:t>Dates clés</a:t>
            </a:r>
          </a:p>
        </p:txBody>
      </p:sp>
      <p:pic>
        <p:nvPicPr>
          <p:cNvPr id="11" name="Image 10" descr="sommaire.jpg"/>
          <p:cNvPicPr>
            <a:picLocks noChangeAspect="1"/>
          </p:cNvPicPr>
          <p:nvPr/>
        </p:nvPicPr>
        <p:blipFill>
          <a:blip r:embed="rId4" cstate="print"/>
          <a:stretch>
            <a:fillRect/>
          </a:stretch>
        </p:blipFill>
        <p:spPr>
          <a:xfrm>
            <a:off x="6084168" y="1779662"/>
            <a:ext cx="2304256" cy="1998060"/>
          </a:xfrm>
          <a:prstGeom prst="rect">
            <a:avLst/>
          </a:prstGeom>
        </p:spPr>
      </p:pic>
    </p:spTree>
    <p:extLst>
      <p:ext uri="{BB962C8B-B14F-4D97-AF65-F5344CB8AC3E}">
        <p14:creationId xmlns:p14="http://schemas.microsoft.com/office/powerpoint/2010/main" val="246082712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EIP</a:t>
            </a:r>
            <a:endParaRPr lang="fr-FR" dirty="0"/>
          </a:p>
        </p:txBody>
      </p:sp>
      <p:sp>
        <p:nvSpPr>
          <p:cNvPr id="3" name="Espace réservé du contenu 2"/>
          <p:cNvSpPr>
            <a:spLocks noGrp="1"/>
          </p:cNvSpPr>
          <p:nvPr>
            <p:ph idx="1"/>
          </p:nvPr>
        </p:nvSpPr>
        <p:spPr/>
        <p:txBody>
          <a:bodyPr>
            <a:normAutofit/>
          </a:bodyPr>
          <a:lstStyle/>
          <a:p>
            <a:pPr>
              <a:buSzPct val="50000"/>
              <a:buBlip>
                <a:blip r:embed="rId3"/>
              </a:buBlip>
            </a:pPr>
            <a:r>
              <a:rPr lang="fr-FR" dirty="0" smtClean="0"/>
              <a:t>Epitech Innovative Project</a:t>
            </a:r>
          </a:p>
          <a:p>
            <a:pPr>
              <a:buSzPct val="50000"/>
              <a:buBlip>
                <a:blip r:embed="rId3"/>
              </a:buBlip>
            </a:pPr>
            <a:r>
              <a:rPr lang="fr-FR" dirty="0" smtClean="0"/>
              <a:t>Interlocuteurs</a:t>
            </a:r>
          </a:p>
          <a:p>
            <a:pPr>
              <a:buSzPct val="50000"/>
              <a:buBlip>
                <a:blip r:embed="rId3"/>
              </a:buBlip>
            </a:pPr>
            <a:r>
              <a:rPr lang="fr-FR" dirty="0" smtClean="0"/>
              <a:t>Projet sur 2 ans et demi</a:t>
            </a:r>
          </a:p>
          <a:p>
            <a:pPr>
              <a:buSzPct val="50000"/>
              <a:buBlip>
                <a:blip r:embed="rId3"/>
              </a:buBlip>
            </a:pPr>
            <a:r>
              <a:rPr lang="fr-FR" dirty="0" smtClean="0"/>
              <a:t>Liberté du choix de sujet</a:t>
            </a:r>
          </a:p>
          <a:p>
            <a:pPr>
              <a:buSzPct val="50000"/>
              <a:buBlip>
                <a:blip r:embed="rId3"/>
              </a:buBlip>
            </a:pPr>
            <a:r>
              <a:rPr lang="fr-FR" dirty="0" smtClean="0"/>
              <a:t>Approche </a:t>
            </a:r>
            <a:r>
              <a:rPr lang="fr-FR" dirty="0" smtClean="0"/>
              <a:t>du </a:t>
            </a:r>
            <a:r>
              <a:rPr lang="fr-FR" dirty="0" smtClean="0"/>
              <a:t>milieu professionnel</a:t>
            </a:r>
          </a:p>
          <a:p>
            <a:pPr>
              <a:buSzPct val="50000"/>
              <a:buBlip>
                <a:blip r:embed="rId3"/>
              </a:buBlip>
            </a:pPr>
            <a:endParaRPr lang="fr-FR" dirty="0" smtClean="0"/>
          </a:p>
        </p:txBody>
      </p:sp>
      <p:pic>
        <p:nvPicPr>
          <p:cNvPr id="5" name="Picture 4" descr="logo_eip(1).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2160" y="1779662"/>
            <a:ext cx="2951851" cy="1512168"/>
          </a:xfrm>
          <a:prstGeom prst="rect">
            <a:avLst/>
          </a:prstGeom>
        </p:spPr>
      </p:pic>
    </p:spTree>
    <p:extLst>
      <p:ext uri="{BB962C8B-B14F-4D97-AF65-F5344CB8AC3E}">
        <p14:creationId xmlns:p14="http://schemas.microsoft.com/office/powerpoint/2010/main" val="3287825022"/>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La documentation - fond</a:t>
            </a:r>
            <a:endParaRPr lang="fr-FR" dirty="0"/>
          </a:p>
        </p:txBody>
      </p:sp>
      <p:sp>
        <p:nvSpPr>
          <p:cNvPr id="3" name="Espace réservé du contenu 2"/>
          <p:cNvSpPr>
            <a:spLocks noGrp="1"/>
          </p:cNvSpPr>
          <p:nvPr>
            <p:ph idx="1"/>
          </p:nvPr>
        </p:nvSpPr>
        <p:spPr/>
        <p:txBody>
          <a:bodyPr>
            <a:normAutofit fontScale="92500" lnSpcReduction="10000"/>
          </a:bodyPr>
          <a:lstStyle/>
          <a:p>
            <a:pPr>
              <a:buSzPct val="50000"/>
              <a:buBlip>
                <a:blip r:embed="rId3"/>
              </a:buBlip>
            </a:pPr>
            <a:r>
              <a:rPr lang="fr-FR" dirty="0" smtClean="0"/>
              <a:t>Plusieurs types</a:t>
            </a:r>
          </a:p>
          <a:p>
            <a:pPr lvl="1">
              <a:buSzPct val="100000"/>
              <a:buBlip>
                <a:blip r:embed="rId4"/>
              </a:buBlip>
            </a:pPr>
            <a:r>
              <a:rPr lang="fr-FR" dirty="0" smtClean="0"/>
              <a:t>	Suivi de projet</a:t>
            </a:r>
          </a:p>
          <a:p>
            <a:pPr lvl="1">
              <a:buSzPct val="100000"/>
              <a:buBlip>
                <a:blip r:embed="rId4"/>
              </a:buBlip>
            </a:pPr>
            <a:r>
              <a:rPr lang="fr-FR" dirty="0" smtClean="0"/>
              <a:t>	Technique (comprendre le projet)</a:t>
            </a:r>
          </a:p>
          <a:p>
            <a:pPr lvl="1">
              <a:buSzPct val="100000"/>
              <a:buBlip>
                <a:blip r:embed="rId4"/>
              </a:buBlip>
            </a:pPr>
            <a:r>
              <a:rPr lang="fr-FR" dirty="0" smtClean="0"/>
              <a:t>	Veille technologique</a:t>
            </a:r>
          </a:p>
          <a:p>
            <a:pPr>
              <a:buSzPct val="50000"/>
              <a:buBlip>
                <a:blip r:embed="rId3"/>
              </a:buBlip>
            </a:pPr>
            <a:r>
              <a:rPr lang="fr-FR" dirty="0" smtClean="0"/>
              <a:t>Pour vous</a:t>
            </a:r>
          </a:p>
          <a:p>
            <a:pPr>
              <a:buSzPct val="50000"/>
              <a:buBlip>
                <a:blip r:embed="rId3"/>
              </a:buBlip>
            </a:pPr>
            <a:r>
              <a:rPr lang="fr-FR" dirty="0" smtClean="0"/>
              <a:t>Formaliser le projet</a:t>
            </a:r>
          </a:p>
          <a:p>
            <a:pPr>
              <a:buSzPct val="50000"/>
              <a:buBlip>
                <a:blip r:embed="rId3"/>
              </a:buBlip>
            </a:pPr>
            <a:r>
              <a:rPr lang="fr-FR" dirty="0" smtClean="0"/>
              <a:t>Visible</a:t>
            </a:r>
          </a:p>
        </p:txBody>
      </p:sp>
      <p:pic>
        <p:nvPicPr>
          <p:cNvPr id="19" name="Image 18" descr="moteur-recherche.png"/>
          <p:cNvPicPr>
            <a:picLocks noChangeAspect="1"/>
          </p:cNvPicPr>
          <p:nvPr/>
        </p:nvPicPr>
        <p:blipFill>
          <a:blip r:embed="rId5" cstate="print"/>
          <a:stretch>
            <a:fillRect/>
          </a:stretch>
        </p:blipFill>
        <p:spPr>
          <a:xfrm>
            <a:off x="6516216" y="1635646"/>
            <a:ext cx="1872208" cy="1872208"/>
          </a:xfrm>
          <a:prstGeom prst="rect">
            <a:avLst/>
          </a:prstGeom>
        </p:spPr>
      </p:pic>
    </p:spTree>
    <p:extLst>
      <p:ext uri="{BB962C8B-B14F-4D97-AF65-F5344CB8AC3E}">
        <p14:creationId xmlns:p14="http://schemas.microsoft.com/office/powerpoint/2010/main" val="2460827124"/>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La documentation - forme</a:t>
            </a:r>
            <a:endParaRPr lang="fr-FR" dirty="0"/>
          </a:p>
        </p:txBody>
      </p:sp>
      <p:sp>
        <p:nvSpPr>
          <p:cNvPr id="3" name="Espace réservé du contenu 2"/>
          <p:cNvSpPr>
            <a:spLocks noGrp="1"/>
          </p:cNvSpPr>
          <p:nvPr>
            <p:ph idx="1"/>
          </p:nvPr>
        </p:nvSpPr>
        <p:spPr/>
        <p:txBody>
          <a:bodyPr>
            <a:normAutofit/>
          </a:bodyPr>
          <a:lstStyle/>
          <a:p>
            <a:pPr>
              <a:buSzPct val="50000"/>
              <a:buBlip>
                <a:blip r:embed="rId3"/>
              </a:buBlip>
            </a:pPr>
            <a:r>
              <a:rPr lang="fr-FR" dirty="0" smtClean="0"/>
              <a:t>Cartouche</a:t>
            </a:r>
          </a:p>
          <a:p>
            <a:pPr>
              <a:buSzPct val="50000"/>
              <a:buBlip>
                <a:blip r:embed="rId3"/>
              </a:buBlip>
            </a:pPr>
            <a:r>
              <a:rPr lang="fr-FR" dirty="0" smtClean="0"/>
              <a:t>Résumé du document</a:t>
            </a:r>
          </a:p>
          <a:p>
            <a:pPr>
              <a:buSzPct val="50000"/>
              <a:buBlip>
                <a:blip r:embed="rId3"/>
              </a:buBlip>
            </a:pPr>
            <a:r>
              <a:rPr lang="fr-FR" dirty="0" smtClean="0"/>
              <a:t>Rappel du projet</a:t>
            </a:r>
          </a:p>
          <a:p>
            <a:pPr>
              <a:buSzPct val="50000"/>
              <a:buBlip>
                <a:blip r:embed="rId3"/>
              </a:buBlip>
            </a:pPr>
            <a:r>
              <a:rPr lang="fr-FR" dirty="0" smtClean="0"/>
              <a:t>Nom correct</a:t>
            </a:r>
          </a:p>
          <a:p>
            <a:pPr>
              <a:buSzPct val="50000"/>
              <a:buBlip>
                <a:blip r:embed="rId3"/>
              </a:buBlip>
            </a:pPr>
            <a:r>
              <a:rPr lang="fr-FR" dirty="0" smtClean="0"/>
              <a:t>SVN de rendu</a:t>
            </a:r>
          </a:p>
          <a:p>
            <a:pPr>
              <a:buNone/>
            </a:pPr>
            <a:endParaRPr lang="fr-FR" dirty="0" smtClean="0"/>
          </a:p>
        </p:txBody>
      </p:sp>
      <p:pic>
        <p:nvPicPr>
          <p:cNvPr id="10" name="Image 9" descr="blog_post_test_write_document.png"/>
          <p:cNvPicPr>
            <a:picLocks noChangeAspect="1"/>
          </p:cNvPicPr>
          <p:nvPr/>
        </p:nvPicPr>
        <p:blipFill>
          <a:blip r:embed="rId4" cstate="print"/>
          <a:stretch>
            <a:fillRect/>
          </a:stretch>
        </p:blipFill>
        <p:spPr>
          <a:xfrm>
            <a:off x="6372200" y="1779662"/>
            <a:ext cx="2016224" cy="2016224"/>
          </a:xfrm>
          <a:prstGeom prst="rect">
            <a:avLst/>
          </a:prstGeom>
        </p:spPr>
      </p:pic>
    </p:spTree>
    <p:extLst>
      <p:ext uri="{BB962C8B-B14F-4D97-AF65-F5344CB8AC3E}">
        <p14:creationId xmlns:p14="http://schemas.microsoft.com/office/powerpoint/2010/main" val="24608271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Etude de l’existant</a:t>
            </a:r>
            <a:endParaRPr lang="fr-FR" dirty="0"/>
          </a:p>
        </p:txBody>
      </p:sp>
      <p:sp>
        <p:nvSpPr>
          <p:cNvPr id="3" name="Espace réservé du contenu 2"/>
          <p:cNvSpPr>
            <a:spLocks noGrp="1"/>
          </p:cNvSpPr>
          <p:nvPr>
            <p:ph idx="1"/>
          </p:nvPr>
        </p:nvSpPr>
        <p:spPr/>
        <p:txBody>
          <a:bodyPr>
            <a:normAutofit/>
          </a:bodyPr>
          <a:lstStyle/>
          <a:p>
            <a:pPr>
              <a:buSzPct val="50000"/>
              <a:buBlip>
                <a:blip r:embed="rId3"/>
              </a:buBlip>
            </a:pPr>
            <a:r>
              <a:rPr lang="fr-FR" dirty="0" smtClean="0"/>
              <a:t>Avantages et inconvénients</a:t>
            </a:r>
          </a:p>
          <a:p>
            <a:pPr>
              <a:buSzPct val="50000"/>
              <a:buBlip>
                <a:blip r:embed="rId3"/>
              </a:buBlip>
            </a:pPr>
            <a:r>
              <a:rPr lang="fr-FR" dirty="0" smtClean="0"/>
              <a:t>Pas forcément technique</a:t>
            </a:r>
          </a:p>
          <a:p>
            <a:pPr>
              <a:buSzPct val="50000"/>
              <a:buBlip>
                <a:blip r:embed="rId3"/>
              </a:buBlip>
            </a:pPr>
            <a:r>
              <a:rPr lang="fr-FR" dirty="0" smtClean="0"/>
              <a:t>Extrait de projet semblable pour reprise en partie (</a:t>
            </a:r>
            <a:r>
              <a:rPr lang="fr-FR" dirty="0" err="1" smtClean="0"/>
              <a:t>libs</a:t>
            </a:r>
            <a:r>
              <a:rPr lang="fr-FR" dirty="0" smtClean="0"/>
              <a:t>, protocoles)</a:t>
            </a:r>
          </a:p>
          <a:p>
            <a:endParaRPr lang="fr-FR" dirty="0" smtClean="0"/>
          </a:p>
        </p:txBody>
      </p:sp>
    </p:spTree>
    <p:extLst>
      <p:ext uri="{BB962C8B-B14F-4D97-AF65-F5344CB8AC3E}">
        <p14:creationId xmlns:p14="http://schemas.microsoft.com/office/powerpoint/2010/main" val="246082712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Cahier des charges</a:t>
            </a:r>
            <a:endParaRPr lang="fr-FR" dirty="0"/>
          </a:p>
        </p:txBody>
      </p:sp>
      <p:graphicFrame>
        <p:nvGraphicFramePr>
          <p:cNvPr id="12" name="Diagramme 11"/>
          <p:cNvGraphicFramePr/>
          <p:nvPr>
            <p:extLst>
              <p:ext uri="{D42A27DB-BD31-4B8C-83A1-F6EECF244321}">
                <p14:modId xmlns:p14="http://schemas.microsoft.com/office/powerpoint/2010/main" val="1755007566"/>
              </p:ext>
            </p:extLst>
          </p:nvPr>
        </p:nvGraphicFramePr>
        <p:xfrm>
          <a:off x="755576" y="1275606"/>
          <a:ext cx="5856312" cy="3040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ectangle à coins arrondis 13"/>
          <p:cNvSpPr/>
          <p:nvPr/>
        </p:nvSpPr>
        <p:spPr>
          <a:xfrm>
            <a:off x="7452320" y="1131590"/>
            <a:ext cx="1440160" cy="3600400"/>
          </a:xfrm>
          <a:prstGeom prst="roundRect">
            <a:avLst/>
          </a:prstGeom>
          <a:solidFill>
            <a:schemeClr val="accent4">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oAutofit/>
          </a:bodyPr>
          <a:lstStyle/>
          <a:p>
            <a:pPr algn="ctr"/>
            <a:r>
              <a:rPr lang="en-US" dirty="0" smtClean="0">
                <a:ln>
                  <a:solidFill>
                    <a:schemeClr val="tx1"/>
                  </a:solidFill>
                </a:ln>
                <a:solidFill>
                  <a:schemeClr val="tx1"/>
                </a:solidFill>
              </a:rPr>
              <a:t>Cahier des charges </a:t>
            </a:r>
            <a:r>
              <a:rPr lang="en-US" dirty="0" err="1" smtClean="0">
                <a:ln>
                  <a:solidFill>
                    <a:schemeClr val="tx1"/>
                  </a:solidFill>
                </a:ln>
                <a:solidFill>
                  <a:schemeClr val="tx1"/>
                </a:solidFill>
              </a:rPr>
              <a:t>fonctionnel</a:t>
            </a:r>
            <a:endParaRPr lang="fr-FR" dirty="0">
              <a:ln>
                <a:solidFill>
                  <a:schemeClr val="tx1"/>
                </a:solidFill>
              </a:ln>
              <a:solidFill>
                <a:schemeClr val="tx1"/>
              </a:solidFill>
            </a:endParaRPr>
          </a:p>
        </p:txBody>
      </p:sp>
    </p:spTree>
    <p:extLst>
      <p:ext uri="{BB962C8B-B14F-4D97-AF65-F5344CB8AC3E}">
        <p14:creationId xmlns:p14="http://schemas.microsoft.com/office/powerpoint/2010/main" val="24608271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Cahier des charges (CDC)</a:t>
            </a:r>
            <a:endParaRPr lang="fr-FR" dirty="0"/>
          </a:p>
        </p:txBody>
      </p:sp>
      <p:sp>
        <p:nvSpPr>
          <p:cNvPr id="3" name="Espace réservé du contenu 2"/>
          <p:cNvSpPr>
            <a:spLocks noGrp="1"/>
          </p:cNvSpPr>
          <p:nvPr>
            <p:ph idx="1"/>
          </p:nvPr>
        </p:nvSpPr>
        <p:spPr/>
        <p:txBody>
          <a:bodyPr/>
          <a:lstStyle/>
          <a:p>
            <a:pPr>
              <a:buSzPct val="50000"/>
              <a:buBlip>
                <a:blip r:embed="rId3"/>
              </a:buBlip>
            </a:pPr>
            <a:endParaRPr lang="fr-FR" dirty="0" smtClean="0"/>
          </a:p>
          <a:p>
            <a:pPr>
              <a:buSzPct val="50000"/>
              <a:buBlip>
                <a:blip r:embed="rId3"/>
              </a:buBlip>
            </a:pPr>
            <a:r>
              <a:rPr lang="fr-FR" dirty="0" smtClean="0"/>
              <a:t>Document </a:t>
            </a:r>
            <a:r>
              <a:rPr lang="fr-FR" dirty="0" smtClean="0"/>
              <a:t>contractuel du projet</a:t>
            </a:r>
          </a:p>
          <a:p>
            <a:pPr>
              <a:buSzPct val="50000"/>
              <a:buBlip>
                <a:blip r:embed="rId3"/>
              </a:buBlip>
            </a:pPr>
            <a:r>
              <a:rPr lang="fr-FR" dirty="0" smtClean="0"/>
              <a:t>Changement en accord avec équipe EIP</a:t>
            </a:r>
          </a:p>
          <a:p>
            <a:pPr>
              <a:buSzPct val="50000"/>
              <a:buBlip>
                <a:blip r:embed="rId3"/>
              </a:buBlip>
            </a:pPr>
            <a:r>
              <a:rPr lang="fr-FR" dirty="0" smtClean="0"/>
              <a:t>Exemple sur SVN, le modifier !</a:t>
            </a:r>
            <a:endParaRPr lang="fr-FR" dirty="0"/>
          </a:p>
        </p:txBody>
      </p:sp>
      <p:pic>
        <p:nvPicPr>
          <p:cNvPr id="1026" name="Picture 2" descr="C:\Users\LabEIP\Desktop\picto47_2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8164" y="2852077"/>
            <a:ext cx="1800200" cy="18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01249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GANTT</a:t>
            </a:r>
            <a:endParaRPr lang="fr-FR" dirty="0"/>
          </a:p>
        </p:txBody>
      </p:sp>
      <p:sp>
        <p:nvSpPr>
          <p:cNvPr id="3" name="Espace réservé du contenu 2"/>
          <p:cNvSpPr>
            <a:spLocks noGrp="1"/>
          </p:cNvSpPr>
          <p:nvPr>
            <p:ph idx="1"/>
          </p:nvPr>
        </p:nvSpPr>
        <p:spPr/>
        <p:txBody>
          <a:bodyPr>
            <a:normAutofit fontScale="92500" lnSpcReduction="20000"/>
          </a:bodyPr>
          <a:lstStyle/>
          <a:p>
            <a:pPr>
              <a:buSzPct val="50000"/>
              <a:buBlip>
                <a:blip r:embed="rId3"/>
              </a:buBlip>
            </a:pPr>
            <a:r>
              <a:rPr lang="fr-FR" dirty="0" err="1" smtClean="0"/>
              <a:t>Timeline</a:t>
            </a:r>
            <a:r>
              <a:rPr lang="fr-FR" dirty="0" smtClean="0"/>
              <a:t> de votre projet</a:t>
            </a:r>
          </a:p>
          <a:p>
            <a:pPr>
              <a:buSzPct val="50000"/>
              <a:buBlip>
                <a:blip r:embed="rId3"/>
              </a:buBlip>
            </a:pPr>
            <a:r>
              <a:rPr lang="en-US" dirty="0"/>
              <a:t>Work Breakdown Structure (WBS</a:t>
            </a:r>
            <a:r>
              <a:rPr lang="en-US" dirty="0" smtClean="0"/>
              <a:t>)</a:t>
            </a:r>
            <a:endParaRPr lang="fr-FR" dirty="0" smtClean="0"/>
          </a:p>
          <a:p>
            <a:pPr>
              <a:buSzPct val="50000"/>
              <a:buBlip>
                <a:blip r:embed="rId3"/>
              </a:buBlip>
            </a:pPr>
            <a:r>
              <a:rPr lang="en-US" dirty="0" smtClean="0"/>
              <a:t>Milestone</a:t>
            </a:r>
          </a:p>
          <a:p>
            <a:pPr>
              <a:buSzPct val="50000"/>
              <a:buBlip>
                <a:blip r:embed="rId3"/>
              </a:buBlip>
            </a:pPr>
            <a:r>
              <a:rPr lang="en-US" dirty="0" smtClean="0"/>
              <a:t>Release</a:t>
            </a:r>
          </a:p>
          <a:p>
            <a:pPr>
              <a:buSzPct val="50000"/>
              <a:buBlip>
                <a:blip r:embed="rId3"/>
              </a:buBlip>
            </a:pPr>
            <a:r>
              <a:rPr lang="en-US" dirty="0" smtClean="0"/>
              <a:t>Charge de travail (JH)</a:t>
            </a:r>
            <a:endParaRPr lang="fr-FR" dirty="0" smtClean="0"/>
          </a:p>
          <a:p>
            <a:pPr>
              <a:buSzPct val="50000"/>
              <a:buBlip>
                <a:blip r:embed="rId3"/>
              </a:buBlip>
            </a:pPr>
            <a:r>
              <a:rPr lang="fr-FR" dirty="0" smtClean="0"/>
              <a:t>Colle </a:t>
            </a:r>
            <a:r>
              <a:rPr lang="fr-FR" dirty="0" smtClean="0"/>
              <a:t>à la réalité</a:t>
            </a:r>
          </a:p>
          <a:p>
            <a:pPr>
              <a:buSzPct val="50000"/>
              <a:buBlip>
                <a:blip r:embed="rId3"/>
              </a:buBlip>
            </a:pPr>
            <a:r>
              <a:rPr lang="fr-FR" dirty="0" smtClean="0"/>
              <a:t>Mise à jour </a:t>
            </a:r>
            <a:r>
              <a:rPr lang="fr-FR" dirty="0" smtClean="0"/>
              <a:t>mensuelle</a:t>
            </a:r>
          </a:p>
        </p:txBody>
      </p:sp>
      <p:pic>
        <p:nvPicPr>
          <p:cNvPr id="15" name="Image 14" descr="diagramme-de-gantt-plan-de-projet-thumb17561317.jpg"/>
          <p:cNvPicPr>
            <a:picLocks noChangeAspect="1"/>
          </p:cNvPicPr>
          <p:nvPr/>
        </p:nvPicPr>
        <p:blipFill>
          <a:blip r:embed="rId4" cstate="print"/>
          <a:stretch>
            <a:fillRect/>
          </a:stretch>
        </p:blipFill>
        <p:spPr>
          <a:xfrm>
            <a:off x="5724127" y="2139702"/>
            <a:ext cx="3264363" cy="2448272"/>
          </a:xfrm>
          <a:prstGeom prst="rect">
            <a:avLst/>
          </a:prstGeom>
        </p:spPr>
      </p:pic>
    </p:spTree>
    <p:extLst>
      <p:ext uri="{BB962C8B-B14F-4D97-AF65-F5344CB8AC3E}">
        <p14:creationId xmlns:p14="http://schemas.microsoft.com/office/powerpoint/2010/main" val="24608271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872</TotalTime>
  <Words>563</Words>
  <Application>Microsoft Office PowerPoint</Application>
  <PresentationFormat>Affichage à l'écran (16:9)</PresentationFormat>
  <Paragraphs>178</Paragraphs>
  <Slides>11</Slides>
  <Notes>11</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Thème Office</vt:lpstr>
      <vt:lpstr>La documentation Cours EIP 2015</vt:lpstr>
      <vt:lpstr>Agenda</vt:lpstr>
      <vt:lpstr>EIP</vt:lpstr>
      <vt:lpstr>          La documentation - fond</vt:lpstr>
      <vt:lpstr>          La documentation - forme</vt:lpstr>
      <vt:lpstr>Etude de l’existant</vt:lpstr>
      <vt:lpstr>Cahier des charges</vt:lpstr>
      <vt:lpstr>          Cahier des charges (CDC)</vt:lpstr>
      <vt:lpstr>GANTT</vt:lpstr>
      <vt:lpstr>Les échéances</vt:lpstr>
      <vt:lpstr>Questions</vt:lpstr>
    </vt:vector>
  </TitlesOfParts>
  <Company>IONIS Education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Sarah Fitoussi</dc:creator>
  <cp:lastModifiedBy>LabEIP</cp:lastModifiedBy>
  <cp:revision>63</cp:revision>
  <dcterms:created xsi:type="dcterms:W3CDTF">2011-09-22T12:37:21Z</dcterms:created>
  <dcterms:modified xsi:type="dcterms:W3CDTF">2012-11-13T18:47:03Z</dcterms:modified>
</cp:coreProperties>
</file>