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7.xml"/><Relationship Id="rId24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be2d619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dbe2d619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fb95778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dfb95778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2dfb95778c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fb95778c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dfb95778c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dfb95778c7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be2d6195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dbe2d6195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dbe2d61959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fb95778c7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dfb95778c7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dfb95778c7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fb95778c7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dfb95778c7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dfb95778c7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941910" y="1828800"/>
            <a:ext cx="6686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>
                <a:solidFill>
                  <a:srgbClr val="595959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941910" y="1828800"/>
            <a:ext cx="6686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DRQtEEwCECfYnsjzycRwC1wcQ3Wt5Zps/view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123" name="Google Shape;123;p29"/>
          <p:cNvPicPr preferRelativeResize="0"/>
          <p:nvPr/>
        </p:nvPicPr>
        <p:blipFill rotWithShape="1">
          <a:blip r:embed="rId3">
            <a:alphaModFix/>
          </a:blip>
          <a:srcRect b="-3777" l="0" r="11801" t="0"/>
          <a:stretch/>
        </p:blipFill>
        <p:spPr>
          <a:xfrm>
            <a:off x="2394947" y="1006500"/>
            <a:ext cx="6749045" cy="41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9"/>
          <p:cNvPicPr preferRelativeResize="0"/>
          <p:nvPr/>
        </p:nvPicPr>
        <p:blipFill rotWithShape="1">
          <a:blip r:embed="rId4">
            <a:alphaModFix/>
          </a:blip>
          <a:srcRect b="0" l="17744" r="14140" t="0"/>
          <a:stretch/>
        </p:blipFill>
        <p:spPr>
          <a:xfrm>
            <a:off x="430799" y="405075"/>
            <a:ext cx="4257101" cy="43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94" y="417225"/>
            <a:ext cx="4257113" cy="430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/>
          <p:nvPr/>
        </p:nvSpPr>
        <p:spPr>
          <a:xfrm>
            <a:off x="698925" y="682088"/>
            <a:ext cx="3733800" cy="3779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96875" y="2237025"/>
            <a:ext cx="4137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</a:t>
            </a:r>
            <a:endParaRPr b="0" i="0" sz="2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искусственного</a:t>
            </a:r>
            <a:endParaRPr b="0" i="0" sz="2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интеллекта</a:t>
            </a:r>
            <a:endParaRPr b="0" i="0" sz="2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4857475" y="1950000"/>
            <a:ext cx="41376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61708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Обнаружение диабетической ретинопатии по снимку глазного дна (Kaggle 2015)</a:t>
            </a:r>
            <a:endParaRPr sz="3200">
              <a:solidFill>
                <a:srgbClr val="2763F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4975975" y="682100"/>
            <a:ext cx="40191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1708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Смирнов Д.В</a:t>
            </a:r>
            <a:endParaRPr b="0" i="0" u="none" cap="none" strike="noStrike"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1708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старт обучения: Сентябрь 2021г</a:t>
            </a:r>
            <a:endParaRPr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5397925" y="73321"/>
            <a:ext cx="33216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Дипломный проект</a:t>
            </a:r>
            <a:endParaRPr b="0" i="0" sz="2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4916725" y="4461500"/>
            <a:ext cx="40191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1708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Дата защиты 15.06.2024</a:t>
            </a:r>
            <a:endParaRPr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1708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/>
          <p:nvPr/>
        </p:nvSpPr>
        <p:spPr>
          <a:xfrm rot="5400000">
            <a:off x="92346" y="-12895"/>
            <a:ext cx="5104800" cy="5130600"/>
          </a:xfrm>
          <a:prstGeom prst="rtTriangle">
            <a:avLst/>
          </a:prstGeom>
          <a:solidFill>
            <a:srgbClr val="EEF0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763F9"/>
              </a:solidFill>
            </a:endParaRPr>
          </a:p>
        </p:txBody>
      </p:sp>
      <p:sp>
        <p:nvSpPr>
          <p:cNvPr id="249" name="Google Shape;249;p38"/>
          <p:cNvSpPr txBox="1"/>
          <p:nvPr/>
        </p:nvSpPr>
        <p:spPr>
          <a:xfrm flipH="1">
            <a:off x="500463" y="159269"/>
            <a:ext cx="84969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3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Результаты участников Kaggle</a:t>
            </a:r>
            <a:endParaRPr i="0" sz="38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50" name="Google Shape;250;p38"/>
          <p:cNvCxnSpPr/>
          <p:nvPr/>
        </p:nvCxnSpPr>
        <p:spPr>
          <a:xfrm rot="10800000">
            <a:off x="500475" y="1028700"/>
            <a:ext cx="8672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8"/>
          <p:cNvSpPr/>
          <p:nvPr/>
        </p:nvSpPr>
        <p:spPr>
          <a:xfrm rot="-8100000">
            <a:off x="-1379526" y="3129010"/>
            <a:ext cx="2211264" cy="2211476"/>
          </a:xfrm>
          <a:prstGeom prst="rtTriangle">
            <a:avLst/>
          </a:prstGeom>
          <a:solidFill>
            <a:srgbClr val="2064FB"/>
          </a:solidFill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155CC"/>
              </a:solidFill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004"/>
            <a:ext cx="9143998" cy="427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6416288" y="1028125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2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6416288" y="3809750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2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6416288" y="1960225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</a:t>
            </a:r>
            <a:endParaRPr b="0" i="0" sz="2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6416288" y="2892313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" sz="2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-</a:t>
            </a:r>
            <a:endParaRPr b="0" i="0" sz="2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39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9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39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39" title="Flas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625" y="1568100"/>
            <a:ext cx="5259499" cy="29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050" y="773300"/>
            <a:ext cx="3427575" cy="42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>
            <p:ph type="ctrTitle"/>
          </p:nvPr>
        </p:nvSpPr>
        <p:spPr>
          <a:xfrm>
            <a:off x="2665455" y="229775"/>
            <a:ext cx="644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latin typeface="Montserrat ExtraBold"/>
                <a:ea typeface="Montserrat ExtraBold"/>
                <a:cs typeface="Montserrat ExtraBold"/>
                <a:sym typeface="Montserrat ExtraBold"/>
              </a:rPr>
              <a:t>Flask приложение</a:t>
            </a:r>
            <a:endParaRPr sz="402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175" y="950147"/>
            <a:ext cx="8890799" cy="4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 rotWithShape="1">
          <a:blip r:embed="rId4">
            <a:alphaModFix amt="79000"/>
          </a:blip>
          <a:srcRect b="0" l="0" r="0" t="0"/>
          <a:stretch/>
        </p:blipFill>
        <p:spPr>
          <a:xfrm rot="2700013">
            <a:off x="2410797" y="2986984"/>
            <a:ext cx="7171857" cy="717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/>
          <p:nvPr/>
        </p:nvSpPr>
        <p:spPr>
          <a:xfrm rot="-2700000">
            <a:off x="-1789477" y="-4510120"/>
            <a:ext cx="8076291" cy="807629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/>
          <p:nvPr/>
        </p:nvSpPr>
        <p:spPr>
          <a:xfrm rot="-2700000">
            <a:off x="6083780" y="-4096570"/>
            <a:ext cx="8076291" cy="807629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/>
          <p:nvPr/>
        </p:nvSpPr>
        <p:spPr>
          <a:xfrm rot="-2700000">
            <a:off x="6064399" y="-2169274"/>
            <a:ext cx="4337252" cy="438264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/>
          <p:nvPr/>
        </p:nvSpPr>
        <p:spPr>
          <a:xfrm rot="-2700000">
            <a:off x="-1682908" y="-3810597"/>
            <a:ext cx="7181094" cy="7181094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0"/>
          <p:cNvCxnSpPr/>
          <p:nvPr/>
        </p:nvCxnSpPr>
        <p:spPr>
          <a:xfrm>
            <a:off x="8915032" y="-765330"/>
            <a:ext cx="3935400" cy="3935400"/>
          </a:xfrm>
          <a:prstGeom prst="straightConnector1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40"/>
          <p:cNvSpPr/>
          <p:nvPr/>
        </p:nvSpPr>
        <p:spPr>
          <a:xfrm>
            <a:off x="127500" y="362225"/>
            <a:ext cx="46179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"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Flask приложение</a:t>
            </a:r>
            <a:endParaRPr b="0" i="0" sz="4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749" y="362225"/>
            <a:ext cx="2808550" cy="470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600" y="361864"/>
            <a:ext cx="2808549" cy="470163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ots" id="136" name="Google Shape;136;p30"/>
          <p:cNvPicPr preferRelativeResize="0"/>
          <p:nvPr/>
        </p:nvPicPr>
        <p:blipFill rotWithShape="1">
          <a:blip r:embed="rId3">
            <a:alphaModFix/>
          </a:blip>
          <a:srcRect b="21754" l="566" r="0" t="2864"/>
          <a:stretch/>
        </p:blipFill>
        <p:spPr>
          <a:xfrm>
            <a:off x="0" y="2404912"/>
            <a:ext cx="3624348" cy="27475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/>
          <p:nvPr/>
        </p:nvSpPr>
        <p:spPr>
          <a:xfrm>
            <a:off x="7115076" y="-5707"/>
            <a:ext cx="2084100" cy="51549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832326" y="301975"/>
            <a:ext cx="49035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" sz="32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Диабетическая ретинопатия</a:t>
            </a:r>
            <a:endParaRPr b="1" i="0" sz="32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30"/>
          <p:cNvSpPr/>
          <p:nvPr/>
        </p:nvSpPr>
        <p:spPr>
          <a:xfrm flipH="1">
            <a:off x="832225" y="1522625"/>
            <a:ext cx="7650300" cy="30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275" y="1473088"/>
            <a:ext cx="7650200" cy="30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450" y="-5700"/>
            <a:ext cx="3122700" cy="51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/>
          <p:nvPr/>
        </p:nvSpPr>
        <p:spPr>
          <a:xfrm>
            <a:off x="925200" y="1803750"/>
            <a:ext cx="49035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3C40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1 - Легкая (Mild)</a:t>
            </a:r>
            <a:endParaRPr sz="2150">
              <a:solidFill>
                <a:srgbClr val="3C40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3C40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2 - Умеренная (Moderate)</a:t>
            </a:r>
            <a:endParaRPr sz="2150">
              <a:solidFill>
                <a:srgbClr val="3C40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3C40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3 - Тяжелая (Severe)</a:t>
            </a:r>
            <a:endParaRPr sz="2150">
              <a:solidFill>
                <a:srgbClr val="3C40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150">
                <a:solidFill>
                  <a:srgbClr val="3C40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4 - Пролиферативная (Proliferative DR)</a:t>
            </a:r>
            <a:endParaRPr b="1" sz="4300">
              <a:solidFill>
                <a:srgbClr val="2763F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0.png"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0" y="0"/>
            <a:ext cx="5068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>
            <p:ph type="ctrTitle"/>
          </p:nvPr>
        </p:nvSpPr>
        <p:spPr>
          <a:xfrm>
            <a:off x="2665456" y="-145200"/>
            <a:ext cx="647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Датасет Kaggle2015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" name="Google Shape;150;p31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1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1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750" y="1577700"/>
            <a:ext cx="3191675" cy="3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925" y="1279925"/>
            <a:ext cx="1548825" cy="36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>
            <p:ph type="ctrTitle"/>
          </p:nvPr>
        </p:nvSpPr>
        <p:spPr>
          <a:xfrm>
            <a:off x="0" y="2571750"/>
            <a:ext cx="35928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Снимки глазного дна ~35к (.jpeg)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25" y="919718"/>
            <a:ext cx="4003475" cy="300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0.png"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0" y="0"/>
            <a:ext cx="5068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>
            <p:ph type="ctrTitle"/>
          </p:nvPr>
        </p:nvSpPr>
        <p:spPr>
          <a:xfrm>
            <a:off x="2665456" y="-145200"/>
            <a:ext cx="647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Аугментация и нормализация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32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32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29" y="1729175"/>
            <a:ext cx="8455896" cy="17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 rotWithShape="1">
          <a:blip r:embed="rId5">
            <a:alphaModFix/>
          </a:blip>
          <a:srcRect b="3362" l="0" r="0" t="0"/>
          <a:stretch/>
        </p:blipFill>
        <p:spPr>
          <a:xfrm>
            <a:off x="1098425" y="3478925"/>
            <a:ext cx="7762899" cy="15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4167175" y="736025"/>
            <a:ext cx="4733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mean=</a:t>
            </a:r>
            <a:r>
              <a:rPr lang="ru" sz="18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[0.3199, 0.2240, 0.1609]</a:t>
            </a:r>
            <a:r>
              <a:rPr lang="ru" sz="18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std=</a:t>
            </a:r>
            <a:r>
              <a:rPr lang="ru" sz="185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[0.3020, 0.2183, 0.1741]</a:t>
            </a:r>
            <a:endParaRPr sz="1850">
              <a:solidFill>
                <a:srgbClr val="CE917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0.png"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0" y="0"/>
            <a:ext cx="5068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>
            <p:ph type="ctrTitle"/>
          </p:nvPr>
        </p:nvSpPr>
        <p:spPr>
          <a:xfrm>
            <a:off x="4143951" y="374325"/>
            <a:ext cx="522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latin typeface="Montserrat ExtraBold"/>
                <a:ea typeface="Montserrat ExtraBold"/>
                <a:cs typeface="Montserrat ExtraBold"/>
                <a:sym typeface="Montserrat ExtraBold"/>
              </a:rPr>
              <a:t>Использованные архитектуры</a:t>
            </a:r>
            <a:endParaRPr sz="27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7" name="Google Shape;177;p33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33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050" y="1375875"/>
            <a:ext cx="3052200" cy="30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>
            <p:ph type="ctrTitle"/>
          </p:nvPr>
        </p:nvSpPr>
        <p:spPr>
          <a:xfrm>
            <a:off x="358450" y="1681525"/>
            <a:ext cx="6475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Grayscale + ResNet50/ResNet152</a:t>
            </a: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V2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2" name="Google Shape;182;p33"/>
          <p:cNvSpPr txBox="1"/>
          <p:nvPr>
            <p:ph type="ctrTitle"/>
          </p:nvPr>
        </p:nvSpPr>
        <p:spPr>
          <a:xfrm>
            <a:off x="429525" y="2010738"/>
            <a:ext cx="6475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RGB+ augment</a:t>
            </a: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 + ResNet152</a:t>
            </a: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V2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3" name="Google Shape;183;p33"/>
          <p:cNvSpPr txBox="1"/>
          <p:nvPr>
            <p:ph type="ctrTitle"/>
          </p:nvPr>
        </p:nvSpPr>
        <p:spPr>
          <a:xfrm>
            <a:off x="429525" y="3570675"/>
            <a:ext cx="647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Kaggle + APTOS 2019: 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RGB+ augment + ResNet152V2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4" name="Google Shape;184;p33"/>
          <p:cNvSpPr txBox="1"/>
          <p:nvPr>
            <p:ph type="ctrTitle"/>
          </p:nvPr>
        </p:nvSpPr>
        <p:spPr>
          <a:xfrm>
            <a:off x="429525" y="3169263"/>
            <a:ext cx="6475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RGB+ augment + AutoKeras clasiff.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5" name="Google Shape;185;p33"/>
          <p:cNvSpPr txBox="1"/>
          <p:nvPr>
            <p:ph type="ctrTitle"/>
          </p:nvPr>
        </p:nvSpPr>
        <p:spPr>
          <a:xfrm>
            <a:off x="429525" y="2783713"/>
            <a:ext cx="6475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RGB+ augment + Balanced data (7k)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6" name="Google Shape;186;p33"/>
          <p:cNvSpPr txBox="1"/>
          <p:nvPr>
            <p:ph type="ctrTitle"/>
          </p:nvPr>
        </p:nvSpPr>
        <p:spPr>
          <a:xfrm>
            <a:off x="429525" y="2390238"/>
            <a:ext cx="6475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RGB+ augment + MobileNet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0.png"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0" y="0"/>
            <a:ext cx="506850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4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34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75" y="1617875"/>
            <a:ext cx="3348175" cy="33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475" y="2728125"/>
            <a:ext cx="4143950" cy="207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7" name="Google Shape;197;p34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8475" y="999550"/>
            <a:ext cx="4143950" cy="207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Google Shape;199;p34"/>
          <p:cNvSpPr txBox="1"/>
          <p:nvPr>
            <p:ph type="ctrTitle"/>
          </p:nvPr>
        </p:nvSpPr>
        <p:spPr>
          <a:xfrm>
            <a:off x="4143951" y="374325"/>
            <a:ext cx="522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latin typeface="Montserrat ExtraBold"/>
                <a:ea typeface="Montserrat ExtraBold"/>
                <a:cs typeface="Montserrat ExtraBold"/>
                <a:sym typeface="Montserrat ExtraBold"/>
              </a:rPr>
              <a:t>Использованные архитектуры</a:t>
            </a:r>
            <a:endParaRPr sz="27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7.png"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-94513" r="109320" t="0"/>
          <a:stretch/>
        </p:blipFill>
        <p:spPr>
          <a:xfrm>
            <a:off x="3060150" y="-41024"/>
            <a:ext cx="2250001" cy="51251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/>
          <p:nvPr/>
        </p:nvSpPr>
        <p:spPr>
          <a:xfrm>
            <a:off x="1120700" y="403550"/>
            <a:ext cx="7849200" cy="43359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5"/>
          <p:cNvSpPr/>
          <p:nvPr/>
        </p:nvSpPr>
        <p:spPr>
          <a:xfrm flipH="1" rot="10800000">
            <a:off x="2738194" y="174027"/>
            <a:ext cx="483000" cy="4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 flipH="1">
            <a:off x="2739541" y="178163"/>
            <a:ext cx="470400" cy="4653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35"/>
          <p:cNvSpPr/>
          <p:nvPr/>
        </p:nvSpPr>
        <p:spPr>
          <a:xfrm flipH="1" rot="10800000">
            <a:off x="2716094" y="4477802"/>
            <a:ext cx="483000" cy="4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 flipH="1">
            <a:off x="2734591" y="4493388"/>
            <a:ext cx="470400" cy="4653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5"/>
          <p:cNvSpPr txBox="1"/>
          <p:nvPr/>
        </p:nvSpPr>
        <p:spPr>
          <a:xfrm rot="-5400000">
            <a:off x="-1932375" y="2155325"/>
            <a:ext cx="512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ru" sz="4100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Схема ансамбля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35"/>
          <p:cNvGrpSpPr/>
          <p:nvPr/>
        </p:nvGrpSpPr>
        <p:grpSpPr>
          <a:xfrm>
            <a:off x="1293975" y="502925"/>
            <a:ext cx="6935698" cy="4136673"/>
            <a:chOff x="1293975" y="502925"/>
            <a:chExt cx="6935698" cy="4136673"/>
          </a:xfrm>
        </p:grpSpPr>
        <p:pic>
          <p:nvPicPr>
            <p:cNvPr id="212" name="Google Shape;212;p35"/>
            <p:cNvPicPr preferRelativeResize="0"/>
            <p:nvPr/>
          </p:nvPicPr>
          <p:blipFill rotWithShape="1">
            <a:blip r:embed="rId4">
              <a:alphaModFix/>
            </a:blip>
            <a:srcRect b="0" l="0" r="0" t="28551"/>
            <a:stretch/>
          </p:blipFill>
          <p:spPr>
            <a:xfrm>
              <a:off x="1860925" y="964625"/>
              <a:ext cx="6368748" cy="3674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5"/>
            <p:cNvSpPr txBox="1"/>
            <p:nvPr/>
          </p:nvSpPr>
          <p:spPr>
            <a:xfrm>
              <a:off x="1293975" y="502925"/>
              <a:ext cx="682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lang="ru" sz="1800">
                  <a:solidFill>
                    <a:srgbClr val="2763F9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EfficientNet Ensemble (Torch)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0.png"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00" y="0"/>
            <a:ext cx="506850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100" y="1016631"/>
            <a:ext cx="3344451" cy="334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5511100" y="1488725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64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511100" y="2424450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64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511100" y="3360175"/>
            <a:ext cx="57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64F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4" name="Google Shape;224;p36"/>
          <p:cNvSpPr/>
          <p:nvPr/>
        </p:nvSpPr>
        <p:spPr>
          <a:xfrm rot="8100000">
            <a:off x="2424026" y="4266495"/>
            <a:ext cx="2789536" cy="2789536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 rot="-2700000">
            <a:off x="60246" y="-1094303"/>
            <a:ext cx="2158231" cy="2158231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6"/>
          <p:cNvCxnSpPr/>
          <p:nvPr/>
        </p:nvCxnSpPr>
        <p:spPr>
          <a:xfrm flipH="1">
            <a:off x="-723562" y="556106"/>
            <a:ext cx="1938000" cy="19383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6"/>
          <p:cNvSpPr txBox="1"/>
          <p:nvPr>
            <p:ph type="ctrTitle"/>
          </p:nvPr>
        </p:nvSpPr>
        <p:spPr>
          <a:xfrm>
            <a:off x="2613800" y="186325"/>
            <a:ext cx="44412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latin typeface="Montserrat ExtraBold"/>
                <a:ea typeface="Montserrat ExtraBold"/>
                <a:cs typeface="Montserrat ExtraBold"/>
                <a:sym typeface="Montserrat ExtraBold"/>
              </a:rPr>
              <a:t>Функция ошибки</a:t>
            </a:r>
            <a:endParaRPr sz="402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p36"/>
          <p:cNvSpPr txBox="1"/>
          <p:nvPr>
            <p:ph type="ctrTitle"/>
          </p:nvPr>
        </p:nvSpPr>
        <p:spPr>
          <a:xfrm>
            <a:off x="325425" y="2011925"/>
            <a:ext cx="4441200" cy="2917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latin typeface="Montserrat ExtraBold"/>
                <a:ea typeface="Montserrat ExtraBold"/>
                <a:cs typeface="Montserrat ExtraBold"/>
                <a:sym typeface="Montserrat ExtraBold"/>
              </a:rPr>
              <a:t>SparseCategoricalCrossentropy &amp;</a:t>
            </a:r>
            <a:endParaRPr sz="1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latin typeface="Montserrat ExtraBold"/>
                <a:ea typeface="Montserrat ExtraBold"/>
                <a:cs typeface="Montserrat ExtraBold"/>
                <a:sym typeface="Montserrat ExtraBold"/>
              </a:rPr>
              <a:t>CategoricalCrossentropy 👎</a:t>
            </a:r>
            <a:endParaRPr sz="1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latin typeface="Montserrat ExtraBold"/>
                <a:ea typeface="Montserrat ExtraBold"/>
                <a:cs typeface="Montserrat ExtraBold"/>
                <a:sym typeface="Montserrat ExtraBold"/>
              </a:rPr>
              <a:t>~L1 loss~ </a:t>
            </a:r>
            <a:endParaRPr sz="1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latin typeface="Montserrat ExtraBold"/>
                <a:ea typeface="Montserrat ExtraBold"/>
                <a:cs typeface="Montserrat ExtraBold"/>
                <a:sym typeface="Montserrat ExtraBold"/>
              </a:rPr>
              <a:t>MSE Loss👍</a:t>
            </a:r>
            <a:endParaRPr sz="1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>
                <a:latin typeface="Montserrat ExtraBold"/>
                <a:ea typeface="Montserrat ExtraBold"/>
                <a:cs typeface="Montserrat ExtraBold"/>
                <a:sym typeface="Montserrat ExtraBold"/>
              </a:rPr>
              <a:t>QWKappaLoss???</a:t>
            </a:r>
            <a:endParaRPr sz="17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396875" y="2644975"/>
            <a:ext cx="290730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6"/>
          <p:cNvCxnSpPr/>
          <p:nvPr/>
        </p:nvCxnSpPr>
        <p:spPr>
          <a:xfrm>
            <a:off x="390900" y="2240000"/>
            <a:ext cx="391380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презентация НЕЙРОНКИ\ДОД\27.png"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14806" r="0" t="0"/>
          <a:stretch/>
        </p:blipFill>
        <p:spPr>
          <a:xfrm>
            <a:off x="4419450" y="-15499"/>
            <a:ext cx="2250001" cy="512519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/>
          <p:nvPr/>
        </p:nvSpPr>
        <p:spPr>
          <a:xfrm flipH="1" rot="10800000">
            <a:off x="2142894" y="928102"/>
            <a:ext cx="483000" cy="4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7"/>
          <p:cNvCxnSpPr/>
          <p:nvPr/>
        </p:nvCxnSpPr>
        <p:spPr>
          <a:xfrm flipH="1">
            <a:off x="1945791" y="806888"/>
            <a:ext cx="470400" cy="4653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7"/>
          <p:cNvSpPr/>
          <p:nvPr/>
        </p:nvSpPr>
        <p:spPr>
          <a:xfrm flipH="1" rot="10800000">
            <a:off x="2716094" y="4477802"/>
            <a:ext cx="483000" cy="4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37"/>
          <p:cNvCxnSpPr/>
          <p:nvPr/>
        </p:nvCxnSpPr>
        <p:spPr>
          <a:xfrm flipH="1">
            <a:off x="2640391" y="4493388"/>
            <a:ext cx="564600" cy="5691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7"/>
          <p:cNvSpPr txBox="1"/>
          <p:nvPr/>
        </p:nvSpPr>
        <p:spPr>
          <a:xfrm rot="-5400000">
            <a:off x="-1943425" y="1988250"/>
            <a:ext cx="512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ru" sz="4100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Результат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548" y="1272200"/>
            <a:ext cx="4866001" cy="3532975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7"/>
          <p:cNvSpPr txBox="1"/>
          <p:nvPr/>
        </p:nvSpPr>
        <p:spPr>
          <a:xfrm>
            <a:off x="5923599" y="1629398"/>
            <a:ext cx="3443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ru" sz="4100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QWKappa метрика - 78.4%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716101" y="112391"/>
            <a:ext cx="512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ru" sz="4100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Точность - 80.9%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