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1" r:id="rId2"/>
    <p:sldId id="282" r:id="rId3"/>
    <p:sldId id="283" r:id="rId4"/>
    <p:sldId id="284" r:id="rId5"/>
    <p:sldId id="286" r:id="rId6"/>
    <p:sldId id="287" r:id="rId7"/>
    <p:sldId id="288" r:id="rId8"/>
    <p:sldId id="289" r:id="rId9"/>
    <p:sldId id="292" r:id="rId10"/>
    <p:sldId id="290" r:id="rId11"/>
    <p:sldId id="293" r:id="rId12"/>
    <p:sldId id="29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D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0"/>
    <p:restoredTop sz="84796" autoAdjust="0"/>
  </p:normalViewPr>
  <p:slideViewPr>
    <p:cSldViewPr>
      <p:cViewPr varScale="1">
        <p:scale>
          <a:sx n="97" d="100"/>
          <a:sy n="97" d="100"/>
        </p:scale>
        <p:origin x="13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8" d="100"/>
          <a:sy n="138" d="100"/>
        </p:scale>
        <p:origin x="102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5/13/2021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of 3 screen sizes responsive design </a:t>
            </a:r>
          </a:p>
          <a:p>
            <a:r>
              <a:rPr lang="en-US" dirty="0"/>
              <a:t>a good example of how content should scale across screens. Easy to read</a:t>
            </a:r>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a:t>
            </a:fld>
            <a:endParaRPr lang="en-US"/>
          </a:p>
        </p:txBody>
      </p:sp>
    </p:spTree>
    <p:extLst>
      <p:ext uri="{BB962C8B-B14F-4D97-AF65-F5344CB8AC3E}">
        <p14:creationId xmlns:p14="http://schemas.microsoft.com/office/powerpoint/2010/main" val="229466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3AC21-DC8C-D544-8151-A8A54CA91663}" type="slidenum">
              <a:rPr lang="en-US"/>
              <a:pPr>
                <a:defRPr/>
              </a:pPr>
              <a:t>‹#›</a:t>
            </a:fld>
            <a:endParaRPr lang="en-US"/>
          </a:p>
        </p:txBody>
      </p:sp>
    </p:spTree>
    <p:extLst>
      <p:ext uri="{BB962C8B-B14F-4D97-AF65-F5344CB8AC3E}">
        <p14:creationId xmlns:p14="http://schemas.microsoft.com/office/powerpoint/2010/main" val="33806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05DCEA-89E6-5D4E-B2EB-1D46D51BD13C}" type="slidenum">
              <a:rPr lang="en-US"/>
              <a:pPr>
                <a:defRPr/>
              </a:pPr>
              <a:t>‹#›</a:t>
            </a:fld>
            <a:endParaRPr lang="en-US"/>
          </a:p>
        </p:txBody>
      </p:sp>
    </p:spTree>
    <p:extLst>
      <p:ext uri="{BB962C8B-B14F-4D97-AF65-F5344CB8AC3E}">
        <p14:creationId xmlns:p14="http://schemas.microsoft.com/office/powerpoint/2010/main" val="2210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C11497-AEC7-B74D-A138-1D7D8415C9B4}" type="slidenum">
              <a:rPr lang="en-US"/>
              <a:pPr>
                <a:defRPr/>
              </a:pPr>
              <a:t>‹#›</a:t>
            </a:fld>
            <a:endParaRPr lang="en-US"/>
          </a:p>
        </p:txBody>
      </p:sp>
    </p:spTree>
    <p:extLst>
      <p:ext uri="{BB962C8B-B14F-4D97-AF65-F5344CB8AC3E}">
        <p14:creationId xmlns:p14="http://schemas.microsoft.com/office/powerpoint/2010/main" val="3314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Myriad Pro" panose="020B0503030403020204"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a:defRPr b="0" i="0">
                <a:latin typeface="Myriad Pro" panose="020B0503030403020204" pitchFamily="34" charset="0"/>
              </a:defRPr>
            </a:lvl1pPr>
            <a:lvl2pPr>
              <a:defRPr b="0" i="0">
                <a:latin typeface="Myriad Pro" panose="020B0503030403020204" pitchFamily="34" charset="0"/>
              </a:defRPr>
            </a:lvl2pPr>
            <a:lvl3pPr>
              <a:defRPr b="0" i="0">
                <a:latin typeface="Myriad Pro" panose="020B0503030403020204" pitchFamily="34" charset="0"/>
              </a:defRPr>
            </a:lvl3pPr>
            <a:lvl4pPr>
              <a:defRPr b="0" i="0">
                <a:latin typeface="Myriad Pro" panose="020B0503030403020204" pitchFamily="34" charset="0"/>
              </a:defRPr>
            </a:lvl4pPr>
            <a:lvl5pPr>
              <a:defRPr b="0" i="0">
                <a:latin typeface="Myriad Pro" panose="020B0503030403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Rectangle 4"/>
          <p:cNvSpPr>
            <a:spLocks noGrp="1" noChangeArrowheads="1"/>
          </p:cNvSpPr>
          <p:nvPr>
            <p:ph type="dt" sz="half" idx="10"/>
          </p:nvPr>
        </p:nvSpPr>
        <p:spPr>
          <a:ln/>
        </p:spPr>
        <p:txBody>
          <a:bodyPr/>
          <a:lstStyle>
            <a:lvl1pPr>
              <a:defRPr>
                <a:latin typeface="Myriad Pro" panose="020B0503030403020204" pitchFamily="34" charset="0"/>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atin typeface="Myriad Pro" panose="020B0503030403020204" pitchFamily="34" charset="0"/>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atin typeface="Myriad Pro" panose="020B0503030403020204" pitchFamily="34" charset="0"/>
              </a:defRPr>
            </a:lvl1pPr>
          </a:lstStyle>
          <a:p>
            <a:pPr>
              <a:defRPr/>
            </a:pPr>
            <a:fld id="{3FA85722-278C-6244-8172-0EC582E36E92}" type="slidenum">
              <a:rPr lang="en-US" smtClean="0"/>
              <a:pPr>
                <a:defRPr/>
              </a:pPr>
              <a:t>‹#›</a:t>
            </a:fld>
            <a:endParaRPr lang="en-US" dirty="0"/>
          </a:p>
        </p:txBody>
      </p:sp>
    </p:spTree>
    <p:extLst>
      <p:ext uri="{BB962C8B-B14F-4D97-AF65-F5344CB8AC3E}">
        <p14:creationId xmlns:p14="http://schemas.microsoft.com/office/powerpoint/2010/main" val="24603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0EB7D0-BAC9-1F4A-B64F-5DF60C4EE3C9}" type="slidenum">
              <a:rPr lang="en-US"/>
              <a:pPr>
                <a:defRPr/>
              </a:pPr>
              <a:t>‹#›</a:t>
            </a:fld>
            <a:endParaRPr lang="en-US"/>
          </a:p>
        </p:txBody>
      </p:sp>
    </p:spTree>
    <p:extLst>
      <p:ext uri="{BB962C8B-B14F-4D97-AF65-F5344CB8AC3E}">
        <p14:creationId xmlns:p14="http://schemas.microsoft.com/office/powerpoint/2010/main" val="28724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A6493E-0C61-4949-BF7B-226FA9048D8A}" type="slidenum">
              <a:rPr lang="en-US"/>
              <a:pPr>
                <a:defRPr/>
              </a:pPr>
              <a:t>‹#›</a:t>
            </a:fld>
            <a:endParaRPr lang="en-US"/>
          </a:p>
        </p:txBody>
      </p:sp>
    </p:spTree>
    <p:extLst>
      <p:ext uri="{BB962C8B-B14F-4D97-AF65-F5344CB8AC3E}">
        <p14:creationId xmlns:p14="http://schemas.microsoft.com/office/powerpoint/2010/main" val="4544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173551-7A4B-AA43-8737-7C3D16D4C9FB}" type="slidenum">
              <a:rPr lang="en-US"/>
              <a:pPr>
                <a:defRPr/>
              </a:pPr>
              <a:t>‹#›</a:t>
            </a:fld>
            <a:endParaRPr lang="en-US"/>
          </a:p>
        </p:txBody>
      </p:sp>
    </p:spTree>
    <p:extLst>
      <p:ext uri="{BB962C8B-B14F-4D97-AF65-F5344CB8AC3E}">
        <p14:creationId xmlns:p14="http://schemas.microsoft.com/office/powerpoint/2010/main" val="86086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F4EE22-2F59-1342-B7E4-E05BB95BB23E}" type="slidenum">
              <a:rPr lang="en-US"/>
              <a:pPr>
                <a:defRPr/>
              </a:pPr>
              <a:t>‹#›</a:t>
            </a:fld>
            <a:endParaRPr lang="en-US"/>
          </a:p>
        </p:txBody>
      </p:sp>
    </p:spTree>
    <p:extLst>
      <p:ext uri="{BB962C8B-B14F-4D97-AF65-F5344CB8AC3E}">
        <p14:creationId xmlns:p14="http://schemas.microsoft.com/office/powerpoint/2010/main" val="138020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C4555-50A1-B340-8961-7F1C1ACEE9D6}" type="slidenum">
              <a:rPr lang="en-US"/>
              <a:pPr>
                <a:defRPr/>
              </a:pPr>
              <a:t>‹#›</a:t>
            </a:fld>
            <a:endParaRPr lang="en-US"/>
          </a:p>
        </p:txBody>
      </p:sp>
    </p:spTree>
    <p:extLst>
      <p:ext uri="{BB962C8B-B14F-4D97-AF65-F5344CB8AC3E}">
        <p14:creationId xmlns:p14="http://schemas.microsoft.com/office/powerpoint/2010/main" val="34802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FEBACB-3B6F-2744-908F-D2030440FE92}" type="slidenum">
              <a:rPr lang="en-US"/>
              <a:pPr>
                <a:defRPr/>
              </a:pPr>
              <a:t>‹#›</a:t>
            </a:fld>
            <a:endParaRPr lang="en-US"/>
          </a:p>
        </p:txBody>
      </p:sp>
    </p:spTree>
    <p:extLst>
      <p:ext uri="{BB962C8B-B14F-4D97-AF65-F5344CB8AC3E}">
        <p14:creationId xmlns:p14="http://schemas.microsoft.com/office/powerpoint/2010/main" val="11486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1372AB-4391-C54B-960C-DF12F276E1FF}" type="slidenum">
              <a:rPr lang="en-US"/>
              <a:pPr>
                <a:defRPr/>
              </a:pPr>
              <a:t>‹#›</a:t>
            </a:fld>
            <a:endParaRPr lang="en-US"/>
          </a:p>
        </p:txBody>
      </p:sp>
    </p:spTree>
    <p:extLst>
      <p:ext uri="{BB962C8B-B14F-4D97-AF65-F5344CB8AC3E}">
        <p14:creationId xmlns:p14="http://schemas.microsoft.com/office/powerpoint/2010/main" val="38528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116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yriad Pro" panose="020B0503030403020204" pitchFamily="34" charset="0"/>
                <a:ea typeface="ＭＳ Ｐゴシック" charset="0"/>
                <a:cs typeface="Myriad Pro" panose="020B0503030403020204" pitchFamily="34" charset="0"/>
              </a:defRPr>
            </a:lvl1pPr>
          </a:lstStyle>
          <a:p>
            <a:pPr>
              <a:defRPr/>
            </a:pPr>
            <a:endParaRPr lang="en-US" dirty="0"/>
          </a:p>
        </p:txBody>
      </p:sp>
      <p:sp>
        <p:nvSpPr>
          <p:cNvPr id="2" name="Rectangle 3"/>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yriad Pro" panose="020B0503030403020204" pitchFamily="34" charset="0"/>
                <a:ea typeface="ＭＳ Ｐゴシック" charset="0"/>
                <a:cs typeface="Myriad Pro" panose="020B0503030403020204"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37BC20-F178-134C-9AA4-2A78975174E5}" type="slidenum">
              <a:rPr lang="en-US"/>
              <a:pPr>
                <a:defRPr/>
              </a:pPr>
              <a:t>‹#›</a:t>
            </a:fld>
            <a:endParaRPr lang="en-US" dirty="0"/>
          </a:p>
        </p:txBody>
      </p:sp>
      <p:sp>
        <p:nvSpPr>
          <p:cNvPr id="1031" name="Rectangle 2"/>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a:t>
            </a:r>
          </a:p>
        </p:txBody>
      </p:sp>
      <p:cxnSp>
        <p:nvCxnSpPr>
          <p:cNvPr id="12" name="Straight Connector 11"/>
          <p:cNvCxnSpPr>
            <a:cxnSpLocks noChangeShapeType="1"/>
          </p:cNvCxnSpPr>
          <p:nvPr userDrawn="1"/>
        </p:nvCxnSpPr>
        <p:spPr bwMode="auto">
          <a:xfrm>
            <a:off x="0" y="1066800"/>
            <a:ext cx="9144000" cy="0"/>
          </a:xfrm>
          <a:prstGeom prst="line">
            <a:avLst/>
          </a:prstGeom>
          <a:noFill/>
          <a:ln w="3175">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pic>
        <p:nvPicPr>
          <p:cNvPr id="1033" name="Picture 7" descr="Cnstga_vrt_CMYK_gld_wht_rev.eps"/>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i="0">
          <a:solidFill>
            <a:schemeClr val="tx2"/>
          </a:solidFill>
          <a:latin typeface="Myriad Pro" panose="020B0503030403020204" pitchFamily="34" charset="0"/>
          <a:ea typeface="ＭＳ Ｐゴシック" charset="-128"/>
          <a:cs typeface="Myriad Pro" panose="020B0503030403020204"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yriad Pro" panose="020B0503030403020204" pitchFamily="34" charset="0"/>
          <a:ea typeface="ＭＳ Ｐゴシック" charset="-128"/>
          <a:cs typeface="Myriad Pro" panose="020B0503030403020204" pitchFamily="34" charset="0"/>
        </a:defRPr>
      </a:lvl1pPr>
      <a:lvl2pPr marL="742950" indent="-285750" algn="l" rtl="0" eaLnBrk="0" fontAlgn="base" hangingPunct="0">
        <a:spcBef>
          <a:spcPct val="20000"/>
        </a:spcBef>
        <a:spcAft>
          <a:spcPct val="0"/>
        </a:spcAft>
        <a:buChar char="–"/>
        <a:defRPr sz="2800">
          <a:solidFill>
            <a:schemeClr val="tx1"/>
          </a:solidFill>
          <a:latin typeface="Myriad Pro" panose="020B0503030403020204" pitchFamily="34" charset="0"/>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yriad Pro" panose="020B0503030403020204" pitchFamily="34" charset="0"/>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yriad Pro" panose="020B0503030403020204" pitchFamily="34" charset="0"/>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pplewebdata://13C12053-AC68-478B-93A4-321B9A9A8AC4/t.ly/I1wD" TargetMode="External"/><Relationship Id="rId2" Type="http://schemas.openxmlformats.org/officeDocument/2006/relationships/hyperlink" Target="applewebdata://13C12053-AC68-478B-93A4-321B9A9A8AC4/t.ly/99Lf" TargetMode="External"/><Relationship Id="rId1" Type="http://schemas.openxmlformats.org/officeDocument/2006/relationships/slideLayout" Target="../slideLayouts/slideLayout2.xml"/><Relationship Id="rId4" Type="http://schemas.openxmlformats.org/officeDocument/2006/relationships/hyperlink" Target="https://www.youtube.com/watch?v=1ZGUYwYJFMM&amp;feature=youtu.b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conestogac.on.ca/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t.conestogac.on.ca/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YqQx75OPRa0?feature=oembed" TargetMode="External"/><Relationship Id="rId4" Type="http://schemas.openxmlformats.org/officeDocument/2006/relationships/hyperlink" Target="https://edu.gcfglobal.org/en/beginning-graphic-design/fundamentals-of-design/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44D34D-65E6-5D4C-B668-5AFE29CCF618}"/>
              </a:ext>
            </a:extLst>
          </p:cNvPr>
          <p:cNvSpPr>
            <a:spLocks noGrp="1"/>
          </p:cNvSpPr>
          <p:nvPr>
            <p:ph type="ctrTitle"/>
          </p:nvPr>
        </p:nvSpPr>
        <p:spPr/>
        <p:txBody>
          <a:bodyPr/>
          <a:lstStyle/>
          <a:p>
            <a:r>
              <a:rPr lang="en-US" dirty="0"/>
              <a:t>Web Graphic </a:t>
            </a:r>
            <a:br>
              <a:rPr lang="en-US" dirty="0"/>
            </a:br>
            <a:r>
              <a:rPr lang="en-US" dirty="0"/>
              <a:t>and Prototyping</a:t>
            </a:r>
          </a:p>
        </p:txBody>
      </p:sp>
      <p:sp>
        <p:nvSpPr>
          <p:cNvPr id="9" name="Subtitle 8">
            <a:extLst>
              <a:ext uri="{FF2B5EF4-FFF2-40B4-BE49-F238E27FC236}">
                <a16:creationId xmlns:a16="http://schemas.microsoft.com/office/drawing/2014/main" id="{B7412DC5-902B-F94C-B618-3E6F370B9E90}"/>
              </a:ext>
            </a:extLst>
          </p:cNvPr>
          <p:cNvSpPr>
            <a:spLocks noGrp="1"/>
          </p:cNvSpPr>
          <p:nvPr>
            <p:ph type="subTitle" idx="1"/>
          </p:nvPr>
        </p:nvSpPr>
        <p:spPr/>
        <p:txBody>
          <a:bodyPr/>
          <a:lstStyle/>
          <a:p>
            <a:r>
              <a:rPr lang="en-US" dirty="0"/>
              <a:t>Introduction</a:t>
            </a:r>
          </a:p>
        </p:txBody>
      </p:sp>
      <p:pic>
        <p:nvPicPr>
          <p:cNvPr id="4" name="Picture 3" descr="Photo of 3 screen sizes responsive design &#10;a good example of how content should scale across screens. Easy to read">
            <a:extLst>
              <a:ext uri="{FF2B5EF4-FFF2-40B4-BE49-F238E27FC236}">
                <a16:creationId xmlns:a16="http://schemas.microsoft.com/office/drawing/2014/main" id="{BA076458-C01D-6C45-BB51-9128D9952FD7}"/>
              </a:ext>
            </a:extLst>
          </p:cNvPr>
          <p:cNvPicPr>
            <a:picLocks noChangeAspect="1"/>
          </p:cNvPicPr>
          <p:nvPr/>
        </p:nvPicPr>
        <p:blipFill>
          <a:blip r:embed="rId3"/>
          <a:stretch>
            <a:fillRect/>
          </a:stretch>
        </p:blipFill>
        <p:spPr>
          <a:xfrm>
            <a:off x="-609600" y="1224225"/>
            <a:ext cx="10564725" cy="6112476"/>
          </a:xfrm>
          <a:prstGeom prst="rect">
            <a:avLst/>
          </a:prstGeom>
        </p:spPr>
      </p:pic>
      <p:sp>
        <p:nvSpPr>
          <p:cNvPr id="5" name="TextBox 4">
            <a:extLst>
              <a:ext uri="{FF2B5EF4-FFF2-40B4-BE49-F238E27FC236}">
                <a16:creationId xmlns:a16="http://schemas.microsoft.com/office/drawing/2014/main" id="{F0C22EE5-374E-0346-98CB-DD23795F0605}"/>
              </a:ext>
            </a:extLst>
          </p:cNvPr>
          <p:cNvSpPr txBox="1"/>
          <p:nvPr/>
        </p:nvSpPr>
        <p:spPr>
          <a:xfrm>
            <a:off x="0" y="2357605"/>
            <a:ext cx="9144000" cy="1015663"/>
          </a:xfrm>
          <a:prstGeom prst="rect">
            <a:avLst/>
          </a:prstGeom>
          <a:noFill/>
        </p:spPr>
        <p:txBody>
          <a:bodyPr wrap="square" rtlCol="0">
            <a:spAutoFit/>
          </a:bodyPr>
          <a:lstStyle/>
          <a:p>
            <a:pPr algn="ctr"/>
            <a:r>
              <a:rPr lang="en-US" sz="6000" b="1" dirty="0">
                <a:latin typeface="Myriad Pro" panose="020B0503030403020204" pitchFamily="34" charset="0"/>
              </a:rPr>
              <a:t>WELCOME</a:t>
            </a:r>
          </a:p>
        </p:txBody>
      </p:sp>
      <p:sp>
        <p:nvSpPr>
          <p:cNvPr id="6" name="TextBox 5">
            <a:extLst>
              <a:ext uri="{FF2B5EF4-FFF2-40B4-BE49-F238E27FC236}">
                <a16:creationId xmlns:a16="http://schemas.microsoft.com/office/drawing/2014/main" id="{F9573001-D437-5342-8F1B-895C391FBE46}"/>
              </a:ext>
            </a:extLst>
          </p:cNvPr>
          <p:cNvSpPr txBox="1"/>
          <p:nvPr/>
        </p:nvSpPr>
        <p:spPr>
          <a:xfrm>
            <a:off x="0" y="1342668"/>
            <a:ext cx="9144000" cy="1107996"/>
          </a:xfrm>
          <a:prstGeom prst="rect">
            <a:avLst/>
          </a:prstGeom>
          <a:noFill/>
        </p:spPr>
        <p:txBody>
          <a:bodyPr wrap="square" rtlCol="0">
            <a:spAutoFit/>
          </a:bodyPr>
          <a:lstStyle/>
          <a:p>
            <a:pPr algn="ctr"/>
            <a:r>
              <a:rPr lang="en-CA" sz="2000" b="1" dirty="0"/>
              <a:t>Web Development Fundamentals</a:t>
            </a:r>
            <a:br>
              <a:rPr lang="en-CA" b="1" dirty="0"/>
            </a:br>
            <a:r>
              <a:rPr lang="en-CA" sz="2800" b="1" dirty="0"/>
              <a:t>GRDN1180 Web Graphics and Prototyping</a:t>
            </a:r>
            <a:endParaRPr lang="en-CA" sz="2800" dirty="0"/>
          </a:p>
          <a:p>
            <a:pPr algn="ctr"/>
            <a:endParaRPr lang="en-US" dirty="0"/>
          </a:p>
        </p:txBody>
      </p:sp>
      <p:sp>
        <p:nvSpPr>
          <p:cNvPr id="7" name="TextBox 6">
            <a:extLst>
              <a:ext uri="{FF2B5EF4-FFF2-40B4-BE49-F238E27FC236}">
                <a16:creationId xmlns:a16="http://schemas.microsoft.com/office/drawing/2014/main" id="{11F472DD-B2CC-9C44-8CC8-C6602A3FCCA2}"/>
              </a:ext>
            </a:extLst>
          </p:cNvPr>
          <p:cNvSpPr txBox="1"/>
          <p:nvPr/>
        </p:nvSpPr>
        <p:spPr>
          <a:xfrm rot="5400000">
            <a:off x="7367048" y="5949195"/>
            <a:ext cx="2615665" cy="276999"/>
          </a:xfrm>
          <a:prstGeom prst="rect">
            <a:avLst/>
          </a:prstGeom>
          <a:noFill/>
        </p:spPr>
        <p:txBody>
          <a:bodyPr wrap="square" rtlCol="0">
            <a:spAutoFit/>
          </a:bodyPr>
          <a:lstStyle/>
          <a:p>
            <a:r>
              <a:rPr lang="en-US" sz="1200" dirty="0"/>
              <a:t>Photo – Adobe Stock</a:t>
            </a:r>
          </a:p>
        </p:txBody>
      </p:sp>
    </p:spTree>
    <p:extLst>
      <p:ext uri="{BB962C8B-B14F-4D97-AF65-F5344CB8AC3E}">
        <p14:creationId xmlns:p14="http://schemas.microsoft.com/office/powerpoint/2010/main" val="423626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D6CF-E6C7-0848-B318-B9D78D0C515A}"/>
              </a:ext>
            </a:extLst>
          </p:cNvPr>
          <p:cNvSpPr>
            <a:spLocks noGrp="1"/>
          </p:cNvSpPr>
          <p:nvPr>
            <p:ph type="title"/>
          </p:nvPr>
        </p:nvSpPr>
        <p:spPr/>
        <p:txBody>
          <a:bodyPr/>
          <a:lstStyle/>
          <a:p>
            <a:r>
              <a:rPr lang="en-CA" dirty="0"/>
              <a:t>Activities Today</a:t>
            </a:r>
            <a:endParaRPr lang="en-US" dirty="0"/>
          </a:p>
        </p:txBody>
      </p:sp>
      <p:sp>
        <p:nvSpPr>
          <p:cNvPr id="3" name="Content Placeholder 2">
            <a:extLst>
              <a:ext uri="{FF2B5EF4-FFF2-40B4-BE49-F238E27FC236}">
                <a16:creationId xmlns:a16="http://schemas.microsoft.com/office/drawing/2014/main" id="{B0A831C7-2BE1-6043-A7AA-A0827B19035F}"/>
              </a:ext>
            </a:extLst>
          </p:cNvPr>
          <p:cNvSpPr>
            <a:spLocks noGrp="1"/>
          </p:cNvSpPr>
          <p:nvPr>
            <p:ph idx="1"/>
          </p:nvPr>
        </p:nvSpPr>
        <p:spPr/>
        <p:txBody>
          <a:bodyPr/>
          <a:lstStyle/>
          <a:p>
            <a:r>
              <a:rPr lang="en-CA" sz="2400" b="1" dirty="0"/>
              <a:t>Exploring the software </a:t>
            </a:r>
          </a:p>
          <a:p>
            <a:r>
              <a:rPr lang="en-US" sz="2400" dirty="0"/>
              <a:t>No in-class Task (ICT) this week.</a:t>
            </a:r>
          </a:p>
          <a:p>
            <a:r>
              <a:rPr lang="en-US" sz="2400" dirty="0"/>
              <a:t>Today, we will begin to look at each of the software applications, the purpose and tools and why designers use Illustrator, Photoshop, and XD to create web graphics, visual content, and layouts.</a:t>
            </a:r>
          </a:p>
          <a:p>
            <a:r>
              <a:rPr lang="en-US" sz="2400" dirty="0"/>
              <a:t>Instructor led tutorials utilizing the software learn panel* or welcome window **  </a:t>
            </a:r>
          </a:p>
          <a:p>
            <a:r>
              <a:rPr lang="en-US" sz="2400" dirty="0"/>
              <a:t>Photoshop (</a:t>
            </a:r>
            <a:r>
              <a:rPr lang="en-US" sz="2400" b="1" dirty="0"/>
              <a:t>PS</a:t>
            </a:r>
            <a:r>
              <a:rPr lang="en-US" sz="2400" dirty="0"/>
              <a:t>)**, Illustrator (</a:t>
            </a:r>
            <a:r>
              <a:rPr lang="en-US" sz="2400" b="1" dirty="0"/>
              <a:t>AI</a:t>
            </a:r>
            <a:r>
              <a:rPr lang="en-US" sz="2400" dirty="0"/>
              <a:t>)*, and (</a:t>
            </a:r>
            <a:r>
              <a:rPr lang="en-US" sz="2400" b="1" dirty="0"/>
              <a:t>XD</a:t>
            </a:r>
            <a:r>
              <a:rPr lang="en-US" sz="2400" dirty="0"/>
              <a:t>)(Adobe </a:t>
            </a:r>
            <a:r>
              <a:rPr lang="en-US" sz="2400" dirty="0" err="1"/>
              <a:t>E</a:t>
            </a:r>
            <a:r>
              <a:rPr lang="en-US" sz="2400" b="1" dirty="0" err="1"/>
              <a:t>X</a:t>
            </a:r>
            <a:r>
              <a:rPr lang="en-US" sz="2400" dirty="0" err="1"/>
              <a:t>perience</a:t>
            </a:r>
            <a:r>
              <a:rPr lang="en-US" sz="2400" dirty="0"/>
              <a:t> </a:t>
            </a:r>
            <a:r>
              <a:rPr lang="en-US" sz="2400" b="1" dirty="0"/>
              <a:t>D</a:t>
            </a:r>
            <a:r>
              <a:rPr lang="en-US" sz="2400" dirty="0"/>
              <a:t>esign) **</a:t>
            </a:r>
            <a:endParaRPr lang="en-CA" sz="2400" dirty="0"/>
          </a:p>
          <a:p>
            <a:endParaRPr lang="en-US" sz="2400" dirty="0"/>
          </a:p>
        </p:txBody>
      </p:sp>
    </p:spTree>
    <p:extLst>
      <p:ext uri="{BB962C8B-B14F-4D97-AF65-F5344CB8AC3E}">
        <p14:creationId xmlns:p14="http://schemas.microsoft.com/office/powerpoint/2010/main" val="104018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D6CF-E6C7-0848-B318-B9D78D0C515A}"/>
              </a:ext>
            </a:extLst>
          </p:cNvPr>
          <p:cNvSpPr>
            <a:spLocks noGrp="1"/>
          </p:cNvSpPr>
          <p:nvPr>
            <p:ph type="title"/>
          </p:nvPr>
        </p:nvSpPr>
        <p:spPr/>
        <p:txBody>
          <a:bodyPr/>
          <a:lstStyle/>
          <a:p>
            <a:r>
              <a:rPr lang="en-CA" dirty="0"/>
              <a:t>Activities Today (cont’d)</a:t>
            </a:r>
            <a:endParaRPr lang="en-US" dirty="0"/>
          </a:p>
        </p:txBody>
      </p:sp>
      <p:sp>
        <p:nvSpPr>
          <p:cNvPr id="3" name="Content Placeholder 2">
            <a:extLst>
              <a:ext uri="{FF2B5EF4-FFF2-40B4-BE49-F238E27FC236}">
                <a16:creationId xmlns:a16="http://schemas.microsoft.com/office/drawing/2014/main" id="{B0A831C7-2BE1-6043-A7AA-A0827B19035F}"/>
              </a:ext>
            </a:extLst>
          </p:cNvPr>
          <p:cNvSpPr>
            <a:spLocks noGrp="1"/>
          </p:cNvSpPr>
          <p:nvPr>
            <p:ph idx="1"/>
          </p:nvPr>
        </p:nvSpPr>
        <p:spPr/>
        <p:txBody>
          <a:bodyPr/>
          <a:lstStyle/>
          <a:p>
            <a:pPr marL="0" indent="0" fontAlgn="ctr">
              <a:buNone/>
            </a:pPr>
            <a:r>
              <a:rPr lang="en-US" sz="2400" b="1" dirty="0"/>
              <a:t>Getting to know the application interfaces</a:t>
            </a:r>
            <a:endParaRPr lang="en-CA" sz="2400" dirty="0"/>
          </a:p>
          <a:p>
            <a:pPr fontAlgn="ctr"/>
            <a:r>
              <a:rPr lang="en-US" sz="2400" dirty="0"/>
              <a:t>With hands-on tutorials in the app itself or with links to video tutorials and practice files. Work with sample files as supplied and get step-by-step guidance right within the workspace. Let’s explore the software now by opening </a:t>
            </a:r>
            <a:br>
              <a:rPr lang="en-US" sz="2400" dirty="0"/>
            </a:br>
            <a:r>
              <a:rPr lang="en-US" sz="2400" dirty="0"/>
              <a:t>each one of the applications </a:t>
            </a:r>
            <a:r>
              <a:rPr lang="en-US" sz="2400" b="1" dirty="0"/>
              <a:t>AI, PS, XD</a:t>
            </a:r>
            <a:endParaRPr lang="en-CA" sz="2400" b="1" dirty="0"/>
          </a:p>
          <a:p>
            <a:pPr fontAlgn="ctr">
              <a:buFont typeface="Arial" panose="020B0604020202020204" pitchFamily="34" charset="0"/>
              <a:buChar char="•"/>
            </a:pPr>
            <a:r>
              <a:rPr lang="en-US" sz="2400" b="1" dirty="0"/>
              <a:t>Learning help</a:t>
            </a:r>
            <a:br>
              <a:rPr lang="en-US" sz="2400" b="1" dirty="0"/>
            </a:br>
            <a:r>
              <a:rPr lang="en-US" sz="2400" u="sng" dirty="0">
                <a:hlinkClick r:id="rId2"/>
              </a:rPr>
              <a:t>Illustrator (Interface)</a:t>
            </a:r>
            <a:br>
              <a:rPr lang="en-US" sz="2400" dirty="0"/>
            </a:br>
            <a:r>
              <a:rPr lang="en-US" sz="2400" u="sng" dirty="0">
                <a:hlinkClick r:id="rId3"/>
              </a:rPr>
              <a:t>Photoshop (Interface)</a:t>
            </a:r>
            <a:r>
              <a:rPr lang="en-US" sz="2400" dirty="0"/>
              <a:t> </a:t>
            </a:r>
            <a:br>
              <a:rPr lang="en-CA" sz="2400" dirty="0"/>
            </a:br>
            <a:r>
              <a:rPr lang="en-US" sz="2400" u="sng" dirty="0">
                <a:hlinkClick r:id="rId4"/>
              </a:rPr>
              <a:t>XD Overview (Interface)</a:t>
            </a:r>
            <a:r>
              <a:rPr lang="en-US" sz="2400" dirty="0"/>
              <a:t> </a:t>
            </a:r>
            <a:endParaRPr lang="en-CA" sz="2400" dirty="0"/>
          </a:p>
          <a:p>
            <a:pPr marL="0" indent="0" fontAlgn="ctr">
              <a:buNone/>
            </a:pPr>
            <a:endParaRPr lang="en-CA" sz="2400" dirty="0"/>
          </a:p>
        </p:txBody>
      </p:sp>
    </p:spTree>
    <p:extLst>
      <p:ext uri="{BB962C8B-B14F-4D97-AF65-F5344CB8AC3E}">
        <p14:creationId xmlns:p14="http://schemas.microsoft.com/office/powerpoint/2010/main" val="394204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D6CF-E6C7-0848-B318-B9D78D0C515A}"/>
              </a:ext>
            </a:extLst>
          </p:cNvPr>
          <p:cNvSpPr>
            <a:spLocks noGrp="1"/>
          </p:cNvSpPr>
          <p:nvPr>
            <p:ph type="title"/>
          </p:nvPr>
        </p:nvSpPr>
        <p:spPr/>
        <p:txBody>
          <a:bodyPr/>
          <a:lstStyle/>
          <a:p>
            <a:r>
              <a:rPr lang="en-CA" dirty="0"/>
              <a:t>All the Unit Outcomes Week 2</a:t>
            </a:r>
            <a:endParaRPr lang="en-US" dirty="0"/>
          </a:p>
        </p:txBody>
      </p:sp>
      <p:sp>
        <p:nvSpPr>
          <p:cNvPr id="3" name="Content Placeholder 2">
            <a:extLst>
              <a:ext uri="{FF2B5EF4-FFF2-40B4-BE49-F238E27FC236}">
                <a16:creationId xmlns:a16="http://schemas.microsoft.com/office/drawing/2014/main" id="{B0A831C7-2BE1-6043-A7AA-A0827B19035F}"/>
              </a:ext>
            </a:extLst>
          </p:cNvPr>
          <p:cNvSpPr>
            <a:spLocks noGrp="1"/>
          </p:cNvSpPr>
          <p:nvPr>
            <p:ph idx="1"/>
          </p:nvPr>
        </p:nvSpPr>
        <p:spPr>
          <a:xfrm>
            <a:off x="457200" y="2057400"/>
            <a:ext cx="8610600" cy="4068763"/>
          </a:xfrm>
        </p:spPr>
        <p:txBody>
          <a:bodyPr/>
          <a:lstStyle/>
          <a:p>
            <a:pPr marL="0" indent="0">
              <a:buNone/>
            </a:pPr>
            <a:r>
              <a:rPr lang="en-CA" sz="2000" b="1" dirty="0"/>
              <a:t>Successful completion of the following units will enable the student to:</a:t>
            </a:r>
          </a:p>
          <a:p>
            <a:pPr marL="0" indent="0">
              <a:buNone/>
            </a:pPr>
            <a:r>
              <a:rPr lang="en-CA" sz="2000" b="1" dirty="0"/>
              <a:t>1.0 Introduction to Graphics in Web Design</a:t>
            </a:r>
          </a:p>
          <a:p>
            <a:pPr>
              <a:buFont typeface="Arial" panose="020B0604020202020204" pitchFamily="34" charset="0"/>
              <a:buChar char="•"/>
            </a:pPr>
            <a:r>
              <a:rPr lang="en-CA" sz="2000" dirty="0"/>
              <a:t>1.1 Describe the purpose and value of graphics design in web development.</a:t>
            </a:r>
          </a:p>
          <a:p>
            <a:pPr>
              <a:buFont typeface="Arial" panose="020B0604020202020204" pitchFamily="34" charset="0"/>
              <a:buChar char="•"/>
            </a:pPr>
            <a:r>
              <a:rPr lang="en-CA" sz="2000" dirty="0"/>
              <a:t>1.2 Explain the role of the customer or client in the graphic design process.</a:t>
            </a:r>
          </a:p>
          <a:p>
            <a:pPr>
              <a:buFont typeface="Arial" panose="020B0604020202020204" pitchFamily="34" charset="0"/>
              <a:buChar char="•"/>
            </a:pPr>
            <a:r>
              <a:rPr lang="en-CA" sz="2000" dirty="0"/>
              <a:t>1.3 Describe the purpose and key features of a wireframe in web development.</a:t>
            </a:r>
          </a:p>
          <a:p>
            <a:pPr>
              <a:buFont typeface="Arial" panose="020B0604020202020204" pitchFamily="34" charset="0"/>
              <a:buChar char="•"/>
            </a:pPr>
            <a:r>
              <a:rPr lang="en-CA" sz="2000" dirty="0"/>
              <a:t>1.4 List various graphic design tools used for web design and their purposes.</a:t>
            </a:r>
          </a:p>
          <a:p>
            <a:pPr>
              <a:buFont typeface="Arial" panose="020B0604020202020204" pitchFamily="34" charset="0"/>
              <a:buChar char="•"/>
            </a:pPr>
            <a:r>
              <a:rPr lang="en-CA" sz="2000" dirty="0"/>
              <a:t>1.5 Describe best practices in the creation, organization, and communication of graphical web assets and style guides.</a:t>
            </a:r>
          </a:p>
        </p:txBody>
      </p:sp>
    </p:spTree>
    <p:extLst>
      <p:ext uri="{BB962C8B-B14F-4D97-AF65-F5344CB8AC3E}">
        <p14:creationId xmlns:p14="http://schemas.microsoft.com/office/powerpoint/2010/main" val="234538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5609-835F-8141-A363-36B6D2A2CFA4}"/>
              </a:ext>
            </a:extLst>
          </p:cNvPr>
          <p:cNvSpPr>
            <a:spLocks noGrp="1"/>
          </p:cNvSpPr>
          <p:nvPr>
            <p:ph type="title"/>
          </p:nvPr>
        </p:nvSpPr>
        <p:spPr/>
        <p:txBody>
          <a:bodyPr/>
          <a:lstStyle/>
          <a:p>
            <a:r>
              <a:rPr lang="en-US" b="1" dirty="0">
                <a:latin typeface="Myriad Pro" panose="020B0503030403020204" pitchFamily="34" charset="0"/>
              </a:rPr>
              <a:t>Welcome!</a:t>
            </a:r>
          </a:p>
        </p:txBody>
      </p:sp>
      <p:sp>
        <p:nvSpPr>
          <p:cNvPr id="3" name="Content Placeholder 2">
            <a:extLst>
              <a:ext uri="{FF2B5EF4-FFF2-40B4-BE49-F238E27FC236}">
                <a16:creationId xmlns:a16="http://schemas.microsoft.com/office/drawing/2014/main" id="{CDEF00FE-ADEE-2447-9D5F-884E3314BD14}"/>
              </a:ext>
            </a:extLst>
          </p:cNvPr>
          <p:cNvSpPr>
            <a:spLocks noGrp="1"/>
          </p:cNvSpPr>
          <p:nvPr>
            <p:ph idx="1"/>
          </p:nvPr>
        </p:nvSpPr>
        <p:spPr>
          <a:xfrm>
            <a:off x="457200" y="2057400"/>
            <a:ext cx="8229600" cy="4191000"/>
          </a:xfrm>
        </p:spPr>
        <p:txBody>
          <a:bodyPr/>
          <a:lstStyle/>
          <a:p>
            <a:pPr marL="0" indent="0" eaLnBrk="1" hangingPunct="1">
              <a:buNone/>
            </a:pPr>
            <a:r>
              <a:rPr lang="en-US" sz="2800" b="1" dirty="0">
                <a:latin typeface="Myriad Pro" panose="020B0503030403020204" pitchFamily="34" charset="0"/>
                <a:ea typeface="ＭＳ Ｐゴシック" charset="0"/>
                <a:cs typeface="Myriad Arabic" pitchFamily="2" charset="-78"/>
              </a:rPr>
              <a:t>Topics we will cover in this course:</a:t>
            </a:r>
          </a:p>
          <a:p>
            <a:r>
              <a:rPr lang="en-CA" sz="2400" dirty="0"/>
              <a:t>Using current industry-standard software for graphics </a:t>
            </a:r>
            <a:br>
              <a:rPr lang="en-CA" sz="2400" dirty="0"/>
            </a:br>
            <a:r>
              <a:rPr lang="en-CA" sz="2400" dirty="0"/>
              <a:t>and prototyping, this hands-on course will allow </a:t>
            </a:r>
            <a:br>
              <a:rPr lang="en-CA" sz="2400" dirty="0"/>
            </a:br>
            <a:r>
              <a:rPr lang="en-CA" sz="2400" dirty="0"/>
              <a:t>participants to demonstrate the basics of modifying </a:t>
            </a:r>
            <a:br>
              <a:rPr lang="en-CA" sz="2400" dirty="0"/>
            </a:br>
            <a:r>
              <a:rPr lang="en-CA" sz="2400" dirty="0"/>
              <a:t>and combining digital photographs and graphics to </a:t>
            </a:r>
            <a:br>
              <a:rPr lang="en-CA" sz="2400" dirty="0"/>
            </a:br>
            <a:r>
              <a:rPr lang="en-CA" sz="2400" dirty="0"/>
              <a:t>create realistic composite images for the web. </a:t>
            </a:r>
          </a:p>
          <a:p>
            <a:r>
              <a:rPr lang="en-CA" sz="2400" dirty="0"/>
              <a:t>Participants will practice creating basic website </a:t>
            </a:r>
            <a:br>
              <a:rPr lang="en-CA" sz="2400" dirty="0"/>
            </a:br>
            <a:r>
              <a:rPr lang="en-CA" sz="2400" dirty="0"/>
              <a:t>wireframes and </a:t>
            </a:r>
            <a:r>
              <a:rPr lang="en-CA" sz="2400" dirty="0" err="1"/>
              <a:t>mockups</a:t>
            </a:r>
            <a:r>
              <a:rPr lang="en-CA" sz="2400" dirty="0"/>
              <a:t> as blueprints towards </a:t>
            </a:r>
            <a:br>
              <a:rPr lang="en-CA" sz="2400" dirty="0"/>
            </a:br>
            <a:r>
              <a:rPr lang="en-CA" sz="2400" dirty="0"/>
              <a:t>a final web product prototype. </a:t>
            </a:r>
          </a:p>
          <a:p>
            <a:r>
              <a:rPr lang="en-CA" sz="2400" b="1" dirty="0">
                <a:hlinkClick r:id="rId2"/>
              </a:rPr>
              <a:t>Download the Software: Illustrator, Photoshop, XD</a:t>
            </a:r>
            <a:endParaRPr lang="en-CA" sz="2400" dirty="0"/>
          </a:p>
          <a:p>
            <a:pPr eaLnBrk="1" hangingPunct="1"/>
            <a:endParaRPr lang="en-US" sz="2000" dirty="0">
              <a:latin typeface="Myriad Pro" panose="020B0503030403020204" pitchFamily="34" charset="0"/>
              <a:ea typeface="ＭＳ Ｐゴシック" charset="0"/>
              <a:cs typeface="Myriad Arabic" pitchFamily="2" charset="-78"/>
            </a:endParaRPr>
          </a:p>
        </p:txBody>
      </p:sp>
    </p:spTree>
    <p:extLst>
      <p:ext uri="{BB962C8B-B14F-4D97-AF65-F5344CB8AC3E}">
        <p14:creationId xmlns:p14="http://schemas.microsoft.com/office/powerpoint/2010/main" val="130184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5609-835F-8141-A363-36B6D2A2CFA4}"/>
              </a:ext>
            </a:extLst>
          </p:cNvPr>
          <p:cNvSpPr>
            <a:spLocks noGrp="1"/>
          </p:cNvSpPr>
          <p:nvPr>
            <p:ph type="title"/>
          </p:nvPr>
        </p:nvSpPr>
        <p:spPr/>
        <p:txBody>
          <a:bodyPr/>
          <a:lstStyle/>
          <a:p>
            <a:r>
              <a:rPr lang="en-US" dirty="0"/>
              <a:t>Course Marks</a:t>
            </a:r>
          </a:p>
        </p:txBody>
      </p:sp>
      <p:graphicFrame>
        <p:nvGraphicFramePr>
          <p:cNvPr id="4" name="Content Placeholder 2">
            <a:extLst>
              <a:ext uri="{FF2B5EF4-FFF2-40B4-BE49-F238E27FC236}">
                <a16:creationId xmlns:a16="http://schemas.microsoft.com/office/drawing/2014/main" id="{CF53DD2B-0811-5147-B984-AEC598341CF7}"/>
              </a:ext>
            </a:extLst>
          </p:cNvPr>
          <p:cNvGraphicFramePr>
            <a:graphicFrameLocks/>
          </p:cNvGraphicFramePr>
          <p:nvPr>
            <p:extLst>
              <p:ext uri="{D42A27DB-BD31-4B8C-83A1-F6EECF244321}">
                <p14:modId xmlns:p14="http://schemas.microsoft.com/office/powerpoint/2010/main" val="3591259260"/>
              </p:ext>
            </p:extLst>
          </p:nvPr>
        </p:nvGraphicFramePr>
        <p:xfrm>
          <a:off x="457200" y="2286000"/>
          <a:ext cx="8229600" cy="316992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613318067"/>
                    </a:ext>
                  </a:extLst>
                </a:gridCol>
                <a:gridCol w="2133600">
                  <a:extLst>
                    <a:ext uri="{9D8B030D-6E8A-4147-A177-3AD203B41FA5}">
                      <a16:colId xmlns:a16="http://schemas.microsoft.com/office/drawing/2014/main" val="4081986260"/>
                    </a:ext>
                  </a:extLst>
                </a:gridCol>
              </a:tblGrid>
              <a:tr h="370840">
                <a:tc>
                  <a:txBody>
                    <a:bodyPr/>
                    <a:lstStyle/>
                    <a:p>
                      <a:pPr algn="ctr"/>
                      <a:r>
                        <a:rPr lang="en-CA" sz="2000" dirty="0">
                          <a:latin typeface="Myriad Pro" panose="020B0503030403020204" pitchFamily="34" charset="0"/>
                        </a:rPr>
                        <a:t>Activity</a:t>
                      </a:r>
                    </a:p>
                  </a:txBody>
                  <a:tcPr/>
                </a:tc>
                <a:tc>
                  <a:txBody>
                    <a:bodyPr/>
                    <a:lstStyle/>
                    <a:p>
                      <a:pPr algn="ctr"/>
                      <a:r>
                        <a:rPr lang="en-CA" sz="2000" dirty="0">
                          <a:latin typeface="Myriad Pro" panose="020B0503030403020204" pitchFamily="34" charset="0"/>
                        </a:rPr>
                        <a:t>Grade</a:t>
                      </a:r>
                    </a:p>
                  </a:txBody>
                  <a:tcPr/>
                </a:tc>
                <a:extLst>
                  <a:ext uri="{0D108BD9-81ED-4DB2-BD59-A6C34878D82A}">
                    <a16:rowId xmlns:a16="http://schemas.microsoft.com/office/drawing/2014/main" val="592871455"/>
                  </a:ext>
                </a:extLst>
              </a:tr>
              <a:tr h="370840">
                <a:tc>
                  <a:txBody>
                    <a:bodyPr/>
                    <a:lstStyle/>
                    <a:p>
                      <a:r>
                        <a:rPr lang="en-CA" sz="2000" b="0" i="0" kern="1200" dirty="0">
                          <a:solidFill>
                            <a:schemeClr val="dk1"/>
                          </a:solidFill>
                          <a:effectLst/>
                          <a:latin typeface="Myriad Pro" panose="020B0503030403020204" pitchFamily="34" charset="0"/>
                          <a:ea typeface="+mn-ea"/>
                          <a:cs typeface="+mn-cs"/>
                        </a:rPr>
                        <a:t>Assignments </a:t>
                      </a:r>
                      <a:r>
                        <a:rPr lang="en-CA" sz="2000" dirty="0">
                          <a:latin typeface="Myriad Pro" panose="020B0503030403020204" pitchFamily="34" charset="0"/>
                        </a:rPr>
                        <a:t>(7 x 3%)</a:t>
                      </a:r>
                    </a:p>
                  </a:txBody>
                  <a:tcPr/>
                </a:tc>
                <a:tc>
                  <a:txBody>
                    <a:bodyPr/>
                    <a:lstStyle/>
                    <a:p>
                      <a:pPr algn="ctr"/>
                      <a:r>
                        <a:rPr lang="en-CA" sz="2000" dirty="0">
                          <a:latin typeface="Myriad Pro" panose="020B0503030403020204" pitchFamily="34" charset="0"/>
                        </a:rPr>
                        <a:t>21%</a:t>
                      </a:r>
                    </a:p>
                  </a:txBody>
                  <a:tcPr/>
                </a:tc>
                <a:extLst>
                  <a:ext uri="{0D108BD9-81ED-4DB2-BD59-A6C34878D82A}">
                    <a16:rowId xmlns:a16="http://schemas.microsoft.com/office/drawing/2014/main" val="3298476191"/>
                  </a:ext>
                </a:extLst>
              </a:tr>
              <a:tr h="3505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a:latin typeface="Myriad Pro" panose="020B0503030403020204" pitchFamily="34" charset="0"/>
                        </a:rPr>
                        <a:t>Quizzes (2 x 8%)</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2000" dirty="0">
                          <a:latin typeface="Myriad Pro" panose="020B0503030403020204" pitchFamily="34" charset="0"/>
                        </a:rPr>
                        <a:t>16%</a:t>
                      </a:r>
                    </a:p>
                  </a:txBody>
                  <a:tcPr/>
                </a:tc>
                <a:extLst>
                  <a:ext uri="{0D108BD9-81ED-4DB2-BD59-A6C34878D82A}">
                    <a16:rowId xmlns:a16="http://schemas.microsoft.com/office/drawing/2014/main" val="2917752278"/>
                  </a:ext>
                </a:extLst>
              </a:tr>
              <a:tr h="370840">
                <a:tc>
                  <a:txBody>
                    <a:bodyPr/>
                    <a:lstStyle/>
                    <a:p>
                      <a:r>
                        <a:rPr lang="en-CA" sz="2000" dirty="0">
                          <a:latin typeface="Myriad Pro" panose="020B0503030403020204" pitchFamily="34" charset="0"/>
                        </a:rPr>
                        <a:t>Projects </a:t>
                      </a:r>
                    </a:p>
                  </a:txBody>
                  <a:tcPr/>
                </a:tc>
                <a:tc>
                  <a:txBody>
                    <a:bodyPr/>
                    <a:lstStyle/>
                    <a:p>
                      <a:pPr algn="ctr"/>
                      <a:r>
                        <a:rPr lang="en-CA" sz="2000" dirty="0">
                          <a:latin typeface="Myriad Pro" panose="020B0503030403020204" pitchFamily="34" charset="0"/>
                        </a:rPr>
                        <a:t>8%</a:t>
                      </a:r>
                    </a:p>
                  </a:txBody>
                  <a:tcPr/>
                </a:tc>
                <a:extLst>
                  <a:ext uri="{0D108BD9-81ED-4DB2-BD59-A6C34878D82A}">
                    <a16:rowId xmlns:a16="http://schemas.microsoft.com/office/drawing/2014/main" val="998917420"/>
                  </a:ext>
                </a:extLst>
              </a:tr>
              <a:tr h="370840">
                <a:tc>
                  <a:txBody>
                    <a:bodyPr/>
                    <a:lstStyle/>
                    <a:p>
                      <a:r>
                        <a:rPr lang="en-CA" sz="2000" b="0" i="0" kern="1200" dirty="0">
                          <a:solidFill>
                            <a:schemeClr val="dk1"/>
                          </a:solidFill>
                          <a:effectLst/>
                          <a:latin typeface="Myriad Pro" panose="020B0503030403020204" pitchFamily="34" charset="0"/>
                          <a:ea typeface="+mn-ea"/>
                          <a:cs typeface="+mn-cs"/>
                        </a:rPr>
                        <a:t>Final Project Presentation - Individual</a:t>
                      </a:r>
                      <a:endParaRPr lang="en-CA" sz="2000" dirty="0">
                        <a:latin typeface="Myriad Pro" panose="020B0503030403020204" pitchFamily="34" charset="0"/>
                      </a:endParaRPr>
                    </a:p>
                  </a:txBody>
                  <a:tcPr/>
                </a:tc>
                <a:tc>
                  <a:txBody>
                    <a:bodyPr/>
                    <a:lstStyle/>
                    <a:p>
                      <a:pPr algn="ctr"/>
                      <a:r>
                        <a:rPr lang="en-CA" sz="2000" b="0" i="0" kern="1200" dirty="0">
                          <a:solidFill>
                            <a:schemeClr val="dk1"/>
                          </a:solidFill>
                          <a:effectLst/>
                          <a:latin typeface="Myriad Pro" panose="020B0503030403020204" pitchFamily="34" charset="0"/>
                          <a:ea typeface="+mn-ea"/>
                          <a:cs typeface="+mn-cs"/>
                        </a:rPr>
                        <a:t>20</a:t>
                      </a:r>
                      <a:r>
                        <a:rPr lang="en-CA" sz="2000" dirty="0">
                          <a:latin typeface="Myriad Pro" panose="020B0503030403020204" pitchFamily="34" charset="0"/>
                        </a:rPr>
                        <a:t>%</a:t>
                      </a:r>
                    </a:p>
                  </a:txBody>
                  <a:tcPr/>
                </a:tc>
                <a:extLst>
                  <a:ext uri="{0D108BD9-81ED-4DB2-BD59-A6C34878D82A}">
                    <a16:rowId xmlns:a16="http://schemas.microsoft.com/office/drawing/2014/main" val="400181465"/>
                  </a:ext>
                </a:extLst>
              </a:tr>
              <a:tr h="370840">
                <a:tc>
                  <a:txBody>
                    <a:bodyPr/>
                    <a:lstStyle/>
                    <a:p>
                      <a:r>
                        <a:rPr lang="en-CA" sz="2000" b="0" i="0" kern="1200" dirty="0">
                          <a:solidFill>
                            <a:schemeClr val="dk1"/>
                          </a:solidFill>
                          <a:effectLst/>
                          <a:latin typeface="Myriad Pro" panose="020B0503030403020204" pitchFamily="34" charset="0"/>
                          <a:ea typeface="+mn-ea"/>
                          <a:cs typeface="+mn-cs"/>
                        </a:rPr>
                        <a:t>Final Practical Exam</a:t>
                      </a:r>
                      <a:endParaRPr lang="en-CA" sz="2000" dirty="0">
                        <a:latin typeface="Myriad Pro" panose="020B0503030403020204" pitchFamily="34" charset="0"/>
                      </a:endParaRPr>
                    </a:p>
                  </a:txBody>
                  <a:tcPr/>
                </a:tc>
                <a:tc>
                  <a:txBody>
                    <a:bodyPr/>
                    <a:lstStyle/>
                    <a:p>
                      <a:pPr algn="ctr"/>
                      <a:r>
                        <a:rPr lang="en-CA" sz="2000" dirty="0">
                          <a:latin typeface="Myriad Pro" panose="020B0503030403020204" pitchFamily="34" charset="0"/>
                        </a:rPr>
                        <a:t>25%</a:t>
                      </a:r>
                    </a:p>
                  </a:txBody>
                  <a:tcPr/>
                </a:tc>
                <a:extLst>
                  <a:ext uri="{0D108BD9-81ED-4DB2-BD59-A6C34878D82A}">
                    <a16:rowId xmlns:a16="http://schemas.microsoft.com/office/drawing/2014/main" val="672997877"/>
                  </a:ext>
                </a:extLst>
              </a:tr>
              <a:tr h="370840">
                <a:tc>
                  <a:txBody>
                    <a:bodyPr/>
                    <a:lstStyle/>
                    <a:p>
                      <a:r>
                        <a:rPr lang="en-CA" sz="2000" b="0" i="0" kern="1200" dirty="0">
                          <a:solidFill>
                            <a:schemeClr val="dk1"/>
                          </a:solidFill>
                          <a:effectLst/>
                          <a:latin typeface="Myriad Pro" panose="020B0503030403020204" pitchFamily="34" charset="0"/>
                          <a:ea typeface="+mn-ea"/>
                          <a:cs typeface="+mn-cs"/>
                        </a:rPr>
                        <a:t>Professionalism</a:t>
                      </a:r>
                      <a:endParaRPr lang="en-CA" sz="2000" dirty="0">
                        <a:latin typeface="Myriad Pro" panose="020B0503030403020204" pitchFamily="34" charset="0"/>
                      </a:endParaRPr>
                    </a:p>
                  </a:txBody>
                  <a:tcPr/>
                </a:tc>
                <a:tc>
                  <a:txBody>
                    <a:bodyPr/>
                    <a:lstStyle/>
                    <a:p>
                      <a:pPr algn="ctr"/>
                      <a:r>
                        <a:rPr lang="en-CA" sz="2000" dirty="0">
                          <a:latin typeface="Myriad Pro" panose="020B0503030403020204" pitchFamily="34" charset="0"/>
                        </a:rPr>
                        <a:t>10%</a:t>
                      </a:r>
                    </a:p>
                  </a:txBody>
                  <a:tcPr/>
                </a:tc>
                <a:extLst>
                  <a:ext uri="{0D108BD9-81ED-4DB2-BD59-A6C34878D82A}">
                    <a16:rowId xmlns:a16="http://schemas.microsoft.com/office/drawing/2014/main" val="3340319413"/>
                  </a:ext>
                </a:extLst>
              </a:tr>
              <a:tr h="370840">
                <a:tc>
                  <a:txBody>
                    <a:bodyPr/>
                    <a:lstStyle/>
                    <a:p>
                      <a:r>
                        <a:rPr lang="en-CA" sz="2000" b="1" i="0" kern="1200" dirty="0">
                          <a:solidFill>
                            <a:schemeClr val="dk1"/>
                          </a:solidFill>
                          <a:effectLst/>
                          <a:latin typeface="Myriad Pro" panose="020B0503030403020204" pitchFamily="34" charset="0"/>
                          <a:ea typeface="+mn-ea"/>
                          <a:cs typeface="+mn-cs"/>
                        </a:rPr>
                        <a:t>Total</a:t>
                      </a:r>
                      <a:endParaRPr lang="en-CA" sz="2000" b="1" dirty="0">
                        <a:latin typeface="Myriad Pro" panose="020B0503030403020204" pitchFamily="34" charset="0"/>
                      </a:endParaRPr>
                    </a:p>
                  </a:txBody>
                  <a:tcPr/>
                </a:tc>
                <a:tc>
                  <a:txBody>
                    <a:bodyPr/>
                    <a:lstStyle/>
                    <a:p>
                      <a:pPr algn="ctr"/>
                      <a:r>
                        <a:rPr lang="en-CA" sz="2000" b="1" dirty="0">
                          <a:latin typeface="Myriad Pro" panose="020B0503030403020204" pitchFamily="34" charset="0"/>
                        </a:rPr>
                        <a:t>100%</a:t>
                      </a:r>
                    </a:p>
                  </a:txBody>
                  <a:tcPr/>
                </a:tc>
                <a:extLst>
                  <a:ext uri="{0D108BD9-81ED-4DB2-BD59-A6C34878D82A}">
                    <a16:rowId xmlns:a16="http://schemas.microsoft.com/office/drawing/2014/main" val="2525907007"/>
                  </a:ext>
                </a:extLst>
              </a:tr>
            </a:tbl>
          </a:graphicData>
        </a:graphic>
      </p:graphicFrame>
    </p:spTree>
    <p:extLst>
      <p:ext uri="{BB962C8B-B14F-4D97-AF65-F5344CB8AC3E}">
        <p14:creationId xmlns:p14="http://schemas.microsoft.com/office/powerpoint/2010/main" val="224582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E8AE-7901-1C4D-880F-E83F9DC0329B}"/>
              </a:ext>
            </a:extLst>
          </p:cNvPr>
          <p:cNvSpPr>
            <a:spLocks noGrp="1"/>
          </p:cNvSpPr>
          <p:nvPr>
            <p:ph type="title"/>
          </p:nvPr>
        </p:nvSpPr>
        <p:spPr/>
        <p:txBody>
          <a:bodyPr/>
          <a:lstStyle/>
          <a:p>
            <a:r>
              <a:rPr lang="en-US" dirty="0"/>
              <a:t>Key Dates</a:t>
            </a:r>
          </a:p>
        </p:txBody>
      </p:sp>
      <p:sp>
        <p:nvSpPr>
          <p:cNvPr id="3" name="Content Placeholder 2">
            <a:extLst>
              <a:ext uri="{FF2B5EF4-FFF2-40B4-BE49-F238E27FC236}">
                <a16:creationId xmlns:a16="http://schemas.microsoft.com/office/drawing/2014/main" id="{BD935909-39EB-8C49-85F4-81D63062482C}"/>
              </a:ext>
            </a:extLst>
          </p:cNvPr>
          <p:cNvSpPr>
            <a:spLocks noGrp="1"/>
          </p:cNvSpPr>
          <p:nvPr>
            <p:ph idx="1"/>
          </p:nvPr>
        </p:nvSpPr>
        <p:spPr>
          <a:xfrm>
            <a:off x="0" y="2895600"/>
            <a:ext cx="9144000" cy="3230563"/>
          </a:xfrm>
        </p:spPr>
        <p:txBody>
          <a:bodyPr/>
          <a:lstStyle/>
          <a:p>
            <a:pPr marL="0" indent="0" algn="ctr">
              <a:buNone/>
            </a:pPr>
            <a:r>
              <a:rPr lang="en-CA" dirty="0"/>
              <a:t>For all assignment dates please see the </a:t>
            </a:r>
          </a:p>
          <a:p>
            <a:pPr marL="0" indent="0" algn="ctr">
              <a:buNone/>
            </a:pPr>
            <a:r>
              <a:rPr lang="en-CA" b="1" dirty="0"/>
              <a:t>Instructional Plan (IP)</a:t>
            </a:r>
            <a:br>
              <a:rPr lang="en-CA" b="1" dirty="0"/>
            </a:br>
            <a:r>
              <a:rPr lang="en-CA" dirty="0"/>
              <a:t>Content&gt;Course Information&gt;Instructional Plan</a:t>
            </a:r>
          </a:p>
        </p:txBody>
      </p:sp>
    </p:spTree>
    <p:extLst>
      <p:ext uri="{BB962C8B-B14F-4D97-AF65-F5344CB8AC3E}">
        <p14:creationId xmlns:p14="http://schemas.microsoft.com/office/powerpoint/2010/main" val="55782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E8AE-7901-1C4D-880F-E83F9DC0329B}"/>
              </a:ext>
            </a:extLst>
          </p:cNvPr>
          <p:cNvSpPr>
            <a:spLocks noGrp="1"/>
          </p:cNvSpPr>
          <p:nvPr>
            <p:ph type="title"/>
          </p:nvPr>
        </p:nvSpPr>
        <p:spPr/>
        <p:txBody>
          <a:bodyPr/>
          <a:lstStyle/>
          <a:p>
            <a:r>
              <a:rPr lang="en-US" dirty="0"/>
              <a:t>Reading Resources</a:t>
            </a:r>
          </a:p>
        </p:txBody>
      </p:sp>
      <p:sp>
        <p:nvSpPr>
          <p:cNvPr id="3" name="Content Placeholder 2">
            <a:extLst>
              <a:ext uri="{FF2B5EF4-FFF2-40B4-BE49-F238E27FC236}">
                <a16:creationId xmlns:a16="http://schemas.microsoft.com/office/drawing/2014/main" id="{BD935909-39EB-8C49-85F4-81D63062482C}"/>
              </a:ext>
            </a:extLst>
          </p:cNvPr>
          <p:cNvSpPr>
            <a:spLocks noGrp="1"/>
          </p:cNvSpPr>
          <p:nvPr>
            <p:ph idx="1"/>
          </p:nvPr>
        </p:nvSpPr>
        <p:spPr/>
        <p:txBody>
          <a:bodyPr/>
          <a:lstStyle/>
          <a:p>
            <a:pPr marL="0" indent="0">
              <a:buNone/>
            </a:pPr>
            <a:r>
              <a:rPr lang="en-US" dirty="0"/>
              <a:t>There is no textbook for this course</a:t>
            </a:r>
          </a:p>
          <a:p>
            <a:pPr marL="0" indent="0">
              <a:buNone/>
            </a:pPr>
            <a:r>
              <a:rPr lang="en-US" b="1" dirty="0"/>
              <a:t>That why it’s important </a:t>
            </a:r>
            <a:br>
              <a:rPr lang="en-US" b="1" dirty="0"/>
            </a:br>
            <a:r>
              <a:rPr lang="en-US" b="1" dirty="0"/>
              <a:t>to read the following each week:</a:t>
            </a:r>
          </a:p>
          <a:p>
            <a:pPr lvl="1">
              <a:buFont typeface="Arial" panose="020B0604020202020204" pitchFamily="34" charset="0"/>
              <a:buChar char="•"/>
            </a:pPr>
            <a:r>
              <a:rPr lang="en-US" dirty="0"/>
              <a:t>Pre-Readings are for your studying</a:t>
            </a:r>
          </a:p>
          <a:p>
            <a:pPr lvl="1">
              <a:buFont typeface="Arial" panose="020B0604020202020204" pitchFamily="34" charset="0"/>
              <a:buChar char="•"/>
            </a:pPr>
            <a:r>
              <a:rPr lang="en-US" dirty="0"/>
              <a:t>In addition to viewing the slides</a:t>
            </a:r>
          </a:p>
        </p:txBody>
      </p:sp>
    </p:spTree>
    <p:extLst>
      <p:ext uri="{BB962C8B-B14F-4D97-AF65-F5344CB8AC3E}">
        <p14:creationId xmlns:p14="http://schemas.microsoft.com/office/powerpoint/2010/main" val="188767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63FC-101C-AB4F-9592-E92A184EB480}"/>
              </a:ext>
            </a:extLst>
          </p:cNvPr>
          <p:cNvSpPr>
            <a:spLocks noGrp="1"/>
          </p:cNvSpPr>
          <p:nvPr>
            <p:ph type="title"/>
          </p:nvPr>
        </p:nvSpPr>
        <p:spPr/>
        <p:txBody>
          <a:bodyPr/>
          <a:lstStyle/>
          <a:p>
            <a:r>
              <a:rPr lang="en-CA" dirty="0"/>
              <a:t>Learning Outcomes</a:t>
            </a:r>
            <a:endParaRPr lang="en-US" dirty="0"/>
          </a:p>
        </p:txBody>
      </p:sp>
      <p:sp>
        <p:nvSpPr>
          <p:cNvPr id="3" name="Content Placeholder 2">
            <a:extLst>
              <a:ext uri="{FF2B5EF4-FFF2-40B4-BE49-F238E27FC236}">
                <a16:creationId xmlns:a16="http://schemas.microsoft.com/office/drawing/2014/main" id="{E5CB782B-53AB-1E4A-8DE6-CA35C569DD3A}"/>
              </a:ext>
            </a:extLst>
          </p:cNvPr>
          <p:cNvSpPr>
            <a:spLocks noGrp="1"/>
          </p:cNvSpPr>
          <p:nvPr>
            <p:ph idx="1"/>
          </p:nvPr>
        </p:nvSpPr>
        <p:spPr/>
        <p:txBody>
          <a:bodyPr/>
          <a:lstStyle/>
          <a:p>
            <a:pPr lvl="0" fontAlgn="ctr"/>
            <a:r>
              <a:rPr lang="en-US" sz="2400" dirty="0"/>
              <a:t>Gain expert knowledge by creating compelling scalable graphics and visual content to engage the user flow. Content such as graphics, images, type forms are one of the key components of web design. </a:t>
            </a:r>
            <a:endParaRPr lang="en-CA" sz="2400" dirty="0"/>
          </a:p>
          <a:p>
            <a:pPr lvl="0" fontAlgn="ctr"/>
            <a:r>
              <a:rPr lang="en-US" sz="2400" dirty="0"/>
              <a:t>Learn the importance and creation process of web graphics and images that are used to draw the user eye to lead them in the right direction as they journey to explore the web/app. </a:t>
            </a:r>
            <a:endParaRPr lang="en-CA" sz="2400" dirty="0"/>
          </a:p>
          <a:p>
            <a:pPr lvl="0" fontAlgn="ctr"/>
            <a:r>
              <a:rPr lang="en-US" sz="2400" dirty="0"/>
              <a:t>The importance of basic principles of design and elements are key to creating consistent web graphics and web design and this knowledge will enrich your skillset. </a:t>
            </a:r>
            <a:endParaRPr lang="en-CA" sz="2400" dirty="0"/>
          </a:p>
          <a:p>
            <a:endParaRPr lang="en-US" sz="2400" dirty="0"/>
          </a:p>
        </p:txBody>
      </p:sp>
    </p:spTree>
    <p:extLst>
      <p:ext uri="{BB962C8B-B14F-4D97-AF65-F5344CB8AC3E}">
        <p14:creationId xmlns:p14="http://schemas.microsoft.com/office/powerpoint/2010/main" val="330748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5609-835F-8141-A363-36B6D2A2CFA4}"/>
              </a:ext>
            </a:extLst>
          </p:cNvPr>
          <p:cNvSpPr>
            <a:spLocks noGrp="1"/>
          </p:cNvSpPr>
          <p:nvPr>
            <p:ph type="title"/>
          </p:nvPr>
        </p:nvSpPr>
        <p:spPr/>
        <p:txBody>
          <a:bodyPr/>
          <a:lstStyle/>
          <a:p>
            <a:r>
              <a:rPr lang="en-US" dirty="0"/>
              <a:t>Let’s get started!</a:t>
            </a:r>
            <a:endParaRPr lang="en-US" b="1" dirty="0">
              <a:latin typeface="Myriad Pro" panose="020B0503030403020204" pitchFamily="34" charset="0"/>
            </a:endParaRPr>
          </a:p>
        </p:txBody>
      </p:sp>
      <p:sp>
        <p:nvSpPr>
          <p:cNvPr id="3" name="Content Placeholder 2">
            <a:extLst>
              <a:ext uri="{FF2B5EF4-FFF2-40B4-BE49-F238E27FC236}">
                <a16:creationId xmlns:a16="http://schemas.microsoft.com/office/drawing/2014/main" id="{CDEF00FE-ADEE-2447-9D5F-884E3314BD14}"/>
              </a:ext>
            </a:extLst>
          </p:cNvPr>
          <p:cNvSpPr>
            <a:spLocks noGrp="1"/>
          </p:cNvSpPr>
          <p:nvPr>
            <p:ph idx="1"/>
          </p:nvPr>
        </p:nvSpPr>
        <p:spPr>
          <a:xfrm>
            <a:off x="457200" y="2057400"/>
            <a:ext cx="8229600" cy="4191000"/>
          </a:xfrm>
        </p:spPr>
        <p:txBody>
          <a:bodyPr/>
          <a:lstStyle/>
          <a:p>
            <a:pPr marL="0" indent="0" eaLnBrk="1" hangingPunct="1">
              <a:buNone/>
            </a:pPr>
            <a:r>
              <a:rPr lang="en-US" sz="2400" b="1" dirty="0">
                <a:ea typeface="ＭＳ Ｐゴシック" charset="0"/>
                <a:cs typeface="Myriad Arabic" pitchFamily="2" charset="-78"/>
              </a:rPr>
              <a:t>Let’s get started</a:t>
            </a:r>
            <a:r>
              <a:rPr lang="en-US" sz="2400" b="1" dirty="0">
                <a:latin typeface="Myriad Pro" panose="020B0503030403020204" pitchFamily="34" charset="0"/>
                <a:ea typeface="ＭＳ Ｐゴシック" charset="0"/>
                <a:cs typeface="Myriad Arabic" pitchFamily="2" charset="-78"/>
              </a:rPr>
              <a:t>:</a:t>
            </a:r>
          </a:p>
          <a:p>
            <a:r>
              <a:rPr lang="en-CA" sz="2400" dirty="0"/>
              <a:t>We will take a tour of </a:t>
            </a:r>
            <a:r>
              <a:rPr lang="en-CA" sz="2400" dirty="0" err="1"/>
              <a:t>eConestoga</a:t>
            </a:r>
            <a:r>
              <a:rPr lang="en-CA" sz="2400" dirty="0"/>
              <a:t> (LMS) together, </a:t>
            </a:r>
            <a:br>
              <a:rPr lang="en-CA" sz="2400" dirty="0"/>
            </a:br>
            <a:r>
              <a:rPr lang="en-CA" sz="2400" dirty="0"/>
              <a:t>and take a look at work expectations.</a:t>
            </a:r>
          </a:p>
          <a:p>
            <a:r>
              <a:rPr lang="en-CA" sz="2400" b="1" dirty="0"/>
              <a:t>Make sure you have the software ready to go </a:t>
            </a:r>
            <a:br>
              <a:rPr lang="en-CA" sz="2400" b="1" dirty="0"/>
            </a:br>
            <a:r>
              <a:rPr lang="en-CA" sz="2400" b="1" dirty="0">
                <a:hlinkClick r:id="rId2"/>
              </a:rPr>
              <a:t>Download the Software: Illustrator, Photoshop, XD</a:t>
            </a:r>
            <a:endParaRPr lang="en-CA" sz="2400" dirty="0"/>
          </a:p>
          <a:p>
            <a:pPr marL="0" indent="0">
              <a:buNone/>
            </a:pPr>
            <a:endParaRPr lang="en-CA" sz="2400" dirty="0"/>
          </a:p>
        </p:txBody>
      </p:sp>
    </p:spTree>
    <p:extLst>
      <p:ext uri="{BB962C8B-B14F-4D97-AF65-F5344CB8AC3E}">
        <p14:creationId xmlns:p14="http://schemas.microsoft.com/office/powerpoint/2010/main" val="53718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4733-CD4B-DD48-8CB2-8E5E45275D66}"/>
              </a:ext>
            </a:extLst>
          </p:cNvPr>
          <p:cNvSpPr>
            <a:spLocks noGrp="1"/>
          </p:cNvSpPr>
          <p:nvPr>
            <p:ph type="title"/>
          </p:nvPr>
        </p:nvSpPr>
        <p:spPr>
          <a:xfrm>
            <a:off x="457200" y="1152475"/>
            <a:ext cx="8229600" cy="563563"/>
          </a:xfrm>
        </p:spPr>
        <p:txBody>
          <a:bodyPr/>
          <a:lstStyle/>
          <a:p>
            <a:r>
              <a:rPr lang="en-CA" sz="4000" dirty="0"/>
              <a:t>Design Fundamentals</a:t>
            </a:r>
            <a:endParaRPr lang="en-US" sz="4000" dirty="0"/>
          </a:p>
        </p:txBody>
      </p:sp>
      <p:pic>
        <p:nvPicPr>
          <p:cNvPr id="5" name="Online Media 4" descr="Beginning Graphic Design: Fundamentals">
            <a:hlinkClick r:id="" action="ppaction://media"/>
            <a:extLst>
              <a:ext uri="{FF2B5EF4-FFF2-40B4-BE49-F238E27FC236}">
                <a16:creationId xmlns:a16="http://schemas.microsoft.com/office/drawing/2014/main" id="{36B8FD4A-EF2C-2A49-882F-28FDAF384F25}"/>
              </a:ext>
            </a:extLst>
          </p:cNvPr>
          <p:cNvPicPr>
            <a:picLocks noRot="1" noChangeAspect="1"/>
          </p:cNvPicPr>
          <p:nvPr>
            <a:videoFile r:link="rId1"/>
          </p:nvPr>
        </p:nvPicPr>
        <p:blipFill>
          <a:blip r:embed="rId3"/>
          <a:stretch>
            <a:fillRect/>
          </a:stretch>
        </p:blipFill>
        <p:spPr>
          <a:xfrm>
            <a:off x="0" y="1711992"/>
            <a:ext cx="9144000" cy="5166360"/>
          </a:xfrm>
          <a:prstGeom prst="rect">
            <a:avLst/>
          </a:prstGeom>
        </p:spPr>
      </p:pic>
      <p:sp>
        <p:nvSpPr>
          <p:cNvPr id="3" name="TextBox 2">
            <a:extLst>
              <a:ext uri="{FF2B5EF4-FFF2-40B4-BE49-F238E27FC236}">
                <a16:creationId xmlns:a16="http://schemas.microsoft.com/office/drawing/2014/main" id="{52C139F2-4A92-E44D-B0C0-C48B1A898FFA}"/>
              </a:ext>
            </a:extLst>
          </p:cNvPr>
          <p:cNvSpPr txBox="1"/>
          <p:nvPr/>
        </p:nvSpPr>
        <p:spPr>
          <a:xfrm>
            <a:off x="7391400" y="1315259"/>
            <a:ext cx="1447800" cy="276999"/>
          </a:xfrm>
          <a:prstGeom prst="rect">
            <a:avLst/>
          </a:prstGeom>
          <a:noFill/>
        </p:spPr>
        <p:txBody>
          <a:bodyPr wrap="square" rtlCol="0">
            <a:spAutoFit/>
          </a:bodyPr>
          <a:lstStyle/>
          <a:p>
            <a:r>
              <a:rPr lang="en-US" sz="1200" dirty="0">
                <a:hlinkClick r:id="rId4"/>
              </a:rPr>
              <a:t>REFERENCE</a:t>
            </a:r>
            <a:endParaRPr lang="en-US" sz="1200" dirty="0"/>
          </a:p>
        </p:txBody>
      </p:sp>
    </p:spTree>
    <p:extLst>
      <p:ext uri="{BB962C8B-B14F-4D97-AF65-F5344CB8AC3E}">
        <p14:creationId xmlns:p14="http://schemas.microsoft.com/office/powerpoint/2010/main" val="52158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4733-CD4B-DD48-8CB2-8E5E45275D66}"/>
              </a:ext>
            </a:extLst>
          </p:cNvPr>
          <p:cNvSpPr>
            <a:spLocks noGrp="1"/>
          </p:cNvSpPr>
          <p:nvPr>
            <p:ph type="title"/>
          </p:nvPr>
        </p:nvSpPr>
        <p:spPr/>
        <p:txBody>
          <a:bodyPr/>
          <a:lstStyle/>
          <a:p>
            <a:r>
              <a:rPr lang="en-US" dirty="0"/>
              <a:t>Module 1</a:t>
            </a:r>
          </a:p>
        </p:txBody>
      </p:sp>
      <p:sp>
        <p:nvSpPr>
          <p:cNvPr id="3" name="Content Placeholder 2">
            <a:extLst>
              <a:ext uri="{FF2B5EF4-FFF2-40B4-BE49-F238E27FC236}">
                <a16:creationId xmlns:a16="http://schemas.microsoft.com/office/drawing/2014/main" id="{F23DD2E8-922B-9D44-95E7-DB13BEAA7CD8}"/>
              </a:ext>
            </a:extLst>
          </p:cNvPr>
          <p:cNvSpPr>
            <a:spLocks noGrp="1"/>
          </p:cNvSpPr>
          <p:nvPr>
            <p:ph idx="1"/>
          </p:nvPr>
        </p:nvSpPr>
        <p:spPr>
          <a:xfrm>
            <a:off x="457200" y="2057400"/>
            <a:ext cx="8229600" cy="4702215"/>
          </a:xfrm>
        </p:spPr>
        <p:txBody>
          <a:bodyPr/>
          <a:lstStyle/>
          <a:p>
            <a:r>
              <a:rPr lang="en-CA" sz="2400" dirty="0"/>
              <a:t>Upon completion of this entire module, you will be able to:</a:t>
            </a:r>
            <a:br>
              <a:rPr lang="en-CA" sz="2400" dirty="0"/>
            </a:br>
            <a:r>
              <a:rPr lang="en-CA" sz="2400" dirty="0"/>
              <a:t>Describe the purpose, value, and procedures involved in the creation of wireframe mock-ups and visual content for website development.	</a:t>
            </a:r>
            <a:br>
              <a:rPr lang="en-CA" sz="2400" dirty="0"/>
            </a:br>
            <a:endParaRPr lang="en-CA" sz="2400" dirty="0"/>
          </a:p>
          <a:p>
            <a:pPr marL="0" indent="0">
              <a:buNone/>
            </a:pPr>
            <a:r>
              <a:rPr lang="en-CA" sz="2400" b="1" dirty="0"/>
              <a:t>1.0 Introduction to Graphics in Web Design – begins</a:t>
            </a:r>
          </a:p>
          <a:p>
            <a:r>
              <a:rPr lang="en-CA" sz="2400" b="1" dirty="0"/>
              <a:t>1.1 Describe the purpose and value of graphics design in web development.</a:t>
            </a:r>
            <a:br>
              <a:rPr lang="en-CA" sz="2400" b="1" dirty="0"/>
            </a:br>
            <a:endParaRPr lang="en-CA" sz="2400" b="1" dirty="0"/>
          </a:p>
          <a:p>
            <a:r>
              <a:rPr lang="en-CA" sz="2400" dirty="0"/>
              <a:t>We will only cover this one topic this week </a:t>
            </a:r>
            <a:br>
              <a:rPr lang="en-CA" sz="2400" dirty="0"/>
            </a:br>
            <a:r>
              <a:rPr lang="en-CA" sz="2400" dirty="0"/>
              <a:t>We will dig into more next week…</a:t>
            </a:r>
          </a:p>
          <a:p>
            <a:endParaRPr lang="en-US" sz="2400" dirty="0"/>
          </a:p>
        </p:txBody>
      </p:sp>
    </p:spTree>
    <p:extLst>
      <p:ext uri="{BB962C8B-B14F-4D97-AF65-F5344CB8AC3E}">
        <p14:creationId xmlns:p14="http://schemas.microsoft.com/office/powerpoint/2010/main" val="34877375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2298</TotalTime>
  <Words>712</Words>
  <Application>Microsoft Office PowerPoint</Application>
  <PresentationFormat>On-screen Show (4:3)</PresentationFormat>
  <Paragraphs>71</Paragraphs>
  <Slides>12</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Myriad Pro</vt:lpstr>
      <vt:lpstr>Default Design</vt:lpstr>
      <vt:lpstr>Web Graphic  and Prototyping</vt:lpstr>
      <vt:lpstr>Welcome!</vt:lpstr>
      <vt:lpstr>Course Marks</vt:lpstr>
      <vt:lpstr>Key Dates</vt:lpstr>
      <vt:lpstr>Reading Resources</vt:lpstr>
      <vt:lpstr>Learning Outcomes</vt:lpstr>
      <vt:lpstr>Let’s get started!</vt:lpstr>
      <vt:lpstr>Design Fundamentals</vt:lpstr>
      <vt:lpstr>Module 1</vt:lpstr>
      <vt:lpstr>Activities Today</vt:lpstr>
      <vt:lpstr>Activities Today (cont’d)</vt:lpstr>
      <vt:lpstr>All the Unit Outcomes Week 2</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Jake Hutter</cp:lastModifiedBy>
  <cp:revision>89</cp:revision>
  <dcterms:created xsi:type="dcterms:W3CDTF">2010-11-05T14:49:01Z</dcterms:created>
  <dcterms:modified xsi:type="dcterms:W3CDTF">2021-05-13T19:30:57Z</dcterms:modified>
</cp:coreProperties>
</file>