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1" r:id="rId2"/>
    <p:sldId id="287" r:id="rId3"/>
    <p:sldId id="284" r:id="rId4"/>
    <p:sldId id="285" r:id="rId5"/>
    <p:sldId id="286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7" autoAdjust="0"/>
    <p:restoredTop sz="86385" autoAdjust="0"/>
  </p:normalViewPr>
  <p:slideViewPr>
    <p:cSldViewPr>
      <p:cViewPr>
        <p:scale>
          <a:sx n="75" d="100"/>
          <a:sy n="75" d="100"/>
        </p:scale>
        <p:origin x="1050" y="11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38" d="100"/>
          <a:sy n="138" d="100"/>
        </p:scale>
        <p:origin x="102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12D79E-4178-471C-B1CF-BF34662B61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7B38B-3D7E-4EFA-BACA-1E3B57DD76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FB3FBF0-0DCB-4415-94AC-7C3FDB1228E9}" type="datetimeFigureOut">
              <a:rPr lang="en-US"/>
              <a:pPr>
                <a:defRPr/>
              </a:pPr>
              <a:t>5/13/2021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77A90-9F01-4275-B6FE-3E6B7692AA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51CDD-67DA-4AB9-A6AC-21178EE941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F995829-ABB2-4DC8-A8C7-215E94CDFA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691AC24-11C0-47B3-A105-8C936A5B05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698F7-4E1E-41E4-8907-05B5A2064D8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61A81DF-89D1-4F0C-8016-73E285FF938F}" type="datetimeFigureOut">
              <a:rPr lang="en-US"/>
              <a:pPr>
                <a:defRPr/>
              </a:pPr>
              <a:t>5/13/2021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F424ECE-20FD-4B36-8631-EB248646F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DF78C86-EBF6-48AC-8324-42A114835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9BCA6-028F-43A1-A099-7F11A77FB5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628F1-FF9A-4A28-957A-045CAD6253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224A833-FA3F-40C7-9577-C76D1D08CF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66FD6BCD-3395-4F54-87A2-781D2ADAD0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51E929CE-4D44-41C0-9B8F-AED38810D4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 i="1"/>
              <a:t>Photoshop layers representation</a:t>
            </a:r>
          </a:p>
          <a:p>
            <a:r>
              <a:rPr lang="en-CA" altLang="en-US" i="1"/>
              <a:t>Transparent areas on a layer let you see layers below.</a:t>
            </a: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CD252FAF-61BB-40D4-8B8B-163475DFC2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C23363C-58EF-4CA0-BFE7-90059812654F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EC025641-3C60-4E57-B503-3CF1FAB42A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55F4BA9-2E8D-429B-89FE-DF14C07947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 i="1"/>
              <a:t>Photoshop layers representation</a:t>
            </a:r>
          </a:p>
          <a:p>
            <a:r>
              <a:rPr lang="en-CA" altLang="en-US" i="1"/>
              <a:t>Transparent areas on a layer let you see layers below.</a:t>
            </a: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17A76E5B-C1FA-4FBD-A177-399C469706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9EF240-6AF8-44A5-AB0C-8EEE5BD22CD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DC4523-B9FD-4B1B-9E4B-F513A87ED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4E0976-F0AF-4B7B-A96B-9A565CED68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C730F3E-E305-451C-98B0-F0B4262CE7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BFB4C-8FE8-4313-A548-62891479DE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9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A11B68-F849-4013-AA50-2801AA5185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F89262-91B4-4E35-A024-1A715218CE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79F4C4-EBA6-43AF-9FB6-FABA6EC4D4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5A460-9447-437F-9D82-93020CF875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6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0"/>
            <a:ext cx="2057400" cy="4602163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0"/>
            <a:ext cx="6019800" cy="4602163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718507-86A4-483E-A6BE-0B8F3913EA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B15E1D8-7AE1-4DB3-A3A6-1EEBADA6D4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40DD5FB-F789-4D2F-9D7D-933A8640CF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428A0-C68A-451C-B6CB-8D0A891CB3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5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Myriad Pro" panose="020B0503030403020204" pitchFamily="34" charset="0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Myriad Pro" panose="020B0503030403020204" pitchFamily="34" charset="0"/>
              </a:defRPr>
            </a:lvl1pPr>
            <a:lvl2pPr>
              <a:defRPr b="0" i="0">
                <a:latin typeface="Myriad Pro" panose="020B0503030403020204" pitchFamily="34" charset="0"/>
              </a:defRPr>
            </a:lvl2pPr>
            <a:lvl3pPr>
              <a:defRPr b="0" i="0">
                <a:latin typeface="Myriad Pro" panose="020B0503030403020204" pitchFamily="34" charset="0"/>
              </a:defRPr>
            </a:lvl3pPr>
            <a:lvl4pPr>
              <a:defRPr b="0" i="0">
                <a:latin typeface="Myriad Pro" panose="020B0503030403020204" pitchFamily="34" charset="0"/>
              </a:defRPr>
            </a:lvl4pPr>
            <a:lvl5pPr>
              <a:defRPr b="0" i="0">
                <a:latin typeface="Myriad Pro" panose="020B0503030403020204" pitchFamily="34" charset="0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E554010-E167-498B-98A7-B78E39A30F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6DDE61-6962-4786-99A3-8B0A7C5334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63E837-F0B8-443C-8656-91FBF6AF30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pPr>
              <a:defRPr/>
            </a:pPr>
            <a:fld id="{0545EE4B-7553-4CE1-855A-AE58F78A0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40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30A766-446F-4C75-A3D9-6FF165D328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5AF683-6468-453F-ABFA-3F2D10784D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FC7CC3-D198-4014-A925-6F68AA7569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7D3AF-A576-423F-A143-1AF9F3602C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CC668E-2302-423D-97DD-A0E2AEF9BB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48944A-F37B-443E-AA22-DFE5A6EB89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3C573F-76BE-4CB6-99C7-2925638188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DC8CC-AEE4-4AE1-804D-E299B2BC9B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3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3953A3E-D6BF-46C9-9F4F-5A8E2ABCA5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8609A1C-5CC3-4D44-9784-33F169C226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AA4BF35-72A4-461F-AA25-C940F80E02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D2FE7-0CD1-4F04-A743-71B7B21F76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4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C69E8CC-6FB7-4B40-B58B-66878D645B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FE53372-4418-4EEC-AC2F-141A2B13DE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F5E8D-F0A8-433B-8A5E-5113787F94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15EB7-CB81-4A07-83C6-404DCE022D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2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B6A1B8C-6823-4557-AF11-43AD16476A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8199DF3-CF0E-4259-870F-42677CED9F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CC8744E-A6F2-4632-9D07-45504E889F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B63D3-C61B-4B7A-BDC9-4D4842F805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58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AB3C1D-8300-4EAC-BF59-D4F8C9A86B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773F17-5F71-4F35-B98A-034CED245A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4DF068-78E2-423B-A33D-35ED9D93C6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38F85-5D75-4368-A89C-DE90D847AB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6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102D27-8E5B-4B6E-9861-78C396BAE4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1A5E7-D18C-41ED-8ECC-C15A4495CF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6A7CBE-836B-4F6E-B685-5192DD50BD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23AC8-E3D7-4542-8AF0-9C5A0FA319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3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>
            <a:extLst>
              <a:ext uri="{FF2B5EF4-FFF2-40B4-BE49-F238E27FC236}">
                <a16:creationId xmlns:a16="http://schemas.microsoft.com/office/drawing/2014/main" id="{B6D938AB-00FF-44BE-8645-0E46F1D555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>
            <a:extLst>
              <a:ext uri="{FF2B5EF4-FFF2-40B4-BE49-F238E27FC236}">
                <a16:creationId xmlns:a16="http://schemas.microsoft.com/office/drawing/2014/main" id="{4CA40B51-A2A2-4326-AFFB-0E6363E895B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Myriad Pro" panose="020B0503030403020204" pitchFamily="34" charset="0"/>
                <a:ea typeface="ＭＳ Ｐゴシック" charset="0"/>
                <a:cs typeface="Myriad Pro" panose="020B05030304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60D6FA7-B50A-467D-985F-D0AC01D67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57400"/>
            <a:ext cx="8229600" cy="406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C850FDC-B6E1-4558-8ED3-977948C9BAF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Myriad Pro" panose="020B0503030403020204" pitchFamily="34" charset="0"/>
                <a:ea typeface="ＭＳ Ｐゴシック" charset="0"/>
                <a:cs typeface="Myriad Pro" panose="020B05030304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57E47FA-9146-4A26-BA6E-CF43F2C3AA5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013C2732-268E-47C9-A161-70E6722AE9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15F5E18A-A790-46C3-9680-7F98B92984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371600"/>
            <a:ext cx="8229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28177B-CEAC-46C5-85CD-59975FBDE38B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0" y="1066800"/>
            <a:ext cx="9144000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pic>
        <p:nvPicPr>
          <p:cNvPr id="1033" name="Picture 7" descr="Cnstga_vrt_CMYK_gld_wht_rev.eps">
            <a:extLst>
              <a:ext uri="{FF2B5EF4-FFF2-40B4-BE49-F238E27FC236}">
                <a16:creationId xmlns:a16="http://schemas.microsoft.com/office/drawing/2014/main" id="{7F2728AF-8B46-4A8C-B78E-6458850ABF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-36513"/>
            <a:ext cx="1533525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Myriad Pro" panose="020B0503030403020204" pitchFamily="34" charset="0"/>
          <a:ea typeface="MS PGothic" panose="020B0600070205080204" pitchFamily="34" charset="-128"/>
          <a:cs typeface="Myriad Pro" panose="020B0503030403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Myriad Pro" panose="020B0503030403020204" pitchFamily="34" charset="0"/>
          <a:ea typeface="MS PGothic" panose="020B0600070205080204" pitchFamily="34" charset="-128"/>
          <a:cs typeface="Myriad Pro" panose="020B0503030403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Myriad Pro" panose="020B0503030403020204" pitchFamily="34" charset="0"/>
          <a:ea typeface="MS PGothic" panose="020B0600070205080204" pitchFamily="34" charset="-128"/>
          <a:cs typeface="Myriad Pro" panose="020B0503030403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Myriad Pro" panose="020B0503030403020204" pitchFamily="34" charset="0"/>
          <a:ea typeface="MS PGothic" panose="020B0600070205080204" pitchFamily="34" charset="-128"/>
          <a:cs typeface="Myriad Pro" panose="020B0503030403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Myriad Pro" panose="020B0503030403020204" pitchFamily="34" charset="0"/>
          <a:ea typeface="MS PGothic" panose="020B0600070205080204" pitchFamily="34" charset="-128"/>
          <a:cs typeface="Myriad Pro" panose="020B0503030403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Myriad Pro" panose="020B0503030403020204" pitchFamily="34" charset="0"/>
          <a:ea typeface="MS PGothic" panose="020B0600070205080204" pitchFamily="34" charset="-128"/>
          <a:cs typeface="Myriad Pro" panose="020B0503030403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Myriad Pro" panose="020B0503030403020204" pitchFamily="34" charset="0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Myriad Pro" panose="020B0503030403020204" pitchFamily="34" charset="0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Myriad Pro" panose="020B0503030403020204" pitchFamily="34" charset="0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yriad Pro" panose="020B0503030403020204" pitchFamily="34" charset="0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ustinmind.com/" TargetMode="External"/><Relationship Id="rId3" Type="http://schemas.openxmlformats.org/officeDocument/2006/relationships/hyperlink" Target="http://origami.design/" TargetMode="External"/><Relationship Id="rId7" Type="http://schemas.openxmlformats.org/officeDocument/2006/relationships/hyperlink" Target="https://www.atomic.io/" TargetMode="External"/><Relationship Id="rId2" Type="http://schemas.openxmlformats.org/officeDocument/2006/relationships/hyperlink" Target="https://www.invisionap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ramer.com/" TargetMode="External"/><Relationship Id="rId5" Type="http://schemas.openxmlformats.org/officeDocument/2006/relationships/hyperlink" Target="https://www.axure.com/" TargetMode="External"/><Relationship Id="rId4" Type="http://schemas.openxmlformats.org/officeDocument/2006/relationships/hyperlink" Target="https://www.sketchapp.com/" TargetMode="External"/><Relationship Id="rId9" Type="http://schemas.openxmlformats.org/officeDocument/2006/relationships/hyperlink" Target="https://balsamiq.com/?gclid=CPOEgeSJ2NMCFQ8faAodSM8LtA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heblog.adobe.com/how-perficient-digital-is-changing-client-conversations-with-adobe-x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C627-D078-4384-9419-DB5D36CDF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Create and share an</a:t>
            </a:r>
            <a:r>
              <a:rPr lang="en-CA" baseline="0" dirty="0"/>
              <a:t> interactive presentation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Box 4">
            <a:extLst>
              <a:ext uri="{FF2B5EF4-FFF2-40B4-BE49-F238E27FC236}">
                <a16:creationId xmlns:a16="http://schemas.microsoft.com/office/drawing/2014/main" id="{923D13A5-0C13-45BF-8A93-F110A84F0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25550"/>
            <a:ext cx="91440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" pitchFamily="34" charset="0"/>
                <a:ea typeface="MS PGothic" panose="020B0600070205080204" pitchFamily="34" charset="-128"/>
                <a:cs typeface="Myriad Pro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/>
              <a:t>Create and share an interactive presentation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C85588F-6481-4D89-A633-0EE8DA2E2C43}"/>
              </a:ext>
            </a:extLst>
          </p:cNvPr>
          <p:cNvSpPr txBox="1">
            <a:spLocks/>
          </p:cNvSpPr>
          <p:nvPr/>
        </p:nvSpPr>
        <p:spPr bwMode="auto">
          <a:xfrm>
            <a:off x="228600" y="2671763"/>
            <a:ext cx="8229600" cy="40687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" pitchFamily="34" charset="0"/>
                <a:ea typeface="MS PGothic" panose="020B0600070205080204" pitchFamily="34" charset="-128"/>
                <a:cs typeface="Myriad Pro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" pitchFamily="34" charset="0"/>
                <a:ea typeface="MS PGothic" panose="020B0600070205080204" pitchFamily="34" charset="-128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" pitchFamily="34" charset="0"/>
                <a:ea typeface="MS PGothic" panose="020B0600070205080204" pitchFamily="34" charset="-128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" pitchFamily="34" charset="0"/>
                <a:ea typeface="MS PGothic" panose="020B0600070205080204" pitchFamily="34" charset="-128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" pitchFamily="34" charset="0"/>
                <a:ea typeface="MS PGothic" panose="020B0600070205080204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34" charset="0"/>
                <a:ea typeface="MS PGothic" panose="020B0600070205080204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34" charset="0"/>
                <a:ea typeface="MS PGothic" panose="020B0600070205080204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34" charset="0"/>
                <a:ea typeface="MS PGothic" panose="020B0600070205080204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CA" altLang="en-US"/>
              <a:t>Create the ideal artboard size for optimal display.</a:t>
            </a:r>
          </a:p>
          <a:p>
            <a:r>
              <a:rPr lang="en-CA" altLang="en-US"/>
              <a:t>To make the presentation interesting, experiment with animation effects.</a:t>
            </a:r>
          </a:p>
          <a:p>
            <a:r>
              <a:rPr lang="en-CA" altLang="en-US"/>
              <a:t>In Prototype mode, create standard navigation by wiring artboards using a Tap Trigger, Tweens, or Auto animate</a:t>
            </a:r>
            <a:endParaRPr lang="en-CA" alt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BC9E2-3BEA-40C6-ACC5-A550DF7AA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-2057400"/>
            <a:ext cx="7772400" cy="1470025"/>
          </a:xfrm>
        </p:spPr>
        <p:txBody>
          <a:bodyPr/>
          <a:lstStyle/>
          <a:p>
            <a:r>
              <a:rPr lang="en-CA" dirty="0"/>
              <a:t>Create and share an interactive presentation (cont’d)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610C9534-239B-4F2A-BC62-C55BF6311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3550" y="1485900"/>
            <a:ext cx="8229600" cy="1143000"/>
          </a:xfrm>
        </p:spPr>
        <p:txBody>
          <a:bodyPr/>
          <a:lstStyle/>
          <a:p>
            <a:r>
              <a:rPr lang="en-CA" altLang="en-US" sz="4000"/>
              <a:t>Review and a bonus add-on…</a:t>
            </a:r>
            <a:br>
              <a:rPr lang="en-US" altLang="en-US" sz="4000"/>
            </a:br>
            <a:endParaRPr lang="en-US" alt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F2DE3-0FEE-4349-A395-4114DFA35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50" y="2195513"/>
            <a:ext cx="8229600" cy="406876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CA" sz="2000" b="1" dirty="0">
                <a:ea typeface="ＭＳ Ｐゴシック" charset="-128"/>
              </a:rPr>
              <a:t>Let’s review</a:t>
            </a:r>
          </a:p>
          <a:p>
            <a:pPr marL="0" indent="0">
              <a:buFontTx/>
              <a:buNone/>
              <a:defRPr/>
            </a:pPr>
            <a:r>
              <a:rPr lang="en-CA" sz="2000" b="1" dirty="0">
                <a:ea typeface="ＭＳ Ｐゴシック" charset="-128"/>
              </a:rPr>
              <a:t>1.0 Introduction to Graphics in Web Design</a:t>
            </a:r>
          </a:p>
          <a:p>
            <a:pPr>
              <a:defRPr/>
            </a:pPr>
            <a:r>
              <a:rPr lang="en-CA" sz="2000" dirty="0">
                <a:ea typeface="ＭＳ Ｐゴシック" charset="-128"/>
              </a:rPr>
              <a:t>1.5 Describe best practices in the creation, organization, and communication of graphical web assets and style guides. </a:t>
            </a:r>
          </a:p>
          <a:p>
            <a:pPr>
              <a:defRPr/>
            </a:pPr>
            <a:r>
              <a:rPr lang="en-CA" sz="2000" b="1" dirty="0">
                <a:ea typeface="ＭＳ Ｐゴシック" charset="-128"/>
              </a:rPr>
              <a:t>Bonus Add-on</a:t>
            </a:r>
            <a:r>
              <a:rPr lang="en-CA" sz="2000" dirty="0">
                <a:ea typeface="ＭＳ Ｐゴシック" charset="-128"/>
              </a:rPr>
              <a:t> - Design Systems e-Book</a:t>
            </a:r>
          </a:p>
          <a:p>
            <a:pPr>
              <a:defRPr/>
            </a:pPr>
            <a:endParaRPr lang="en-CA" sz="2000" dirty="0">
              <a:ea typeface="ＭＳ Ｐゴシック" charset="-128"/>
            </a:endParaRPr>
          </a:p>
          <a:p>
            <a:pPr marL="0" indent="0">
              <a:buFontTx/>
              <a:buNone/>
              <a:defRPr/>
            </a:pPr>
            <a:r>
              <a:rPr lang="en-CA" sz="2000" b="1" dirty="0">
                <a:ea typeface="ＭＳ Ｐゴシック" charset="-128"/>
              </a:rPr>
              <a:t>4.0 Wireframing and Prototyping</a:t>
            </a:r>
            <a:br>
              <a:rPr lang="en-CA" sz="2000" dirty="0">
                <a:ea typeface="ＭＳ Ｐゴシック" charset="-128"/>
              </a:rPr>
            </a:br>
            <a:r>
              <a:rPr lang="en-CA" sz="2000" dirty="0">
                <a:ea typeface="ＭＳ Ｐゴシック" charset="-128"/>
              </a:rPr>
              <a:t>4.3 Experiment with industry software for wireframing. (Other than Adobe)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3149B1DD-696B-436A-BD79-BE2C02FA03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3550" y="1485900"/>
            <a:ext cx="8229600" cy="1143000"/>
          </a:xfrm>
        </p:spPr>
        <p:txBody>
          <a:bodyPr/>
          <a:lstStyle/>
          <a:p>
            <a:r>
              <a:rPr lang="en-CA" altLang="en-US" sz="4000"/>
              <a:t>Other prototyping…</a:t>
            </a:r>
            <a:br>
              <a:rPr lang="en-US" altLang="en-US" sz="4000"/>
            </a:br>
            <a:endParaRPr lang="en-US" altLang="en-US" sz="40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47054F-E9BF-4ECF-92C5-B9F83EB49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16002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ＭＳ Ｐゴシック" charset="-128"/>
              </a:rPr>
              <a:t>Explore a free trial version to and become familiar with the most popular prototyping apps. Do research in your job market and find out which apps companies are using.</a:t>
            </a:r>
          </a:p>
          <a:p>
            <a:pPr marL="0" indent="0">
              <a:buFontTx/>
              <a:buNone/>
              <a:defRPr/>
            </a:pPr>
            <a:endParaRPr lang="en-CA" sz="2800" dirty="0">
              <a:ea typeface="ＭＳ Ｐゴシック" charset="-128"/>
            </a:endParaRPr>
          </a:p>
          <a:p>
            <a:pPr>
              <a:defRPr/>
            </a:pPr>
            <a:endParaRPr lang="en-US" sz="2800" dirty="0">
              <a:ea typeface="ＭＳ Ｐゴシック" charset="-128"/>
            </a:endParaRPr>
          </a:p>
        </p:txBody>
      </p:sp>
      <p:sp>
        <p:nvSpPr>
          <p:cNvPr id="21507" name="TextBox 5">
            <a:extLst>
              <a:ext uri="{FF2B5EF4-FFF2-40B4-BE49-F238E27FC236}">
                <a16:creationId xmlns:a16="http://schemas.microsoft.com/office/drawing/2014/main" id="{99371DA5-C601-4DC5-AB5E-9C541FCBA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4267200"/>
            <a:ext cx="1828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CA" altLang="en-US" u="sng">
                <a:hlinkClick r:id="rId2"/>
              </a:rPr>
              <a:t>InVision</a:t>
            </a:r>
            <a:r>
              <a:rPr lang="en-CA" altLang="en-US"/>
              <a:t>:</a:t>
            </a:r>
          </a:p>
          <a:p>
            <a:r>
              <a:rPr lang="en-CA" altLang="en-US" u="sng">
                <a:hlinkClick r:id="rId3"/>
              </a:rPr>
              <a:t>Origami Studio</a:t>
            </a:r>
            <a:r>
              <a:rPr lang="en-CA" altLang="en-US"/>
              <a:t>:</a:t>
            </a:r>
          </a:p>
          <a:p>
            <a:r>
              <a:rPr lang="en-CA" altLang="en-US" u="sng">
                <a:hlinkClick r:id="rId4"/>
              </a:rPr>
              <a:t>Sketch</a:t>
            </a:r>
            <a:r>
              <a:rPr lang="en-CA" altLang="en-US"/>
              <a:t>:</a:t>
            </a:r>
          </a:p>
          <a:p>
            <a:r>
              <a:rPr lang="en-CA" altLang="en-US" u="sng">
                <a:hlinkClick r:id="rId5"/>
              </a:rPr>
              <a:t>Axure</a:t>
            </a:r>
            <a:r>
              <a:rPr lang="en-CA" altLang="en-US"/>
              <a:t>:</a:t>
            </a:r>
          </a:p>
          <a:p>
            <a:r>
              <a:rPr lang="en-CA" altLang="en-US" u="sng">
                <a:hlinkClick r:id="rId6"/>
              </a:rPr>
              <a:t>Framer</a:t>
            </a:r>
            <a:r>
              <a:rPr lang="en-CA" altLang="en-US"/>
              <a:t>:</a:t>
            </a:r>
          </a:p>
          <a:p>
            <a:r>
              <a:rPr lang="en-CA" altLang="en-US" u="sng">
                <a:hlinkClick r:id="rId7"/>
              </a:rPr>
              <a:t>Atomic</a:t>
            </a:r>
            <a:r>
              <a:rPr lang="en-CA" altLang="en-US"/>
              <a:t>:</a:t>
            </a:r>
          </a:p>
        </p:txBody>
      </p:sp>
      <p:sp>
        <p:nvSpPr>
          <p:cNvPr id="21508" name="TextBox 6">
            <a:extLst>
              <a:ext uri="{FF2B5EF4-FFF2-40B4-BE49-F238E27FC236}">
                <a16:creationId xmlns:a16="http://schemas.microsoft.com/office/drawing/2014/main" id="{0138DF8F-DFCA-4B45-B81B-BA5619F5F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050" y="4276725"/>
            <a:ext cx="1828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CA" altLang="en-US" u="sng">
                <a:hlinkClick r:id="rId8"/>
              </a:rPr>
              <a:t>Just in mind</a:t>
            </a:r>
            <a:r>
              <a:rPr lang="en-CA" altLang="en-US"/>
              <a:t>:</a:t>
            </a:r>
          </a:p>
          <a:p>
            <a:r>
              <a:rPr lang="en-CA" altLang="en-US" u="sng">
                <a:hlinkClick r:id="rId9"/>
              </a:rPr>
              <a:t>Balsamiq Mockups</a:t>
            </a:r>
            <a:r>
              <a:rPr lang="en-CA" altLang="en-US"/>
              <a:t>:</a:t>
            </a:r>
          </a:p>
          <a:p>
            <a:endParaRPr lang="en-CA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946B0CE6-60EA-4CDC-8582-ACA7E379BD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3550" y="1447800"/>
            <a:ext cx="8229600" cy="1447800"/>
          </a:xfrm>
        </p:spPr>
        <p:txBody>
          <a:bodyPr/>
          <a:lstStyle/>
          <a:p>
            <a:r>
              <a:rPr lang="en-CA" altLang="en-US" sz="4000"/>
              <a:t>Presenting and sharing with the client in XD…</a:t>
            </a:r>
            <a:br>
              <a:rPr lang="en-US" altLang="en-US" sz="4000"/>
            </a:br>
            <a:endParaRPr lang="en-US" altLang="en-US" sz="4000"/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F878A310-0647-4A23-A446-6284B064C2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3550" y="2590800"/>
            <a:ext cx="8229600" cy="3673475"/>
          </a:xfrm>
        </p:spPr>
        <p:txBody>
          <a:bodyPr/>
          <a:lstStyle/>
          <a:p>
            <a:r>
              <a:rPr lang="en-CA" altLang="en-US" sz="2000"/>
              <a:t>Share a link to preview the project designs in the browser, either on a desktop or a mobile device. The holder of shared link can review the interactive prototype and can explore artboards, click-through a user flow, and see any interactions or animations included the project designs as a working products.</a:t>
            </a:r>
          </a:p>
          <a:p>
            <a:r>
              <a:rPr lang="en-CA" altLang="en-US" sz="2000"/>
              <a:t>Reviewers can view designs at the artboard level or use the Grid View, with artboard thumbnails. Artboards with comments attached and artboards that are linked together can be view.</a:t>
            </a:r>
          </a:p>
          <a:p>
            <a:r>
              <a:rPr lang="en-CA" altLang="en-US" sz="2000"/>
              <a:t>Example - Michael Adamson, Client Services Director at Perficient Digital (</a:t>
            </a:r>
            <a:r>
              <a:rPr lang="en-CA" altLang="en-US" sz="2000">
                <a:hlinkClick r:id="rId2"/>
              </a:rPr>
              <a:t>read story</a:t>
            </a:r>
            <a:r>
              <a:rPr lang="en-CA" altLang="en-US" sz="200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2999</TotalTime>
  <Words>319</Words>
  <Application>Microsoft Office PowerPoint</Application>
  <PresentationFormat>On-screen Show (4:3)</PresentationFormat>
  <Paragraphs>33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MS PGothic</vt:lpstr>
      <vt:lpstr>Myriad Pro</vt:lpstr>
      <vt:lpstr>Calibri</vt:lpstr>
      <vt:lpstr>Default Design</vt:lpstr>
      <vt:lpstr>Create and share an interactive presentation</vt:lpstr>
      <vt:lpstr>Create and share an interactive presentation (cont’d)</vt:lpstr>
      <vt:lpstr>Review and a bonus add-on… </vt:lpstr>
      <vt:lpstr>Other prototyping… </vt:lpstr>
      <vt:lpstr>Presenting and sharing with the client in XD… </vt:lpstr>
    </vt:vector>
  </TitlesOfParts>
  <Company>Conestoga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Authorized User</dc:creator>
  <cp:lastModifiedBy>Jake Hutter</cp:lastModifiedBy>
  <cp:revision>143</cp:revision>
  <dcterms:created xsi:type="dcterms:W3CDTF">2010-11-05T14:49:01Z</dcterms:created>
  <dcterms:modified xsi:type="dcterms:W3CDTF">2021-05-13T20:50:14Z</dcterms:modified>
</cp:coreProperties>
</file>