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81" r:id="rId2"/>
    <p:sldId id="282" r:id="rId3"/>
    <p:sldId id="299" r:id="rId4"/>
    <p:sldId id="300" r:id="rId5"/>
    <p:sldId id="287" r:id="rId6"/>
    <p:sldId id="296" r:id="rId7"/>
    <p:sldId id="297" r:id="rId8"/>
    <p:sldId id="295" r:id="rId9"/>
    <p:sldId id="298" r:id="rId10"/>
    <p:sldId id="293" r:id="rId11"/>
    <p:sldId id="294" r:id="rId12"/>
    <p:sldId id="291" r:id="rId13"/>
    <p:sldId id="292"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D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7" autoAdjust="0"/>
    <p:restoredTop sz="86385" autoAdjust="0"/>
  </p:normalViewPr>
  <p:slideViewPr>
    <p:cSldViewPr>
      <p:cViewPr>
        <p:scale>
          <a:sx n="75" d="100"/>
          <a:sy n="75" d="100"/>
        </p:scale>
        <p:origin x="540" y="588"/>
      </p:cViewPr>
      <p:guideLst>
        <p:guide orient="horz" pos="2160"/>
        <p:guide pos="2880"/>
      </p:guideLst>
    </p:cSldViewPr>
  </p:slideViewPr>
  <p:outlineViewPr>
    <p:cViewPr>
      <p:scale>
        <a:sx n="33" d="100"/>
        <a:sy n="33" d="100"/>
      </p:scale>
      <p:origin x="0" y="-52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8" d="100"/>
          <a:sy n="138" d="100"/>
        </p:scale>
        <p:origin x="1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of 3 screen sizes responsive design </a:t>
            </a:r>
          </a:p>
          <a:p>
            <a:r>
              <a:rPr lang="en-US" dirty="0"/>
              <a:t>a good example of how content should scale across screens. Easy to read</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a:t>
            </a:fld>
            <a:endParaRPr lang="en-US"/>
          </a:p>
        </p:txBody>
      </p:sp>
    </p:spTree>
    <p:extLst>
      <p:ext uri="{BB962C8B-B14F-4D97-AF65-F5344CB8AC3E}">
        <p14:creationId xmlns:p14="http://schemas.microsoft.com/office/powerpoint/2010/main" val="229466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2</a:t>
            </a:fld>
            <a:endParaRPr lang="en-US"/>
          </a:p>
        </p:txBody>
      </p:sp>
    </p:spTree>
    <p:extLst>
      <p:ext uri="{BB962C8B-B14F-4D97-AF65-F5344CB8AC3E}">
        <p14:creationId xmlns:p14="http://schemas.microsoft.com/office/powerpoint/2010/main" val="152344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5</a:t>
            </a:fld>
            <a:endParaRPr lang="en-US"/>
          </a:p>
        </p:txBody>
      </p:sp>
    </p:spTree>
    <p:extLst>
      <p:ext uri="{BB962C8B-B14F-4D97-AF65-F5344CB8AC3E}">
        <p14:creationId xmlns:p14="http://schemas.microsoft.com/office/powerpoint/2010/main" val="313336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a:t>We will have fun exploring the software while learning how to build vital web assets.</a:t>
            </a:r>
          </a:p>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8</a:t>
            </a:fld>
            <a:endParaRPr lang="en-US"/>
          </a:p>
        </p:txBody>
      </p:sp>
    </p:spTree>
    <p:extLst>
      <p:ext uri="{BB962C8B-B14F-4D97-AF65-F5344CB8AC3E}">
        <p14:creationId xmlns:p14="http://schemas.microsoft.com/office/powerpoint/2010/main" val="1565405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a:t>Consistency and content is king to creating style guides, and web assets to help keep teams and collaborators on the same page when applying designs consistently through the development process.</a:t>
            </a:r>
          </a:p>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10</a:t>
            </a:fld>
            <a:endParaRPr lang="en-US"/>
          </a:p>
        </p:txBody>
      </p:sp>
    </p:spTree>
    <p:extLst>
      <p:ext uri="{BB962C8B-B14F-4D97-AF65-F5344CB8AC3E}">
        <p14:creationId xmlns:p14="http://schemas.microsoft.com/office/powerpoint/2010/main" val="393820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a:t>Consistency and content is king to creating style guides, and web assets to help keep teams and collaborators on the same page when applying designs consistently through the development process.</a:t>
            </a:r>
          </a:p>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11</a:t>
            </a:fld>
            <a:endParaRPr lang="en-US"/>
          </a:p>
        </p:txBody>
      </p:sp>
    </p:spTree>
    <p:extLst>
      <p:ext uri="{BB962C8B-B14F-4D97-AF65-F5344CB8AC3E}">
        <p14:creationId xmlns:p14="http://schemas.microsoft.com/office/powerpoint/2010/main" val="349508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Myriad Pro" panose="020B0503030403020204"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b="0" i="0">
                <a:latin typeface="Myriad Pro" panose="020B0503030403020204" pitchFamily="34" charset="0"/>
              </a:defRPr>
            </a:lvl1pPr>
            <a:lvl2pPr>
              <a:defRPr b="0" i="0">
                <a:latin typeface="Myriad Pro" panose="020B0503030403020204" pitchFamily="34" charset="0"/>
              </a:defRPr>
            </a:lvl2pPr>
            <a:lvl3pPr>
              <a:defRPr b="0" i="0">
                <a:latin typeface="Myriad Pro" panose="020B0503030403020204" pitchFamily="34" charset="0"/>
              </a:defRPr>
            </a:lvl3pPr>
            <a:lvl4pPr>
              <a:defRPr b="0" i="0">
                <a:latin typeface="Myriad Pro" panose="020B0503030403020204" pitchFamily="34" charset="0"/>
              </a:defRPr>
            </a:lvl4pPr>
            <a:lvl5pPr>
              <a:defRPr b="0" i="0">
                <a:latin typeface="Myriad Pro" panose="020B0503030403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4"/>
          <p:cNvSpPr>
            <a:spLocks noGrp="1" noChangeArrowheads="1"/>
          </p:cNvSpPr>
          <p:nvPr>
            <p:ph type="dt" sz="half" idx="10"/>
          </p:nvPr>
        </p:nvSpPr>
        <p:spPr>
          <a:ln/>
        </p:spPr>
        <p:txBody>
          <a:bodyPr/>
          <a:lstStyle>
            <a:lvl1pPr>
              <a:defRPr>
                <a:latin typeface="Myriad Pro" panose="020B0503030403020204" pitchFamily="34" charset="0"/>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atin typeface="Myriad Pro" panose="020B0503030403020204" pitchFamily="34" charset="0"/>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atin typeface="Myriad Pro" panose="020B0503030403020204" pitchFamily="34" charset="0"/>
              </a:defRPr>
            </a:lvl1pPr>
          </a:lstStyle>
          <a:p>
            <a:pPr>
              <a:defRPr/>
            </a:pPr>
            <a:fld id="{3FA85722-278C-6244-8172-0EC582E36E92}" type="slidenum">
              <a:rPr lang="en-US" smtClean="0"/>
              <a:pPr>
                <a:defRPr/>
              </a:pPr>
              <a:t>‹#›</a:t>
            </a:fld>
            <a:endParaRPr lang="en-US" dirty="0"/>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116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yriad Pro" panose="020B0503030403020204" pitchFamily="34" charset="0"/>
                <a:ea typeface="ＭＳ Ｐゴシック" charset="0"/>
                <a:cs typeface="Myriad Pro" panose="020B0503030403020204" pitchFamily="34" charset="0"/>
              </a:defRPr>
            </a:lvl1pPr>
          </a:lstStyle>
          <a:p>
            <a:pPr>
              <a:defRPr/>
            </a:pPr>
            <a:endParaRPr lang="en-US" dirty="0"/>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yriad Pro" panose="020B0503030403020204" pitchFamily="34" charset="0"/>
                <a:ea typeface="ＭＳ Ｐゴシック" charset="0"/>
                <a:cs typeface="Myriad Pro" panose="020B0503030403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dirty="0"/>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cxnSp>
        <p:nvCxnSpPr>
          <p:cNvPr id="12" name="Straight Connector 11"/>
          <p:cNvCxnSpPr>
            <a:cxnSpLocks noChangeShapeType="1"/>
          </p:cNvCxnSpPr>
          <p:nvPr userDrawn="1"/>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0">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yriad Pro" panose="020B0503030403020204" pitchFamily="34" charset="0"/>
          <a:ea typeface="ＭＳ Ｐゴシック" charset="-128"/>
          <a:cs typeface="Myriad Pro" panose="020B0503030403020204" pitchFamily="34" charset="0"/>
        </a:defRPr>
      </a:lvl1pPr>
      <a:lvl2pPr marL="742950" indent="-285750" algn="l" rtl="0" eaLnBrk="0" fontAlgn="base" hangingPunct="0">
        <a:spcBef>
          <a:spcPct val="20000"/>
        </a:spcBef>
        <a:spcAft>
          <a:spcPct val="0"/>
        </a:spcAft>
        <a:buChar char="–"/>
        <a:defRPr sz="2800">
          <a:solidFill>
            <a:schemeClr val="tx1"/>
          </a:solidFill>
          <a:latin typeface="Myriad Pro" panose="020B0503030403020204" pitchFamily="34"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yriad Pro" panose="020B0503030403020204" pitchFamily="34"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t.conestogac.on.ca/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076458-C01D-6C45-BB51-9128D9952FD7}"/>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0" y="2002871"/>
            <a:ext cx="9249632" cy="3274369"/>
          </a:xfrm>
          <a:prstGeom prst="rect">
            <a:avLst/>
          </a:prstGeom>
        </p:spPr>
      </p:pic>
      <p:sp>
        <p:nvSpPr>
          <p:cNvPr id="5" name="TextBox 4">
            <a:extLst>
              <a:ext uri="{FF2B5EF4-FFF2-40B4-BE49-F238E27FC236}">
                <a16:creationId xmlns:a16="http://schemas.microsoft.com/office/drawing/2014/main" id="{F0C22EE5-374E-0346-98CB-DD23795F0605}"/>
              </a:ext>
            </a:extLst>
          </p:cNvPr>
          <p:cNvSpPr txBox="1"/>
          <p:nvPr/>
        </p:nvSpPr>
        <p:spPr>
          <a:xfrm>
            <a:off x="0" y="1225808"/>
            <a:ext cx="9144000" cy="1015663"/>
          </a:xfrm>
          <a:prstGeom prst="rect">
            <a:avLst/>
          </a:prstGeom>
          <a:noFill/>
        </p:spPr>
        <p:txBody>
          <a:bodyPr wrap="square" rtlCol="0">
            <a:spAutoFit/>
          </a:bodyPr>
          <a:lstStyle/>
          <a:p>
            <a:pPr algn="ctr"/>
            <a:r>
              <a:rPr lang="en-US" sz="6000" b="1" dirty="0">
                <a:latin typeface="Myriad Pro" panose="020B0503030403020204" pitchFamily="34" charset="0"/>
              </a:rPr>
              <a:t>Graphics in Web Design</a:t>
            </a:r>
          </a:p>
        </p:txBody>
      </p:sp>
      <p:sp>
        <p:nvSpPr>
          <p:cNvPr id="7" name="TextBox 6">
            <a:extLst>
              <a:ext uri="{FF2B5EF4-FFF2-40B4-BE49-F238E27FC236}">
                <a16:creationId xmlns:a16="http://schemas.microsoft.com/office/drawing/2014/main" id="{11F472DD-B2CC-9C44-8CC8-C6602A3FCCA2}"/>
              </a:ext>
            </a:extLst>
          </p:cNvPr>
          <p:cNvSpPr txBox="1"/>
          <p:nvPr/>
        </p:nvSpPr>
        <p:spPr>
          <a:xfrm rot="5400000">
            <a:off x="7367048" y="5949195"/>
            <a:ext cx="2615665" cy="276999"/>
          </a:xfrm>
          <a:prstGeom prst="rect">
            <a:avLst/>
          </a:prstGeom>
          <a:noFill/>
        </p:spPr>
        <p:txBody>
          <a:bodyPr wrap="square" rtlCol="0">
            <a:spAutoFit/>
          </a:bodyPr>
          <a:lstStyle/>
          <a:p>
            <a:r>
              <a:rPr lang="en-US" sz="1200" dirty="0"/>
              <a:t>Photo – Adobe Stock</a:t>
            </a:r>
          </a:p>
        </p:txBody>
      </p:sp>
      <p:pic>
        <p:nvPicPr>
          <p:cNvPr id="14" name="Picture 13">
            <a:extLst>
              <a:ext uri="{FF2B5EF4-FFF2-40B4-BE49-F238E27FC236}">
                <a16:creationId xmlns:a16="http://schemas.microsoft.com/office/drawing/2014/main" id="{D24B920C-B9C5-B644-A510-7C6FC3986AE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24506" y="5055704"/>
            <a:ext cx="1373403" cy="1339428"/>
          </a:xfrm>
          <a:prstGeom prst="rect">
            <a:avLst/>
          </a:prstGeom>
        </p:spPr>
      </p:pic>
      <p:pic>
        <p:nvPicPr>
          <p:cNvPr id="16" name="Picture 15">
            <a:extLst>
              <a:ext uri="{FF2B5EF4-FFF2-40B4-BE49-F238E27FC236}">
                <a16:creationId xmlns:a16="http://schemas.microsoft.com/office/drawing/2014/main" id="{DBCB6CC5-4CF5-F642-9810-40FEF16A37A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096000" y="5029200"/>
            <a:ext cx="1373402" cy="1343151"/>
          </a:xfrm>
          <a:prstGeom prst="rect">
            <a:avLst/>
          </a:prstGeom>
        </p:spPr>
      </p:pic>
      <p:pic>
        <p:nvPicPr>
          <p:cNvPr id="18" name="Picture 17">
            <a:extLst>
              <a:ext uri="{FF2B5EF4-FFF2-40B4-BE49-F238E27FC236}">
                <a16:creationId xmlns:a16="http://schemas.microsoft.com/office/drawing/2014/main" id="{50151F3D-06B6-CB4D-BB82-A0B244FD8D3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372507" y="5038639"/>
            <a:ext cx="1385020" cy="1349867"/>
          </a:xfrm>
          <a:prstGeom prst="rect">
            <a:avLst/>
          </a:prstGeom>
        </p:spPr>
      </p:pic>
      <p:sp>
        <p:nvSpPr>
          <p:cNvPr id="2" name="Title 1">
            <a:extLst>
              <a:ext uri="{FF2B5EF4-FFF2-40B4-BE49-F238E27FC236}">
                <a16:creationId xmlns:a16="http://schemas.microsoft.com/office/drawing/2014/main" id="{108F4113-1FC3-4832-B564-B3D40D83C3C6}"/>
              </a:ext>
            </a:extLst>
          </p:cNvPr>
          <p:cNvSpPr>
            <a:spLocks noGrp="1"/>
          </p:cNvSpPr>
          <p:nvPr>
            <p:ph type="ctrTitle"/>
          </p:nvPr>
        </p:nvSpPr>
        <p:spPr>
          <a:xfrm>
            <a:off x="902480" y="-1513413"/>
            <a:ext cx="7772400" cy="1470025"/>
          </a:xfrm>
        </p:spPr>
        <p:txBody>
          <a:bodyPr/>
          <a:lstStyle/>
          <a:p>
            <a:r>
              <a:rPr lang="en-CA" dirty="0"/>
              <a:t>Graphics</a:t>
            </a:r>
            <a:r>
              <a:rPr lang="en-CA" baseline="0" dirty="0"/>
              <a:t> in Web Design</a:t>
            </a:r>
            <a:endParaRPr lang="en-CA" dirty="0"/>
          </a:p>
        </p:txBody>
      </p:sp>
    </p:spTree>
    <p:extLst>
      <p:ext uri="{BB962C8B-B14F-4D97-AF65-F5344CB8AC3E}">
        <p14:creationId xmlns:p14="http://schemas.microsoft.com/office/powerpoint/2010/main" val="423626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a:xfrm>
            <a:off x="457200" y="1143000"/>
            <a:ext cx="2590800" cy="5715000"/>
          </a:xfrm>
        </p:spPr>
        <p:txBody>
          <a:bodyPr/>
          <a:lstStyle/>
          <a:p>
            <a:r>
              <a:rPr lang="en-US" dirty="0"/>
              <a:t>Brand</a:t>
            </a:r>
            <a:br>
              <a:rPr lang="en-US" dirty="0"/>
            </a:br>
            <a:r>
              <a:rPr lang="en-US" dirty="0"/>
              <a:t>Style</a:t>
            </a:r>
            <a:br>
              <a:rPr lang="en-US" dirty="0"/>
            </a:br>
            <a:r>
              <a:rPr lang="en-US" dirty="0"/>
              <a:t>Guide</a:t>
            </a:r>
            <a:br>
              <a:rPr lang="en-US" dirty="0"/>
            </a:br>
            <a:r>
              <a:rPr lang="en-US" dirty="0"/>
              <a:t>Example</a:t>
            </a:r>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457200" y="7010400"/>
            <a:ext cx="8229600" cy="4068763"/>
          </a:xfrm>
        </p:spPr>
        <p:txBody>
          <a:bodyPr/>
          <a:lstStyle/>
          <a:p>
            <a:pPr lvl="0"/>
            <a:r>
              <a:rPr lang="en-CA" dirty="0"/>
              <a:t>Consistency and content is king to creating style guides, and web assets to help keep teams and collaborators on the same page when applying designs consistently through the development process.</a:t>
            </a:r>
          </a:p>
        </p:txBody>
      </p:sp>
      <p:pic>
        <p:nvPicPr>
          <p:cNvPr id="7" name="Picture 6">
            <a:extLst>
              <a:ext uri="{FF2B5EF4-FFF2-40B4-BE49-F238E27FC236}">
                <a16:creationId xmlns:a16="http://schemas.microsoft.com/office/drawing/2014/main" id="{091D12DB-497F-3645-9B25-3989B3C01B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62145" y="1163782"/>
            <a:ext cx="5581855" cy="5715000"/>
          </a:xfrm>
          <a:prstGeom prst="rect">
            <a:avLst/>
          </a:prstGeom>
        </p:spPr>
      </p:pic>
    </p:spTree>
    <p:extLst>
      <p:ext uri="{BB962C8B-B14F-4D97-AF65-F5344CB8AC3E}">
        <p14:creationId xmlns:p14="http://schemas.microsoft.com/office/powerpoint/2010/main" val="296038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457200" y="7010400"/>
            <a:ext cx="8229600" cy="4068763"/>
          </a:xfrm>
        </p:spPr>
        <p:txBody>
          <a:bodyPr/>
          <a:lstStyle/>
          <a:p>
            <a:pPr lvl="0"/>
            <a:r>
              <a:rPr lang="en-CA" dirty="0"/>
              <a:t>Consistency and content is king to creating style guides, and web assets to help keep teams and collaborators on the same page when applying designs consistently through the development process.</a:t>
            </a:r>
          </a:p>
        </p:txBody>
      </p:sp>
      <p:sp>
        <p:nvSpPr>
          <p:cNvPr id="8" name="Title 1">
            <a:extLst>
              <a:ext uri="{FF2B5EF4-FFF2-40B4-BE49-F238E27FC236}">
                <a16:creationId xmlns:a16="http://schemas.microsoft.com/office/drawing/2014/main" id="{AE7DF782-5A38-D845-978A-16E8DA8FF27A}"/>
              </a:ext>
            </a:extLst>
          </p:cNvPr>
          <p:cNvSpPr>
            <a:spLocks noGrp="1"/>
          </p:cNvSpPr>
          <p:nvPr>
            <p:ph type="title"/>
          </p:nvPr>
        </p:nvSpPr>
        <p:spPr>
          <a:xfrm>
            <a:off x="5579918" y="550717"/>
            <a:ext cx="3581400" cy="5715000"/>
          </a:xfrm>
        </p:spPr>
        <p:txBody>
          <a:bodyPr/>
          <a:lstStyle/>
          <a:p>
            <a:r>
              <a:rPr lang="en-US" dirty="0"/>
              <a:t>Web App</a:t>
            </a:r>
            <a:br>
              <a:rPr lang="en-US" dirty="0"/>
            </a:br>
            <a:r>
              <a:rPr lang="en-US" dirty="0"/>
              <a:t>Design System</a:t>
            </a:r>
          </a:p>
        </p:txBody>
      </p:sp>
      <p:pic>
        <p:nvPicPr>
          <p:cNvPr id="10" name="Picture 9">
            <a:extLst>
              <a:ext uri="{FF2B5EF4-FFF2-40B4-BE49-F238E27FC236}">
                <a16:creationId xmlns:a16="http://schemas.microsoft.com/office/drawing/2014/main" id="{29E32753-6E1E-3B4D-9985-26353B8BF6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20689783">
            <a:off x="496937" y="1149088"/>
            <a:ext cx="5486400" cy="6858000"/>
          </a:xfrm>
          <a:prstGeom prst="rect">
            <a:avLst/>
          </a:prstGeom>
        </p:spPr>
      </p:pic>
    </p:spTree>
    <p:extLst>
      <p:ext uri="{BB962C8B-B14F-4D97-AF65-F5344CB8AC3E}">
        <p14:creationId xmlns:p14="http://schemas.microsoft.com/office/powerpoint/2010/main" val="212647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p:txBody>
          <a:bodyPr/>
          <a:lstStyle/>
          <a:p>
            <a:r>
              <a:rPr lang="en-US" dirty="0"/>
              <a:t>Graphic Design is Everywhere</a:t>
            </a:r>
          </a:p>
        </p:txBody>
      </p:sp>
      <p:pic>
        <p:nvPicPr>
          <p:cNvPr id="7" name="Content Placeholder 6">
            <a:extLst>
              <a:ext uri="{FF2B5EF4-FFF2-40B4-BE49-F238E27FC236}">
                <a16:creationId xmlns:a16="http://schemas.microsoft.com/office/drawing/2014/main" id="{DAC934CD-DCAB-654C-990D-7C3AE02676C9}"/>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0" y="2057399"/>
            <a:ext cx="9144000" cy="6096001"/>
          </a:xfrm>
        </p:spPr>
      </p:pic>
      <p:sp>
        <p:nvSpPr>
          <p:cNvPr id="8" name="TextBox 7">
            <a:extLst>
              <a:ext uri="{FF2B5EF4-FFF2-40B4-BE49-F238E27FC236}">
                <a16:creationId xmlns:a16="http://schemas.microsoft.com/office/drawing/2014/main" id="{6FF8FAD2-3DB9-694C-94B1-FFADBB87C27C}"/>
              </a:ext>
            </a:extLst>
          </p:cNvPr>
          <p:cNvSpPr txBox="1"/>
          <p:nvPr/>
        </p:nvSpPr>
        <p:spPr>
          <a:xfrm rot="5400000">
            <a:off x="-1093133" y="3455333"/>
            <a:ext cx="2615665" cy="276999"/>
          </a:xfrm>
          <a:prstGeom prst="rect">
            <a:avLst/>
          </a:prstGeom>
          <a:noFill/>
        </p:spPr>
        <p:txBody>
          <a:bodyPr wrap="square" rtlCol="0">
            <a:spAutoFit/>
          </a:bodyPr>
          <a:lstStyle/>
          <a:p>
            <a:r>
              <a:rPr lang="en-US" sz="1200" dirty="0">
                <a:solidFill>
                  <a:schemeClr val="bg1"/>
                </a:solidFill>
              </a:rPr>
              <a:t>Photo by </a:t>
            </a:r>
            <a:r>
              <a:rPr lang="en-US" sz="1200" dirty="0" err="1">
                <a:solidFill>
                  <a:schemeClr val="bg1"/>
                </a:solidFill>
              </a:rPr>
              <a:t>Unsplash</a:t>
            </a:r>
            <a:endParaRPr lang="en-US" sz="1200" dirty="0">
              <a:solidFill>
                <a:schemeClr val="bg1"/>
              </a:solidFill>
            </a:endParaRPr>
          </a:p>
        </p:txBody>
      </p:sp>
    </p:spTree>
    <p:extLst>
      <p:ext uri="{BB962C8B-B14F-4D97-AF65-F5344CB8AC3E}">
        <p14:creationId xmlns:p14="http://schemas.microsoft.com/office/powerpoint/2010/main" val="316147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a:xfrm>
            <a:off x="457200" y="1371600"/>
            <a:ext cx="8229600" cy="990600"/>
          </a:xfrm>
        </p:spPr>
        <p:txBody>
          <a:bodyPr/>
          <a:lstStyle/>
          <a:p>
            <a:r>
              <a:rPr lang="en-US" dirty="0"/>
              <a:t>Graphics in Web Design (cont’d)</a:t>
            </a:r>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457200" y="2667000"/>
            <a:ext cx="8229600" cy="3459163"/>
          </a:xfrm>
        </p:spPr>
        <p:txBody>
          <a:bodyPr/>
          <a:lstStyle/>
          <a:p>
            <a:pPr lvl="0"/>
            <a:r>
              <a:rPr lang="en-CA" sz="2800" dirty="0"/>
              <a:t>Graphic Designers are often the protectors of design consistency and content.</a:t>
            </a:r>
          </a:p>
          <a:p>
            <a:pPr lvl="0"/>
            <a:r>
              <a:rPr lang="en-CA" sz="2800" dirty="0"/>
              <a:t> Designer’s play a major role in setting up the standards for style guides, and web assets to help keep teams and collaborators on the same page when applying designs consistently throughout the development process.</a:t>
            </a:r>
          </a:p>
        </p:txBody>
      </p:sp>
    </p:spTree>
    <p:extLst>
      <p:ext uri="{BB962C8B-B14F-4D97-AF65-F5344CB8AC3E}">
        <p14:creationId xmlns:p14="http://schemas.microsoft.com/office/powerpoint/2010/main" val="3491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609-835F-8141-A363-36B6D2A2CFA4}"/>
              </a:ext>
            </a:extLst>
          </p:cNvPr>
          <p:cNvSpPr>
            <a:spLocks noGrp="1"/>
          </p:cNvSpPr>
          <p:nvPr>
            <p:ph type="title"/>
          </p:nvPr>
        </p:nvSpPr>
        <p:spPr/>
        <p:txBody>
          <a:bodyPr/>
          <a:lstStyle/>
          <a:p>
            <a:r>
              <a:rPr lang="en-US" b="1" dirty="0">
                <a:latin typeface="Myriad Pro" panose="020B0503030403020204" pitchFamily="34" charset="0"/>
              </a:rPr>
              <a:t>The Software</a:t>
            </a:r>
          </a:p>
        </p:txBody>
      </p:sp>
      <p:sp>
        <p:nvSpPr>
          <p:cNvPr id="3" name="Content Placeholder 2">
            <a:extLst>
              <a:ext uri="{FF2B5EF4-FFF2-40B4-BE49-F238E27FC236}">
                <a16:creationId xmlns:a16="http://schemas.microsoft.com/office/drawing/2014/main" id="{CDEF00FE-ADEE-2447-9D5F-884E3314BD14}"/>
              </a:ext>
            </a:extLst>
          </p:cNvPr>
          <p:cNvSpPr>
            <a:spLocks noGrp="1"/>
          </p:cNvSpPr>
          <p:nvPr>
            <p:ph idx="1"/>
          </p:nvPr>
        </p:nvSpPr>
        <p:spPr>
          <a:xfrm>
            <a:off x="457200" y="5867400"/>
            <a:ext cx="8229600" cy="457200"/>
          </a:xfrm>
        </p:spPr>
        <p:txBody>
          <a:bodyPr/>
          <a:lstStyle/>
          <a:p>
            <a:pPr marL="0" indent="0" algn="ctr">
              <a:buNone/>
            </a:pPr>
            <a:r>
              <a:rPr lang="en-CA" sz="2400" b="1" dirty="0">
                <a:hlinkClick r:id="rId3"/>
              </a:rPr>
              <a:t>Download the Software: Illustrator, Photoshop, XD</a:t>
            </a:r>
            <a:endParaRPr lang="en-CA" sz="2400" dirty="0"/>
          </a:p>
          <a:p>
            <a:pPr marL="0" indent="0" eaLnBrk="1" hangingPunct="1">
              <a:buNone/>
            </a:pPr>
            <a:endParaRPr lang="en-US" sz="2000" dirty="0">
              <a:latin typeface="Myriad Pro" panose="020B0503030403020204" pitchFamily="34" charset="0"/>
              <a:ea typeface="ＭＳ Ｐゴシック" charset="0"/>
              <a:cs typeface="Myriad Arabic" pitchFamily="2" charset="-78"/>
            </a:endParaRPr>
          </a:p>
        </p:txBody>
      </p:sp>
      <p:pic>
        <p:nvPicPr>
          <p:cNvPr id="5" name="Picture 4" descr="Illustrator Photoshop XD the software that is used for the course">
            <a:extLst>
              <a:ext uri="{FF2B5EF4-FFF2-40B4-BE49-F238E27FC236}">
                <a16:creationId xmlns:a16="http://schemas.microsoft.com/office/drawing/2014/main" id="{AC61D607-7490-B946-877F-61947FFB6926}"/>
              </a:ext>
            </a:extLst>
          </p:cNvPr>
          <p:cNvPicPr>
            <a:picLocks noChangeAspect="1"/>
          </p:cNvPicPr>
          <p:nvPr/>
        </p:nvPicPr>
        <p:blipFill>
          <a:blip r:embed="rId4"/>
          <a:stretch>
            <a:fillRect/>
          </a:stretch>
        </p:blipFill>
        <p:spPr>
          <a:xfrm>
            <a:off x="2171700" y="2151530"/>
            <a:ext cx="4800600" cy="3499503"/>
          </a:xfrm>
          <a:prstGeom prst="rect">
            <a:avLst/>
          </a:prstGeom>
        </p:spPr>
      </p:pic>
    </p:spTree>
    <p:extLst>
      <p:ext uri="{BB962C8B-B14F-4D97-AF65-F5344CB8AC3E}">
        <p14:creationId xmlns:p14="http://schemas.microsoft.com/office/powerpoint/2010/main" val="13018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6D690-A83A-9A4B-BA12-A1EC121C773E}"/>
              </a:ext>
            </a:extLst>
          </p:cNvPr>
          <p:cNvSpPr>
            <a:spLocks noGrp="1"/>
          </p:cNvSpPr>
          <p:nvPr>
            <p:ph idx="1"/>
          </p:nvPr>
        </p:nvSpPr>
        <p:spPr>
          <a:xfrm>
            <a:off x="457200" y="2819400"/>
            <a:ext cx="8229600" cy="4038600"/>
          </a:xfrm>
        </p:spPr>
        <p:txBody>
          <a:bodyPr/>
          <a:lstStyle/>
          <a:p>
            <a:r>
              <a:rPr lang="en-CA" sz="2400" dirty="0"/>
              <a:t>A properly designed website is a part of a “brand” which is more than coding and grid patterns. Graphic design captures the emotional spirit, the visual story, and should be the heart and soul of the of the website.</a:t>
            </a:r>
          </a:p>
          <a:p>
            <a:r>
              <a:rPr lang="en-CA" sz="2400" dirty="0"/>
              <a:t>Good graphic design can increase the value of the brands overall image visual appeal, usability, and professionalism.</a:t>
            </a:r>
          </a:p>
          <a:p>
            <a:r>
              <a:rPr lang="en-CA" sz="2400" dirty="0"/>
              <a:t>Good design communicates ideas to views that are appealing to the users senses </a:t>
            </a:r>
          </a:p>
          <a:p>
            <a:pPr marL="0" indent="0">
              <a:buNone/>
            </a:pPr>
            <a:endParaRPr lang="en-CA" sz="2400" dirty="0"/>
          </a:p>
          <a:p>
            <a:endParaRPr lang="en-CA" sz="2400" dirty="0"/>
          </a:p>
          <a:p>
            <a:endParaRPr lang="en-CA" sz="2400" dirty="0"/>
          </a:p>
        </p:txBody>
      </p:sp>
      <p:sp>
        <p:nvSpPr>
          <p:cNvPr id="4" name="Title 1">
            <a:extLst>
              <a:ext uri="{FF2B5EF4-FFF2-40B4-BE49-F238E27FC236}">
                <a16:creationId xmlns:a16="http://schemas.microsoft.com/office/drawing/2014/main" id="{9593A56B-1ABD-B140-B25D-3E73E6DD8A25}"/>
              </a:ext>
            </a:extLst>
          </p:cNvPr>
          <p:cNvSpPr txBox="1">
            <a:spLocks/>
          </p:cNvSpPr>
          <p:nvPr/>
        </p:nvSpPr>
        <p:spPr bwMode="auto">
          <a:xfrm>
            <a:off x="228600" y="1371600"/>
            <a:ext cx="86868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i="0">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CA" dirty="0"/>
              <a:t>The purpose and value of graphic design in web development </a:t>
            </a:r>
            <a:endParaRPr lang="en-US" sz="4000" kern="0" dirty="0"/>
          </a:p>
        </p:txBody>
      </p:sp>
      <p:sp>
        <p:nvSpPr>
          <p:cNvPr id="2" name="Title 1">
            <a:extLst>
              <a:ext uri="{FF2B5EF4-FFF2-40B4-BE49-F238E27FC236}">
                <a16:creationId xmlns:a16="http://schemas.microsoft.com/office/drawing/2014/main" id="{3F985317-6464-4759-A674-351471501009}"/>
              </a:ext>
            </a:extLst>
          </p:cNvPr>
          <p:cNvSpPr>
            <a:spLocks noGrp="1"/>
          </p:cNvSpPr>
          <p:nvPr>
            <p:ph type="title"/>
          </p:nvPr>
        </p:nvSpPr>
        <p:spPr>
          <a:xfrm>
            <a:off x="228600" y="-1143000"/>
            <a:ext cx="8229600" cy="563563"/>
          </a:xfrm>
        </p:spPr>
        <p:txBody>
          <a:bodyPr/>
          <a:lstStyle/>
          <a:p>
            <a:pPr rtl="0" fontAlgn="base"/>
            <a:r>
              <a:rPr lang="en-CA" kern="120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The purpose and value of graphic design in web development  (cont’d)</a:t>
            </a:r>
            <a:endParaRPr lang="en-CA" dirty="0">
              <a:effectLst/>
            </a:endParaRPr>
          </a:p>
          <a:p>
            <a:endParaRPr lang="en-CA" dirty="0"/>
          </a:p>
        </p:txBody>
      </p:sp>
    </p:spTree>
    <p:extLst>
      <p:ext uri="{BB962C8B-B14F-4D97-AF65-F5344CB8AC3E}">
        <p14:creationId xmlns:p14="http://schemas.microsoft.com/office/powerpoint/2010/main" val="362804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6D690-A83A-9A4B-BA12-A1EC121C773E}"/>
              </a:ext>
            </a:extLst>
          </p:cNvPr>
          <p:cNvSpPr>
            <a:spLocks noGrp="1"/>
          </p:cNvSpPr>
          <p:nvPr>
            <p:ph idx="1"/>
          </p:nvPr>
        </p:nvSpPr>
        <p:spPr>
          <a:xfrm>
            <a:off x="457200" y="2819400"/>
            <a:ext cx="8229600" cy="4038600"/>
          </a:xfrm>
        </p:spPr>
        <p:txBody>
          <a:bodyPr/>
          <a:lstStyle/>
          <a:p>
            <a:r>
              <a:rPr lang="en-CA" sz="2200" dirty="0"/>
              <a:t>When creating a company branding or identity we usually start the creative process with a logo that is unique in design and will standout in the marketplace. For examples logos must be scalable for print and web purposes. </a:t>
            </a:r>
          </a:p>
          <a:p>
            <a:r>
              <a:rPr lang="en-CA" sz="2200" dirty="0"/>
              <a:t>Graphic design combines images and text that is compelling to read and will attract the user to continue to view and read. </a:t>
            </a:r>
          </a:p>
          <a:p>
            <a:r>
              <a:rPr lang="en-CA" sz="2200" dirty="0"/>
              <a:t>Good design stands out and communicates a message effectively.</a:t>
            </a:r>
          </a:p>
          <a:p>
            <a:r>
              <a:rPr lang="en-CA" sz="2200" dirty="0"/>
              <a:t>Bad design that does not communicate the right visual content and information can destroy a company or app.</a:t>
            </a:r>
          </a:p>
        </p:txBody>
      </p:sp>
      <p:sp>
        <p:nvSpPr>
          <p:cNvPr id="4" name="Title 1">
            <a:extLst>
              <a:ext uri="{FF2B5EF4-FFF2-40B4-BE49-F238E27FC236}">
                <a16:creationId xmlns:a16="http://schemas.microsoft.com/office/drawing/2014/main" id="{9593A56B-1ABD-B140-B25D-3E73E6DD8A25}"/>
              </a:ext>
            </a:extLst>
          </p:cNvPr>
          <p:cNvSpPr txBox="1">
            <a:spLocks/>
          </p:cNvSpPr>
          <p:nvPr/>
        </p:nvSpPr>
        <p:spPr bwMode="auto">
          <a:xfrm>
            <a:off x="228600" y="1371600"/>
            <a:ext cx="8686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i="0">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CA" dirty="0"/>
              <a:t>The purpose and value of graphic design in web development </a:t>
            </a:r>
            <a:endParaRPr lang="en-US" sz="4000" kern="0" dirty="0"/>
          </a:p>
        </p:txBody>
      </p:sp>
      <p:sp>
        <p:nvSpPr>
          <p:cNvPr id="2" name="Title 1">
            <a:extLst>
              <a:ext uri="{FF2B5EF4-FFF2-40B4-BE49-F238E27FC236}">
                <a16:creationId xmlns:a16="http://schemas.microsoft.com/office/drawing/2014/main" id="{A1FEEB92-7935-4DBA-AC63-D72A2F507DE4}"/>
              </a:ext>
            </a:extLst>
          </p:cNvPr>
          <p:cNvSpPr>
            <a:spLocks noGrp="1"/>
          </p:cNvSpPr>
          <p:nvPr>
            <p:ph type="title"/>
          </p:nvPr>
        </p:nvSpPr>
        <p:spPr>
          <a:xfrm>
            <a:off x="304800" y="-1600200"/>
            <a:ext cx="8229600" cy="563563"/>
          </a:xfrm>
        </p:spPr>
        <p:txBody>
          <a:bodyPr/>
          <a:lstStyle/>
          <a:p>
            <a:pPr rtl="0" fontAlgn="base"/>
            <a:r>
              <a:rPr lang="en-CA" kern="120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The purpose and value of graphic design in web development (cont’d, 2)</a:t>
            </a:r>
            <a:endParaRPr lang="en-CA" dirty="0">
              <a:effectLst/>
            </a:endParaRPr>
          </a:p>
          <a:p>
            <a:endParaRPr lang="en-CA" dirty="0"/>
          </a:p>
        </p:txBody>
      </p:sp>
    </p:spTree>
    <p:extLst>
      <p:ext uri="{BB962C8B-B14F-4D97-AF65-F5344CB8AC3E}">
        <p14:creationId xmlns:p14="http://schemas.microsoft.com/office/powerpoint/2010/main" val="104643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a:xfrm>
            <a:off x="228600" y="1371600"/>
            <a:ext cx="8686800" cy="1295400"/>
          </a:xfrm>
        </p:spPr>
        <p:txBody>
          <a:bodyPr/>
          <a:lstStyle/>
          <a:p>
            <a:r>
              <a:rPr lang="en-CA" dirty="0"/>
              <a:t>The role of the customer or client in the graphic design process</a:t>
            </a:r>
            <a:r>
              <a:rPr lang="en-CA" sz="4000" dirty="0"/>
              <a:t> </a:t>
            </a:r>
            <a:endParaRPr lang="en-US" sz="4000" dirty="0"/>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381000" y="2743200"/>
            <a:ext cx="8305800" cy="5440363"/>
          </a:xfrm>
        </p:spPr>
        <p:txBody>
          <a:bodyPr/>
          <a:lstStyle/>
          <a:p>
            <a:pPr marL="0" lvl="0" indent="0">
              <a:buNone/>
            </a:pPr>
            <a:r>
              <a:rPr lang="en-CA" sz="2400" b="1" dirty="0"/>
              <a:t>Gather the facts - Fact-finding</a:t>
            </a:r>
          </a:p>
          <a:p>
            <a:r>
              <a:rPr lang="en-CA" sz="2300" dirty="0"/>
              <a:t>Collect information to create a design that meets </a:t>
            </a:r>
            <a:br>
              <a:rPr lang="en-CA" sz="2300" dirty="0"/>
            </a:br>
            <a:r>
              <a:rPr lang="en-CA" sz="2300" dirty="0"/>
              <a:t>the right goals.</a:t>
            </a:r>
          </a:p>
          <a:p>
            <a:r>
              <a:rPr lang="en-CA" sz="2300" dirty="0"/>
              <a:t>Prepare, and talk to your web design client, ask questions, </a:t>
            </a:r>
            <a:br>
              <a:rPr lang="en-CA" sz="2300" dirty="0"/>
            </a:br>
            <a:r>
              <a:rPr lang="en-CA" sz="2300" dirty="0"/>
              <a:t>use a questionnaire or survey to gather info about your </a:t>
            </a:r>
            <a:br>
              <a:rPr lang="en-CA" sz="2300" dirty="0"/>
            </a:br>
            <a:r>
              <a:rPr lang="en-CA" sz="2300" dirty="0"/>
              <a:t>client's company.</a:t>
            </a:r>
          </a:p>
          <a:p>
            <a:r>
              <a:rPr lang="en-CA" sz="2300" dirty="0"/>
              <a:t>Get to know the client and their business upfront. </a:t>
            </a:r>
            <a:br>
              <a:rPr lang="en-CA" sz="2300" dirty="0"/>
            </a:br>
            <a:r>
              <a:rPr lang="en-CA" sz="2300" dirty="0"/>
              <a:t>Use meetings, telephone conversation, conference calls, </a:t>
            </a:r>
            <a:br>
              <a:rPr lang="en-CA" sz="2300" dirty="0"/>
            </a:br>
            <a:r>
              <a:rPr lang="en-CA" sz="2300" dirty="0"/>
              <a:t>email, face-to-face. Take notes, or record the meeting and transcribe the key information from the meeting to gather info.</a:t>
            </a:r>
          </a:p>
        </p:txBody>
      </p:sp>
    </p:spTree>
    <p:extLst>
      <p:ext uri="{BB962C8B-B14F-4D97-AF65-F5344CB8AC3E}">
        <p14:creationId xmlns:p14="http://schemas.microsoft.com/office/powerpoint/2010/main" val="330748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a:xfrm>
            <a:off x="228600" y="1371600"/>
            <a:ext cx="8686800" cy="1295400"/>
          </a:xfrm>
        </p:spPr>
        <p:txBody>
          <a:bodyPr/>
          <a:lstStyle/>
          <a:p>
            <a:r>
              <a:rPr lang="en-CA" sz="4000" dirty="0"/>
              <a:t>The role of the customer or client in the graphic design process (cont’d)</a:t>
            </a:r>
            <a:r>
              <a:rPr lang="en-CA" sz="3600" dirty="0"/>
              <a:t> </a:t>
            </a:r>
            <a:endParaRPr lang="en-US" sz="3600" dirty="0"/>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381000" y="2743200"/>
            <a:ext cx="8305800" cy="5440363"/>
          </a:xfrm>
        </p:spPr>
        <p:txBody>
          <a:bodyPr/>
          <a:lstStyle/>
          <a:p>
            <a:pPr marL="0" lvl="0" indent="0">
              <a:buNone/>
            </a:pPr>
            <a:r>
              <a:rPr lang="en-CA" sz="2400" b="1" dirty="0"/>
              <a:t>Ask the correct questions.</a:t>
            </a:r>
          </a:p>
          <a:p>
            <a:r>
              <a:rPr lang="en-CA" sz="2400" dirty="0"/>
              <a:t>Company branded properties</a:t>
            </a:r>
          </a:p>
          <a:p>
            <a:r>
              <a:rPr lang="en-CA" sz="2400" dirty="0"/>
              <a:t>Social media</a:t>
            </a:r>
          </a:p>
          <a:p>
            <a:r>
              <a:rPr lang="en-CA" sz="2400" dirty="0"/>
              <a:t>Media coverage</a:t>
            </a:r>
          </a:p>
          <a:p>
            <a:r>
              <a:rPr lang="en-CA" sz="2400" dirty="0"/>
              <a:t>Press releases</a:t>
            </a:r>
          </a:p>
          <a:p>
            <a:r>
              <a:rPr lang="en-CA" sz="2400" dirty="0"/>
              <a:t>Fan reviews and comments</a:t>
            </a:r>
          </a:p>
          <a:p>
            <a:r>
              <a:rPr lang="en-CA" sz="2400" dirty="0"/>
              <a:t>Competitors (Content, search rankings, etc.)</a:t>
            </a:r>
          </a:p>
          <a:p>
            <a:r>
              <a:rPr lang="en-CA" sz="2400" b="1" dirty="0"/>
              <a:t>Remember Content is the Important Key</a:t>
            </a:r>
            <a:endParaRPr lang="en-CA" sz="2400" dirty="0">
              <a:effectLst/>
            </a:endParaRPr>
          </a:p>
        </p:txBody>
      </p:sp>
    </p:spTree>
    <p:extLst>
      <p:ext uri="{BB962C8B-B14F-4D97-AF65-F5344CB8AC3E}">
        <p14:creationId xmlns:p14="http://schemas.microsoft.com/office/powerpoint/2010/main" val="46741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a:xfrm>
            <a:off x="228600" y="1371600"/>
            <a:ext cx="8686800" cy="1295400"/>
          </a:xfrm>
        </p:spPr>
        <p:txBody>
          <a:bodyPr/>
          <a:lstStyle/>
          <a:p>
            <a:r>
              <a:rPr lang="en-CA" sz="4000" dirty="0"/>
              <a:t>The role of the customer or client in the graphic design process</a:t>
            </a:r>
            <a:r>
              <a:rPr lang="en-CA" sz="3600" dirty="0"/>
              <a:t> (cont’d, 2)</a:t>
            </a:r>
            <a:endParaRPr lang="en-US" sz="3600" dirty="0"/>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a:xfrm>
            <a:off x="381000" y="2865437"/>
            <a:ext cx="8305800" cy="5440363"/>
          </a:xfrm>
        </p:spPr>
        <p:txBody>
          <a:bodyPr/>
          <a:lstStyle/>
          <a:p>
            <a:r>
              <a:rPr lang="en-CA" sz="2400" b="1" dirty="0"/>
              <a:t>Create a website content list to block or </a:t>
            </a:r>
            <a:br>
              <a:rPr lang="en-CA" sz="2400" b="1" dirty="0"/>
            </a:br>
            <a:r>
              <a:rPr lang="en-CA" sz="2400" b="1" dirty="0"/>
              <a:t>chunk out of the information</a:t>
            </a:r>
            <a:endParaRPr lang="en-CA" sz="2400" dirty="0"/>
          </a:p>
          <a:p>
            <a:r>
              <a:rPr lang="en-CA" sz="2400" dirty="0"/>
              <a:t>Content inventory</a:t>
            </a:r>
          </a:p>
          <a:p>
            <a:r>
              <a:rPr lang="en-CA" sz="2400" dirty="0"/>
              <a:t>Essential information</a:t>
            </a:r>
          </a:p>
          <a:p>
            <a:r>
              <a:rPr lang="en-CA" sz="2400" dirty="0"/>
              <a:t>Domain information</a:t>
            </a:r>
          </a:p>
          <a:p>
            <a:r>
              <a:rPr lang="en-CA" sz="2400" dirty="0"/>
              <a:t>Social media information</a:t>
            </a:r>
          </a:p>
          <a:p>
            <a:r>
              <a:rPr lang="en-CA" sz="2400" dirty="0"/>
              <a:t>Customer information</a:t>
            </a:r>
          </a:p>
          <a:p>
            <a:r>
              <a:rPr lang="en-CA" sz="2400" dirty="0"/>
              <a:t>Target market, demographics</a:t>
            </a:r>
          </a:p>
        </p:txBody>
      </p:sp>
      <p:sp>
        <p:nvSpPr>
          <p:cNvPr id="4" name="TextBox 3">
            <a:extLst>
              <a:ext uri="{FF2B5EF4-FFF2-40B4-BE49-F238E27FC236}">
                <a16:creationId xmlns:a16="http://schemas.microsoft.com/office/drawing/2014/main" id="{5EEC008F-DD72-5142-B849-C0907DD92BAB}"/>
              </a:ext>
            </a:extLst>
          </p:cNvPr>
          <p:cNvSpPr txBox="1"/>
          <p:nvPr/>
        </p:nvSpPr>
        <p:spPr>
          <a:xfrm>
            <a:off x="4533900" y="3627437"/>
            <a:ext cx="4343400" cy="3046988"/>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Myriad Pro" panose="020B0503030403020204" pitchFamily="34" charset="0"/>
              </a:rPr>
              <a:t>Analytics (Goggle Analytics) </a:t>
            </a:r>
          </a:p>
          <a:p>
            <a:pPr marL="342900" indent="-342900">
              <a:buFont typeface="Arial" panose="020B0604020202020204" pitchFamily="34" charset="0"/>
              <a:buChar char="•"/>
            </a:pPr>
            <a:r>
              <a:rPr lang="en-CA" sz="2400" dirty="0">
                <a:latin typeface="Myriad Pro" panose="020B0503030403020204" pitchFamily="34" charset="0"/>
              </a:rPr>
              <a:t>Email marketing information reports</a:t>
            </a:r>
          </a:p>
          <a:p>
            <a:pPr marL="342900" indent="-342900">
              <a:buFont typeface="Arial" panose="020B0604020202020204" pitchFamily="34" charset="0"/>
              <a:buChar char="•"/>
            </a:pPr>
            <a:r>
              <a:rPr lang="en-CA" sz="2400" dirty="0">
                <a:latin typeface="Myriad Pro" panose="020B0503030403020204" pitchFamily="34" charset="0"/>
              </a:rPr>
              <a:t>Get your clients input and additions to your list</a:t>
            </a:r>
          </a:p>
          <a:p>
            <a:pPr marL="342900" indent="-342900">
              <a:buFont typeface="Arial" panose="020B0604020202020204" pitchFamily="34" charset="0"/>
              <a:buChar char="•"/>
            </a:pPr>
            <a:r>
              <a:rPr lang="en-CA" sz="2400" dirty="0">
                <a:latin typeface="Myriad Pro" panose="020B0503030403020204" pitchFamily="34" charset="0"/>
              </a:rPr>
              <a:t>Get the full picture of the client and their business.</a:t>
            </a:r>
          </a:p>
          <a:p>
            <a:endParaRPr lang="en-US" sz="2400" dirty="0">
              <a:latin typeface="Myriad Pro" panose="020B0503030403020204" pitchFamily="34" charset="0"/>
            </a:endParaRPr>
          </a:p>
        </p:txBody>
      </p:sp>
    </p:spTree>
    <p:extLst>
      <p:ext uri="{BB962C8B-B14F-4D97-AF65-F5344CB8AC3E}">
        <p14:creationId xmlns:p14="http://schemas.microsoft.com/office/powerpoint/2010/main" val="287249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p:txBody>
          <a:bodyPr/>
          <a:lstStyle/>
          <a:p>
            <a:r>
              <a:rPr lang="en-US" sz="4000" dirty="0"/>
              <a:t>The purpose and value of graphics</a:t>
            </a:r>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p:txBody>
          <a:bodyPr/>
          <a:lstStyle/>
          <a:p>
            <a:pPr lvl="0"/>
            <a:r>
              <a:rPr lang="en-CA" dirty="0"/>
              <a:t>Communicating with the client and asking the right questions about your client’s business and brand goals are crucial to meeting their expectations - and ultimately for all involved to launch a finished design project successfully.  </a:t>
            </a:r>
          </a:p>
        </p:txBody>
      </p:sp>
    </p:spTree>
    <p:extLst>
      <p:ext uri="{BB962C8B-B14F-4D97-AF65-F5344CB8AC3E}">
        <p14:creationId xmlns:p14="http://schemas.microsoft.com/office/powerpoint/2010/main" val="175213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p:txBody>
          <a:bodyPr/>
          <a:lstStyle/>
          <a:p>
            <a:r>
              <a:rPr lang="en-CA" sz="4000" dirty="0"/>
              <a:t>Share designs with clients early on</a:t>
            </a:r>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p:txBody>
          <a:bodyPr/>
          <a:lstStyle/>
          <a:p>
            <a:r>
              <a:rPr lang="en-CA" sz="2400" dirty="0"/>
              <a:t>When creating a concept or a design the 'look and feel’, make sure that the client and you are both on the same page as soon as possible. </a:t>
            </a:r>
          </a:p>
          <a:p>
            <a:r>
              <a:rPr lang="en-CA" sz="2400" dirty="0"/>
              <a:t>Avoid spending too much time (and time is money) on a concept before sharing it with the client.  </a:t>
            </a:r>
          </a:p>
          <a:p>
            <a:pPr lvl="0"/>
            <a:r>
              <a:rPr lang="en-CA" sz="2400" dirty="0"/>
              <a:t>Communicating with the client and asking the right questions about your client’s business and brand goals are crucial to meeting their expectations - and ultimately for all involved to launch a finished design project successfully. </a:t>
            </a:r>
          </a:p>
        </p:txBody>
      </p:sp>
    </p:spTree>
    <p:extLst>
      <p:ext uri="{BB962C8B-B14F-4D97-AF65-F5344CB8AC3E}">
        <p14:creationId xmlns:p14="http://schemas.microsoft.com/office/powerpoint/2010/main" val="137606928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2521</TotalTime>
  <Words>847</Words>
  <Application>Microsoft Office PowerPoint</Application>
  <PresentationFormat>On-screen Show (4:3)</PresentationFormat>
  <Paragraphs>69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Myriad Pro</vt:lpstr>
      <vt:lpstr>Default Design</vt:lpstr>
      <vt:lpstr>Graphics in Web Design</vt:lpstr>
      <vt:lpstr>The Software</vt:lpstr>
      <vt:lpstr>The purpose and value of graphic design in web development  (cont’d) </vt:lpstr>
      <vt:lpstr>The purpose and value of graphic design in web development (cont’d, 2) </vt:lpstr>
      <vt:lpstr>The role of the customer or client in the graphic design process </vt:lpstr>
      <vt:lpstr>The role of the customer or client in the graphic design process (cont’d) </vt:lpstr>
      <vt:lpstr>The role of the customer or client in the graphic design process (cont’d, 2)</vt:lpstr>
      <vt:lpstr>The purpose and value of graphics</vt:lpstr>
      <vt:lpstr>Share designs with clients early on</vt:lpstr>
      <vt:lpstr>Brand Style Guide Example</vt:lpstr>
      <vt:lpstr>Web App Design System</vt:lpstr>
      <vt:lpstr>Graphic Design is Everywhere</vt:lpstr>
      <vt:lpstr>Graphics in Web Design (cont’d)</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109</cp:revision>
  <dcterms:created xsi:type="dcterms:W3CDTF">2010-11-05T14:49:01Z</dcterms:created>
  <dcterms:modified xsi:type="dcterms:W3CDTF">2021-05-13T19:36:08Z</dcterms:modified>
</cp:coreProperties>
</file>