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81" r:id="rId2"/>
    <p:sldId id="284" r:id="rId3"/>
    <p:sldId id="285" r:id="rId4"/>
    <p:sldId id="282" r:id="rId5"/>
    <p:sldId id="286" r:id="rId6"/>
    <p:sldId id="287" r:id="rId7"/>
    <p:sldId id="288" r:id="rId8"/>
    <p:sldId id="289" r:id="rId9"/>
    <p:sldId id="290" r:id="rId10"/>
    <p:sldId id="291" r:id="rId11"/>
    <p:sldId id="294" r:id="rId12"/>
    <p:sldId id="292" r:id="rId13"/>
    <p:sldId id="293"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385" autoAdjust="0"/>
  </p:normalViewPr>
  <p:slideViewPr>
    <p:cSldViewPr>
      <p:cViewPr varScale="1">
        <p:scale>
          <a:sx n="91" d="100"/>
          <a:sy n="91" d="100"/>
        </p:scale>
        <p:origin x="90"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8" d="100"/>
          <a:sy n="138" d="100"/>
        </p:scale>
        <p:origin x="1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68BF53-3A8D-44AB-AFFE-65AC2AE438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D6C8DDF-54C4-43B3-8E55-97B6BD7EFDE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27A508E3-1DD2-452B-814C-12075AAD7F59}" type="datetimeFigureOut">
              <a:rPr lang="en-US"/>
              <a:pPr>
                <a:defRPr/>
              </a:pPr>
              <a:t>5/13/2021</a:t>
            </a:fld>
            <a:endParaRPr lang="en-US"/>
          </a:p>
        </p:txBody>
      </p:sp>
      <p:sp>
        <p:nvSpPr>
          <p:cNvPr id="4" name="Footer Placeholder 3">
            <a:extLst>
              <a:ext uri="{FF2B5EF4-FFF2-40B4-BE49-F238E27FC236}">
                <a16:creationId xmlns:a16="http://schemas.microsoft.com/office/drawing/2014/main" id="{F9534BF6-D478-4D58-B8A5-3C0081169DA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A606FCF0-5153-4A29-A1BC-6FE0C10C099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7D092683-BCEF-4B27-9840-8E6B8A6C743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FD583C-4781-4DB4-99CC-DA14C226EBA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254582A7-1A92-4056-AC02-1954DE1BA46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FD5146DE-9E86-4F09-B814-4ACDBE2A6964}" type="datetimeFigureOut">
              <a:rPr lang="en-US"/>
              <a:pPr>
                <a:defRPr/>
              </a:pPr>
              <a:t>5/13/2021</a:t>
            </a:fld>
            <a:endParaRPr lang="en-US"/>
          </a:p>
        </p:txBody>
      </p:sp>
      <p:sp>
        <p:nvSpPr>
          <p:cNvPr id="4" name="Slide Image Placeholder 3">
            <a:extLst>
              <a:ext uri="{FF2B5EF4-FFF2-40B4-BE49-F238E27FC236}">
                <a16:creationId xmlns:a16="http://schemas.microsoft.com/office/drawing/2014/main" id="{17BF71BE-EDAB-4F54-AFDB-798F97D0926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5FAC6B2-F85C-4AC5-AEAC-3E22FA09BB2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E94321C1-D9BA-4792-BBC1-7825031D800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5F7C018-0866-4A90-90CE-6C18673A1C0E}"/>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D8CB9C7A-802D-452F-B824-A7984995CCF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951FADCF-3B3C-403A-A395-AE0927F6B6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17EB8898-AF4E-4822-8471-AF39ED4DB7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Photo of 3 screen sizes responsive design </a:t>
            </a:r>
          </a:p>
          <a:p>
            <a:r>
              <a:rPr lang="en-US" altLang="en-US">
                <a:ea typeface="ＭＳ Ｐゴシック" panose="020B0600070205080204" pitchFamily="34" charset="-128"/>
              </a:rPr>
              <a:t>a good example of how content should scale across screens. Easy to read</a:t>
            </a:r>
          </a:p>
        </p:txBody>
      </p:sp>
      <p:sp>
        <p:nvSpPr>
          <p:cNvPr id="16387" name="Slide Number Placeholder 3">
            <a:extLst>
              <a:ext uri="{FF2B5EF4-FFF2-40B4-BE49-F238E27FC236}">
                <a16:creationId xmlns:a16="http://schemas.microsoft.com/office/drawing/2014/main" id="{44E06F78-E7E5-49DA-8F43-51C54D5FEA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4B7173-9DCB-48C3-87BA-D65989D0F7F2}"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4C2AFF97-F8AF-4C5E-ADA8-46DCC45206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a:extLst>
              <a:ext uri="{FF2B5EF4-FFF2-40B4-BE49-F238E27FC236}">
                <a16:creationId xmlns:a16="http://schemas.microsoft.com/office/drawing/2014/main" id="{70F85EA8-5772-4BEF-AA3F-A32DA7E089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C98C4A80-87F7-4438-892E-6E58DBBC40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326617-D9AC-4DEB-8B15-F9A33CD700E0}"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1547F989-895E-4810-A31A-0ED4D74E39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B83970BB-FA10-4912-9865-292E9D9665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A picture of red rose showing the benefits of vector edges and and enlarger raster image with usndesirabe jagged edges.</a:t>
            </a:r>
          </a:p>
        </p:txBody>
      </p:sp>
      <p:sp>
        <p:nvSpPr>
          <p:cNvPr id="30723" name="Slide Number Placeholder 3">
            <a:extLst>
              <a:ext uri="{FF2B5EF4-FFF2-40B4-BE49-F238E27FC236}">
                <a16:creationId xmlns:a16="http://schemas.microsoft.com/office/drawing/2014/main" id="{3F4D4A38-08FE-4B23-96E4-CEF1EAAD3A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B86A44-0E8A-4E3D-B1AC-9FBA2EE23EDC}" type="slidenum">
              <a:rPr lang="en-US" altLang="en-US" smtClean="0"/>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a:extLst>
              <a:ext uri="{FF2B5EF4-FFF2-40B4-BE49-F238E27FC236}">
                <a16:creationId xmlns:a16="http://schemas.microsoft.com/office/drawing/2014/main" id="{64BADBC2-6EA2-47B7-AF43-14635DD0DE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75BBD00-A7DE-48F2-8C1C-16103D3173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8A444B-4718-4143-92F6-0B666846B9AE}"/>
              </a:ext>
            </a:extLst>
          </p:cNvPr>
          <p:cNvSpPr>
            <a:spLocks noGrp="1" noChangeArrowheads="1"/>
          </p:cNvSpPr>
          <p:nvPr>
            <p:ph type="sldNum" sz="quarter" idx="12"/>
          </p:nvPr>
        </p:nvSpPr>
        <p:spPr>
          <a:ln/>
        </p:spPr>
        <p:txBody>
          <a:bodyPr/>
          <a:lstStyle>
            <a:lvl1pPr>
              <a:defRPr/>
            </a:lvl1pPr>
          </a:lstStyle>
          <a:p>
            <a:pPr>
              <a:defRPr/>
            </a:pPr>
            <a:fld id="{8A31C4A3-CC9D-4299-ACFF-E1AC84181BAD}" type="slidenum">
              <a:rPr lang="en-US"/>
              <a:pPr>
                <a:defRPr/>
              </a:pPr>
              <a:t>‹#›</a:t>
            </a:fld>
            <a:endParaRPr lang="en-US" dirty="0"/>
          </a:p>
        </p:txBody>
      </p:sp>
    </p:spTree>
    <p:extLst>
      <p:ext uri="{BB962C8B-B14F-4D97-AF65-F5344CB8AC3E}">
        <p14:creationId xmlns:p14="http://schemas.microsoft.com/office/powerpoint/2010/main" val="319127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0FF6E210-DE56-4195-B0D2-C17CDC8633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C6AC6AC-BB78-44DE-BA56-58D0A5C0B6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16EA1A9-147B-4964-83BF-07B92DB0E28A}"/>
              </a:ext>
            </a:extLst>
          </p:cNvPr>
          <p:cNvSpPr>
            <a:spLocks noGrp="1" noChangeArrowheads="1"/>
          </p:cNvSpPr>
          <p:nvPr>
            <p:ph type="sldNum" sz="quarter" idx="12"/>
          </p:nvPr>
        </p:nvSpPr>
        <p:spPr>
          <a:ln/>
        </p:spPr>
        <p:txBody>
          <a:bodyPr/>
          <a:lstStyle>
            <a:lvl1pPr>
              <a:defRPr/>
            </a:lvl1pPr>
          </a:lstStyle>
          <a:p>
            <a:pPr>
              <a:defRPr/>
            </a:pPr>
            <a:fld id="{C140A13D-2967-4D1E-81A5-389304130705}" type="slidenum">
              <a:rPr lang="en-US"/>
              <a:pPr>
                <a:defRPr/>
              </a:pPr>
              <a:t>‹#›</a:t>
            </a:fld>
            <a:endParaRPr lang="en-US" dirty="0"/>
          </a:p>
        </p:txBody>
      </p:sp>
    </p:spTree>
    <p:extLst>
      <p:ext uri="{BB962C8B-B14F-4D97-AF65-F5344CB8AC3E}">
        <p14:creationId xmlns:p14="http://schemas.microsoft.com/office/powerpoint/2010/main" val="271605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57090F74-F923-44FF-885D-1AEA040BBA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5E5AD15-000F-4620-82A0-86AF91F765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53A3E4-7F31-4F05-8A21-B437E6B476B9}"/>
              </a:ext>
            </a:extLst>
          </p:cNvPr>
          <p:cNvSpPr>
            <a:spLocks noGrp="1" noChangeArrowheads="1"/>
          </p:cNvSpPr>
          <p:nvPr>
            <p:ph type="sldNum" sz="quarter" idx="12"/>
          </p:nvPr>
        </p:nvSpPr>
        <p:spPr>
          <a:ln/>
        </p:spPr>
        <p:txBody>
          <a:bodyPr/>
          <a:lstStyle>
            <a:lvl1pPr>
              <a:defRPr/>
            </a:lvl1pPr>
          </a:lstStyle>
          <a:p>
            <a:pPr>
              <a:defRPr/>
            </a:pPr>
            <a:fld id="{CEA0A7B9-542B-4415-901A-018F4B144AC9}" type="slidenum">
              <a:rPr lang="en-US"/>
              <a:pPr>
                <a:defRPr/>
              </a:pPr>
              <a:t>‹#›</a:t>
            </a:fld>
            <a:endParaRPr lang="en-US" dirty="0"/>
          </a:p>
        </p:txBody>
      </p:sp>
    </p:spTree>
    <p:extLst>
      <p:ext uri="{BB962C8B-B14F-4D97-AF65-F5344CB8AC3E}">
        <p14:creationId xmlns:p14="http://schemas.microsoft.com/office/powerpoint/2010/main" val="13887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Myriad Pro" panose="020B0503030403020204"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b="0" i="0">
                <a:latin typeface="Myriad Pro" panose="020B0503030403020204" pitchFamily="34" charset="0"/>
              </a:defRPr>
            </a:lvl1pPr>
            <a:lvl2pPr>
              <a:defRPr b="0" i="0">
                <a:latin typeface="Myriad Pro" panose="020B0503030403020204" pitchFamily="34" charset="0"/>
              </a:defRPr>
            </a:lvl2pPr>
            <a:lvl3pPr>
              <a:defRPr b="0" i="0">
                <a:latin typeface="Myriad Pro" panose="020B0503030403020204" pitchFamily="34" charset="0"/>
              </a:defRPr>
            </a:lvl3pPr>
            <a:lvl4pPr>
              <a:defRPr b="0" i="0">
                <a:latin typeface="Myriad Pro" panose="020B0503030403020204" pitchFamily="34" charset="0"/>
              </a:defRPr>
            </a:lvl4pPr>
            <a:lvl5pPr>
              <a:defRPr b="0" i="0">
                <a:latin typeface="Myriad Pro" panose="020B0503030403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4">
            <a:extLst>
              <a:ext uri="{FF2B5EF4-FFF2-40B4-BE49-F238E27FC236}">
                <a16:creationId xmlns:a16="http://schemas.microsoft.com/office/drawing/2014/main" id="{D9EC7CA4-575A-4E04-8638-4F8A76EDE44D}"/>
              </a:ext>
            </a:extLst>
          </p:cNvPr>
          <p:cNvSpPr>
            <a:spLocks noGrp="1" noChangeArrowheads="1"/>
          </p:cNvSpPr>
          <p:nvPr>
            <p:ph type="dt" sz="half" idx="10"/>
          </p:nvPr>
        </p:nvSpPr>
        <p:spPr/>
        <p:txBody>
          <a:bodyPr/>
          <a:lstStyle>
            <a:lvl1pPr>
              <a:defRPr>
                <a:latin typeface="Myriad Pro" panose="020B0503030403020204" pitchFamily="34" charset="0"/>
              </a:defRPr>
            </a:lvl1pPr>
          </a:lstStyle>
          <a:p>
            <a:pPr>
              <a:defRPr/>
            </a:pPr>
            <a:endParaRPr lang="en-US"/>
          </a:p>
        </p:txBody>
      </p:sp>
      <p:sp>
        <p:nvSpPr>
          <p:cNvPr id="5" name="Rectangle 5">
            <a:extLst>
              <a:ext uri="{FF2B5EF4-FFF2-40B4-BE49-F238E27FC236}">
                <a16:creationId xmlns:a16="http://schemas.microsoft.com/office/drawing/2014/main" id="{A26ACD70-EF8B-4BBC-BE63-4B69E7243D1C}"/>
              </a:ext>
            </a:extLst>
          </p:cNvPr>
          <p:cNvSpPr>
            <a:spLocks noGrp="1" noChangeArrowheads="1"/>
          </p:cNvSpPr>
          <p:nvPr>
            <p:ph type="ftr" sz="quarter" idx="11"/>
          </p:nvPr>
        </p:nvSpPr>
        <p:spPr/>
        <p:txBody>
          <a:bodyPr/>
          <a:lstStyle>
            <a:lvl1pPr>
              <a:defRPr>
                <a:latin typeface="Myriad Pro" panose="020B0503030403020204" pitchFamily="34" charset="0"/>
              </a:defRPr>
            </a:lvl1pPr>
          </a:lstStyle>
          <a:p>
            <a:pPr>
              <a:defRPr/>
            </a:pPr>
            <a:endParaRPr lang="en-US"/>
          </a:p>
        </p:txBody>
      </p:sp>
      <p:sp>
        <p:nvSpPr>
          <p:cNvPr id="6" name="Rectangle 6">
            <a:extLst>
              <a:ext uri="{FF2B5EF4-FFF2-40B4-BE49-F238E27FC236}">
                <a16:creationId xmlns:a16="http://schemas.microsoft.com/office/drawing/2014/main" id="{411593BD-9D57-4FDC-BBD1-06851178ECF7}"/>
              </a:ext>
            </a:extLst>
          </p:cNvPr>
          <p:cNvSpPr>
            <a:spLocks noGrp="1" noChangeArrowheads="1"/>
          </p:cNvSpPr>
          <p:nvPr>
            <p:ph type="sldNum" sz="quarter" idx="12"/>
          </p:nvPr>
        </p:nvSpPr>
        <p:spPr/>
        <p:txBody>
          <a:bodyPr/>
          <a:lstStyle>
            <a:lvl1pPr>
              <a:defRPr>
                <a:latin typeface="Myriad Pro" panose="020B0503030403020204" pitchFamily="34" charset="0"/>
              </a:defRPr>
            </a:lvl1pPr>
          </a:lstStyle>
          <a:p>
            <a:pPr>
              <a:defRPr/>
            </a:pPr>
            <a:fld id="{84642A70-F051-4616-ABBE-4B225848A458}" type="slidenum">
              <a:rPr lang="en-US"/>
              <a:pPr>
                <a:defRPr/>
              </a:pPr>
              <a:t>‹#›</a:t>
            </a:fld>
            <a:endParaRPr lang="en-US" dirty="0"/>
          </a:p>
        </p:txBody>
      </p:sp>
    </p:spTree>
    <p:extLst>
      <p:ext uri="{BB962C8B-B14F-4D97-AF65-F5344CB8AC3E}">
        <p14:creationId xmlns:p14="http://schemas.microsoft.com/office/powerpoint/2010/main" val="377300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a:extLst>
              <a:ext uri="{FF2B5EF4-FFF2-40B4-BE49-F238E27FC236}">
                <a16:creationId xmlns:a16="http://schemas.microsoft.com/office/drawing/2014/main" id="{D60F76BD-E607-4432-88C6-72A83E054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ECF454-AFE0-4255-8D57-A576B983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3219CD-3CEA-48C3-B284-6AD75B4EBC4B}"/>
              </a:ext>
            </a:extLst>
          </p:cNvPr>
          <p:cNvSpPr>
            <a:spLocks noGrp="1" noChangeArrowheads="1"/>
          </p:cNvSpPr>
          <p:nvPr>
            <p:ph type="sldNum" sz="quarter" idx="12"/>
          </p:nvPr>
        </p:nvSpPr>
        <p:spPr>
          <a:ln/>
        </p:spPr>
        <p:txBody>
          <a:bodyPr/>
          <a:lstStyle>
            <a:lvl1pPr>
              <a:defRPr/>
            </a:lvl1pPr>
          </a:lstStyle>
          <a:p>
            <a:pPr>
              <a:defRPr/>
            </a:pPr>
            <a:fld id="{764E6886-04E6-484E-844F-735425954D50}" type="slidenum">
              <a:rPr lang="en-US"/>
              <a:pPr>
                <a:defRPr/>
              </a:pPr>
              <a:t>‹#›</a:t>
            </a:fld>
            <a:endParaRPr lang="en-US" dirty="0"/>
          </a:p>
        </p:txBody>
      </p:sp>
    </p:spTree>
    <p:extLst>
      <p:ext uri="{BB962C8B-B14F-4D97-AF65-F5344CB8AC3E}">
        <p14:creationId xmlns:p14="http://schemas.microsoft.com/office/powerpoint/2010/main" val="11237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a:extLst>
              <a:ext uri="{FF2B5EF4-FFF2-40B4-BE49-F238E27FC236}">
                <a16:creationId xmlns:a16="http://schemas.microsoft.com/office/drawing/2014/main" id="{78D196A6-EBA0-4899-9206-E363CD2DF0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9C6253E-7A05-47C9-80A6-54F827E975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7DD4F0-09D9-48BF-9829-86EF05F3F4EF}"/>
              </a:ext>
            </a:extLst>
          </p:cNvPr>
          <p:cNvSpPr>
            <a:spLocks noGrp="1" noChangeArrowheads="1"/>
          </p:cNvSpPr>
          <p:nvPr>
            <p:ph type="sldNum" sz="quarter" idx="12"/>
          </p:nvPr>
        </p:nvSpPr>
        <p:spPr>
          <a:ln/>
        </p:spPr>
        <p:txBody>
          <a:bodyPr/>
          <a:lstStyle>
            <a:lvl1pPr>
              <a:defRPr/>
            </a:lvl1pPr>
          </a:lstStyle>
          <a:p>
            <a:pPr>
              <a:defRPr/>
            </a:pPr>
            <a:fld id="{A1AA73E5-9DED-4F57-8193-F6B5BF1C85D5}" type="slidenum">
              <a:rPr lang="en-US"/>
              <a:pPr>
                <a:defRPr/>
              </a:pPr>
              <a:t>‹#›</a:t>
            </a:fld>
            <a:endParaRPr lang="en-US" dirty="0"/>
          </a:p>
        </p:txBody>
      </p:sp>
    </p:spTree>
    <p:extLst>
      <p:ext uri="{BB962C8B-B14F-4D97-AF65-F5344CB8AC3E}">
        <p14:creationId xmlns:p14="http://schemas.microsoft.com/office/powerpoint/2010/main" val="244911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a:extLst>
              <a:ext uri="{FF2B5EF4-FFF2-40B4-BE49-F238E27FC236}">
                <a16:creationId xmlns:a16="http://schemas.microsoft.com/office/drawing/2014/main" id="{AD197174-3666-4D00-BCD2-8FFE5522BD8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F6750AA-B628-4F7C-8556-E9620E90AB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87047C6-5389-4520-89DB-AD9E85A3B0DA}"/>
              </a:ext>
            </a:extLst>
          </p:cNvPr>
          <p:cNvSpPr>
            <a:spLocks noGrp="1" noChangeArrowheads="1"/>
          </p:cNvSpPr>
          <p:nvPr>
            <p:ph type="sldNum" sz="quarter" idx="12"/>
          </p:nvPr>
        </p:nvSpPr>
        <p:spPr>
          <a:ln/>
        </p:spPr>
        <p:txBody>
          <a:bodyPr/>
          <a:lstStyle>
            <a:lvl1pPr>
              <a:defRPr/>
            </a:lvl1pPr>
          </a:lstStyle>
          <a:p>
            <a:pPr>
              <a:defRPr/>
            </a:pPr>
            <a:fld id="{0610C665-7137-4EDD-9FDF-FB7CC39A7605}" type="slidenum">
              <a:rPr lang="en-US"/>
              <a:pPr>
                <a:defRPr/>
              </a:pPr>
              <a:t>‹#›</a:t>
            </a:fld>
            <a:endParaRPr lang="en-US" dirty="0"/>
          </a:p>
        </p:txBody>
      </p:sp>
    </p:spTree>
    <p:extLst>
      <p:ext uri="{BB962C8B-B14F-4D97-AF65-F5344CB8AC3E}">
        <p14:creationId xmlns:p14="http://schemas.microsoft.com/office/powerpoint/2010/main" val="375435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a:extLst>
              <a:ext uri="{FF2B5EF4-FFF2-40B4-BE49-F238E27FC236}">
                <a16:creationId xmlns:a16="http://schemas.microsoft.com/office/drawing/2014/main" id="{6F1AF232-A396-4EBE-96B2-18FD9EA9326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A227C05-D2F1-4C47-AE85-AABD638A53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AD143D9-F496-44F2-914C-83105693A912}"/>
              </a:ext>
            </a:extLst>
          </p:cNvPr>
          <p:cNvSpPr>
            <a:spLocks noGrp="1" noChangeArrowheads="1"/>
          </p:cNvSpPr>
          <p:nvPr>
            <p:ph type="sldNum" sz="quarter" idx="12"/>
          </p:nvPr>
        </p:nvSpPr>
        <p:spPr>
          <a:ln/>
        </p:spPr>
        <p:txBody>
          <a:bodyPr/>
          <a:lstStyle>
            <a:lvl1pPr>
              <a:defRPr/>
            </a:lvl1pPr>
          </a:lstStyle>
          <a:p>
            <a:pPr>
              <a:defRPr/>
            </a:pPr>
            <a:fld id="{2061B89F-663E-41EC-8412-EEC2A0433974}" type="slidenum">
              <a:rPr lang="en-US"/>
              <a:pPr>
                <a:defRPr/>
              </a:pPr>
              <a:t>‹#›</a:t>
            </a:fld>
            <a:endParaRPr lang="en-US" dirty="0"/>
          </a:p>
        </p:txBody>
      </p:sp>
    </p:spTree>
    <p:extLst>
      <p:ext uri="{BB962C8B-B14F-4D97-AF65-F5344CB8AC3E}">
        <p14:creationId xmlns:p14="http://schemas.microsoft.com/office/powerpoint/2010/main" val="135134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454F924-48AF-4E5A-B09E-B38BF230F03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027CA2E-216A-4921-ABC2-D723FDB401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01B35E7-DFA7-4F63-90E5-E412CDB8F8A2}"/>
              </a:ext>
            </a:extLst>
          </p:cNvPr>
          <p:cNvSpPr>
            <a:spLocks noGrp="1" noChangeArrowheads="1"/>
          </p:cNvSpPr>
          <p:nvPr>
            <p:ph type="sldNum" sz="quarter" idx="12"/>
          </p:nvPr>
        </p:nvSpPr>
        <p:spPr>
          <a:ln/>
        </p:spPr>
        <p:txBody>
          <a:bodyPr/>
          <a:lstStyle>
            <a:lvl1pPr>
              <a:defRPr/>
            </a:lvl1pPr>
          </a:lstStyle>
          <a:p>
            <a:pPr>
              <a:defRPr/>
            </a:pPr>
            <a:fld id="{6670AA51-39F0-4E29-9CE2-9FFB0B76F30C}" type="slidenum">
              <a:rPr lang="en-US"/>
              <a:pPr>
                <a:defRPr/>
              </a:pPr>
              <a:t>‹#›</a:t>
            </a:fld>
            <a:endParaRPr lang="en-US" dirty="0"/>
          </a:p>
        </p:txBody>
      </p:sp>
    </p:spTree>
    <p:extLst>
      <p:ext uri="{BB962C8B-B14F-4D97-AF65-F5344CB8AC3E}">
        <p14:creationId xmlns:p14="http://schemas.microsoft.com/office/powerpoint/2010/main" val="97874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A7CDA676-6A94-4DB2-BF09-68FE917709C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22C5A66-FD67-46A7-A645-E591FA6273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33415E5-79B8-4FD8-BB0C-66C7CA65822E}"/>
              </a:ext>
            </a:extLst>
          </p:cNvPr>
          <p:cNvSpPr>
            <a:spLocks noGrp="1" noChangeArrowheads="1"/>
          </p:cNvSpPr>
          <p:nvPr>
            <p:ph type="sldNum" sz="quarter" idx="12"/>
          </p:nvPr>
        </p:nvSpPr>
        <p:spPr>
          <a:ln/>
        </p:spPr>
        <p:txBody>
          <a:bodyPr/>
          <a:lstStyle>
            <a:lvl1pPr>
              <a:defRPr/>
            </a:lvl1pPr>
          </a:lstStyle>
          <a:p>
            <a:pPr>
              <a:defRPr/>
            </a:pPr>
            <a:fld id="{E66DA8E6-BE44-451A-A713-962F0480ED2D}" type="slidenum">
              <a:rPr lang="en-US"/>
              <a:pPr>
                <a:defRPr/>
              </a:pPr>
              <a:t>‹#›</a:t>
            </a:fld>
            <a:endParaRPr lang="en-US" dirty="0"/>
          </a:p>
        </p:txBody>
      </p:sp>
    </p:spTree>
    <p:extLst>
      <p:ext uri="{BB962C8B-B14F-4D97-AF65-F5344CB8AC3E}">
        <p14:creationId xmlns:p14="http://schemas.microsoft.com/office/powerpoint/2010/main" val="336601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60F77694-515F-41AA-BE91-8FD22C5EDA4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EC0417E-0055-4C22-B9B9-C5BF3C995A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7CEB1D6-A73F-48DD-9E7E-87048E619C9E}"/>
              </a:ext>
            </a:extLst>
          </p:cNvPr>
          <p:cNvSpPr>
            <a:spLocks noGrp="1" noChangeArrowheads="1"/>
          </p:cNvSpPr>
          <p:nvPr>
            <p:ph type="sldNum" sz="quarter" idx="12"/>
          </p:nvPr>
        </p:nvSpPr>
        <p:spPr>
          <a:ln/>
        </p:spPr>
        <p:txBody>
          <a:bodyPr/>
          <a:lstStyle>
            <a:lvl1pPr>
              <a:defRPr/>
            </a:lvl1pPr>
          </a:lstStyle>
          <a:p>
            <a:pPr>
              <a:defRPr/>
            </a:pPr>
            <a:fld id="{1C68EB2F-3FB2-4619-A1AF-FD894B35AF02}" type="slidenum">
              <a:rPr lang="en-US"/>
              <a:pPr>
                <a:defRPr/>
              </a:pPr>
              <a:t>‹#›</a:t>
            </a:fld>
            <a:endParaRPr lang="en-US" dirty="0"/>
          </a:p>
        </p:txBody>
      </p:sp>
    </p:spTree>
    <p:extLst>
      <p:ext uri="{BB962C8B-B14F-4D97-AF65-F5344CB8AC3E}">
        <p14:creationId xmlns:p14="http://schemas.microsoft.com/office/powerpoint/2010/main" val="12959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4FBAD2BA-AA1A-412A-817D-FB30476E4BC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BA62EE3B-8A01-4C61-B7BC-D405A7BDA7D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2" name="Rectangle 3">
            <a:extLst>
              <a:ext uri="{FF2B5EF4-FFF2-40B4-BE49-F238E27FC236}">
                <a16:creationId xmlns:a16="http://schemas.microsoft.com/office/drawing/2014/main" id="{F68A51B1-CC9A-44AA-89D3-AD6AE7411867}"/>
              </a:ext>
            </a:extLst>
          </p:cNvPr>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C24CC48A-F23C-435D-A672-545487489B4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1030" name="Rectangle 6">
            <a:extLst>
              <a:ext uri="{FF2B5EF4-FFF2-40B4-BE49-F238E27FC236}">
                <a16:creationId xmlns:a16="http://schemas.microsoft.com/office/drawing/2014/main" id="{2F1AD593-1418-4815-97DE-6EBB8267C8C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ＭＳ Ｐゴシック" charset="0"/>
                <a:cs typeface="ＭＳ Ｐゴシック" charset="0"/>
              </a:defRPr>
            </a:lvl1pPr>
          </a:lstStyle>
          <a:p>
            <a:pPr>
              <a:defRPr/>
            </a:pPr>
            <a:fld id="{97ED2BDB-D2D8-47AF-BCF4-0D8A57D01703}" type="slidenum">
              <a:rPr lang="en-US"/>
              <a:pPr>
                <a:defRPr/>
              </a:pPr>
              <a:t>‹#›</a:t>
            </a:fld>
            <a:endParaRPr lang="en-US" dirty="0"/>
          </a:p>
        </p:txBody>
      </p:sp>
      <p:sp>
        <p:nvSpPr>
          <p:cNvPr id="1031" name="Rectangle 2">
            <a:extLst>
              <a:ext uri="{FF2B5EF4-FFF2-40B4-BE49-F238E27FC236}">
                <a16:creationId xmlns:a16="http://schemas.microsoft.com/office/drawing/2014/main" id="{B131F50F-8623-4020-9FF4-582532A57EE4}"/>
              </a:ext>
            </a:extLst>
          </p:cNvPr>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a:t>
            </a:r>
          </a:p>
        </p:txBody>
      </p:sp>
      <p:cxnSp>
        <p:nvCxnSpPr>
          <p:cNvPr id="12" name="Straight Connector 11">
            <a:extLst>
              <a:ext uri="{FF2B5EF4-FFF2-40B4-BE49-F238E27FC236}">
                <a16:creationId xmlns:a16="http://schemas.microsoft.com/office/drawing/2014/main" id="{C75FBC0C-A837-4D72-806A-CE80BE078D53}"/>
              </a:ext>
            </a:extLst>
          </p:cNvPr>
          <p:cNvCxnSpPr>
            <a:cxnSpLocks noChangeShapeType="1"/>
          </p:cNvCxnSpPr>
          <p:nvPr userDrawn="1"/>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000000">
                <a:alpha val="37999"/>
              </a:srgbClr>
            </a:outerShdw>
          </a:effectLst>
        </p:spPr>
      </p:cxnSp>
      <p:pic>
        <p:nvPicPr>
          <p:cNvPr id="1033" name="Picture 7" descr="Cnstga_vrt_CMYK_gld_wht_rev.eps">
            <a:extLst>
              <a:ext uri="{FF2B5EF4-FFF2-40B4-BE49-F238E27FC236}">
                <a16:creationId xmlns:a16="http://schemas.microsoft.com/office/drawing/2014/main" id="{16AF5B55-70AF-46CD-B1A1-16174F33F4F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2pPr>
      <a:lvl3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3pPr>
      <a:lvl4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4pPr>
      <a:lvl5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yriad Pro" panose="020B0503030403020204" pitchFamily="34" charset="0"/>
          <a:ea typeface="ＭＳ Ｐゴシック" charset="-128"/>
          <a:cs typeface="Myriad Pro" panose="020B0503030403020204" pitchFamily="34" charset="0"/>
        </a:defRPr>
      </a:lvl1pPr>
      <a:lvl2pPr marL="742950" indent="-285750" algn="l" rtl="0" eaLnBrk="0" fontAlgn="base" hangingPunct="0">
        <a:spcBef>
          <a:spcPct val="20000"/>
        </a:spcBef>
        <a:spcAft>
          <a:spcPct val="0"/>
        </a:spcAft>
        <a:buChar char="–"/>
        <a:defRPr sz="2800">
          <a:solidFill>
            <a:schemeClr val="tx1"/>
          </a:solidFill>
          <a:latin typeface="Myriad Pro" panose="020B0503030403020204" pitchFamily="34"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yriad Pro" panose="020B0503030403020204" pitchFamily="34"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cJMwBwFj5nQ?feature=oembed"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stephaniewalter.desig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4">
            <a:extLst>
              <a:ext uri="{FF2B5EF4-FFF2-40B4-BE49-F238E27FC236}">
                <a16:creationId xmlns:a16="http://schemas.microsoft.com/office/drawing/2014/main" id="{C9EE50EB-B138-47F5-87D5-F1C1B2BDD92F}"/>
              </a:ext>
            </a:extLst>
          </p:cNvPr>
          <p:cNvSpPr txBox="1">
            <a:spLocks noChangeArrowheads="1"/>
          </p:cNvSpPr>
          <p:nvPr/>
        </p:nvSpPr>
        <p:spPr bwMode="auto">
          <a:xfrm>
            <a:off x="0" y="1225550"/>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lgn="ctr" eaLnBrk="1" hangingPunct="1">
              <a:spcBef>
                <a:spcPct val="0"/>
              </a:spcBef>
              <a:buFontTx/>
              <a:buNone/>
            </a:pPr>
            <a:r>
              <a:rPr lang="en-US" altLang="en-US" sz="6000" b="1"/>
              <a:t>Web Graphics</a:t>
            </a:r>
          </a:p>
        </p:txBody>
      </p:sp>
      <p:pic>
        <p:nvPicPr>
          <p:cNvPr id="15363" name="Picture 2">
            <a:extLst>
              <a:ext uri="{FF2B5EF4-FFF2-40B4-BE49-F238E27FC236}">
                <a16:creationId xmlns:a16="http://schemas.microsoft.com/office/drawing/2014/main" id="{7A06AC79-FEA1-4E0C-B64F-E95DB603B24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5" y="2235200"/>
            <a:ext cx="461645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3">
            <a:extLst>
              <a:ext uri="{FF2B5EF4-FFF2-40B4-BE49-F238E27FC236}">
                <a16:creationId xmlns:a16="http://schemas.microsoft.com/office/drawing/2014/main" id="{A7857269-F084-4F2B-AD75-7BB7CAA56354}"/>
              </a:ext>
            </a:extLst>
          </p:cNvPr>
          <p:cNvSpPr txBox="1">
            <a:spLocks noChangeArrowheads="1"/>
          </p:cNvSpPr>
          <p:nvPr/>
        </p:nvSpPr>
        <p:spPr bwMode="auto">
          <a:xfrm>
            <a:off x="7086600" y="6400800"/>
            <a:ext cx="1055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eaLnBrk="1" hangingPunct="1">
              <a:spcBef>
                <a:spcPct val="0"/>
              </a:spcBef>
              <a:buFontTx/>
              <a:buNone/>
            </a:pPr>
            <a:r>
              <a:rPr lang="en-US" altLang="en-US" sz="1200">
                <a:latin typeface="Arial" panose="020B0604020202020204" pitchFamily="34" charset="0"/>
              </a:rPr>
              <a:t>Adobe Stock</a:t>
            </a:r>
          </a:p>
        </p:txBody>
      </p:sp>
      <p:sp>
        <p:nvSpPr>
          <p:cNvPr id="2" name="Title 1">
            <a:extLst>
              <a:ext uri="{FF2B5EF4-FFF2-40B4-BE49-F238E27FC236}">
                <a16:creationId xmlns:a16="http://schemas.microsoft.com/office/drawing/2014/main" id="{BF65798D-62FC-4D79-A014-4C4DDD000D81}"/>
              </a:ext>
            </a:extLst>
          </p:cNvPr>
          <p:cNvSpPr>
            <a:spLocks noGrp="1"/>
          </p:cNvSpPr>
          <p:nvPr>
            <p:ph type="ctrTitle"/>
          </p:nvPr>
        </p:nvSpPr>
        <p:spPr>
          <a:xfrm>
            <a:off x="1066800" y="-1511874"/>
            <a:ext cx="7772400" cy="1470025"/>
          </a:xfrm>
        </p:spPr>
        <p:txBody>
          <a:bodyPr/>
          <a:lstStyle/>
          <a:p>
            <a:r>
              <a:rPr lang="en-CA" dirty="0"/>
              <a:t>Web Graphics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6F619C2-BFAE-4202-8CB8-A30E70E9A3E8}"/>
              </a:ext>
            </a:extLst>
          </p:cNvPr>
          <p:cNvSpPr>
            <a:spLocks noGrp="1" noChangeArrowheads="1"/>
          </p:cNvSpPr>
          <p:nvPr>
            <p:ph type="title"/>
          </p:nvPr>
        </p:nvSpPr>
        <p:spPr>
          <a:xfrm>
            <a:off x="457200" y="1371600"/>
            <a:ext cx="8229600" cy="1143000"/>
          </a:xfrm>
        </p:spPr>
        <p:txBody>
          <a:bodyPr/>
          <a:lstStyle/>
          <a:p>
            <a:r>
              <a:rPr lang="en-CA" altLang="en-US">
                <a:ea typeface="ＭＳ Ｐゴシック" panose="020B0600070205080204" pitchFamily="34" charset="-128"/>
              </a:rPr>
              <a:t>Types of graphics </a:t>
            </a:r>
            <a:br>
              <a:rPr lang="en-CA" altLang="en-US">
                <a:ea typeface="ＭＳ Ｐゴシック" panose="020B0600070205080204" pitchFamily="34" charset="-128"/>
              </a:rPr>
            </a:br>
            <a:r>
              <a:rPr lang="en-CA" altLang="en-US">
                <a:ea typeface="ＭＳ Ｐゴシック" panose="020B0600070205080204" pitchFamily="34" charset="-128"/>
              </a:rPr>
              <a:t>Vector (Scalable) Images</a:t>
            </a:r>
          </a:p>
        </p:txBody>
      </p:sp>
      <p:sp>
        <p:nvSpPr>
          <p:cNvPr id="26626" name="Content Placeholder 2">
            <a:extLst>
              <a:ext uri="{FF2B5EF4-FFF2-40B4-BE49-F238E27FC236}">
                <a16:creationId xmlns:a16="http://schemas.microsoft.com/office/drawing/2014/main" id="{5F743662-117E-4DB6-97EE-60894F026E07}"/>
              </a:ext>
            </a:extLst>
          </p:cNvPr>
          <p:cNvSpPr>
            <a:spLocks noGrp="1" noChangeArrowheads="1"/>
          </p:cNvSpPr>
          <p:nvPr>
            <p:ph idx="1"/>
          </p:nvPr>
        </p:nvSpPr>
        <p:spPr>
          <a:xfrm>
            <a:off x="457200" y="2819400"/>
            <a:ext cx="8229600" cy="4343400"/>
          </a:xfrm>
        </p:spPr>
        <p:txBody>
          <a:bodyPr/>
          <a:lstStyle/>
          <a:p>
            <a:r>
              <a:rPr lang="en-CA" altLang="en-US" sz="2000" b="1">
                <a:ea typeface="ＭＳ Ｐゴシック" panose="020B0600070205080204" pitchFamily="34" charset="-128"/>
              </a:rPr>
              <a:t>VECTOR Image File Formats  </a:t>
            </a:r>
            <a:endParaRPr lang="en-CA" altLang="en-US" sz="2000">
              <a:ea typeface="ＭＳ Ｐゴシック" panose="020B0600070205080204" pitchFamily="34" charset="-128"/>
            </a:endParaRPr>
          </a:p>
          <a:p>
            <a:r>
              <a:rPr lang="en-CA" altLang="en-US" sz="2000">
                <a:ea typeface="ＭＳ Ｐゴシック" panose="020B0600070205080204" pitchFamily="34" charset="-128"/>
              </a:rPr>
              <a:t>Vector files can be saved or edited in these formats:</a:t>
            </a:r>
          </a:p>
          <a:p>
            <a:r>
              <a:rPr lang="en-CA" altLang="en-US" sz="2000" b="1">
                <a:ea typeface="ＭＳ Ｐゴシック" panose="020B0600070205080204" pitchFamily="34" charset="-128"/>
              </a:rPr>
              <a:t>.ai</a:t>
            </a:r>
            <a:r>
              <a:rPr lang="en-CA" altLang="en-US" sz="2000">
                <a:ea typeface="ＭＳ Ｐゴシック" panose="020B0600070205080204" pitchFamily="34" charset="-128"/>
              </a:rPr>
              <a:t> (Adobe Illustrator document)</a:t>
            </a:r>
          </a:p>
          <a:p>
            <a:r>
              <a:rPr lang="en-CA" altLang="en-US" sz="2000" b="1">
                <a:ea typeface="ＭＳ Ｐゴシック" panose="020B0600070205080204" pitchFamily="34" charset="-128"/>
              </a:rPr>
              <a:t>.eps</a:t>
            </a:r>
            <a:r>
              <a:rPr lang="en-CA" altLang="en-US" sz="2000">
                <a:ea typeface="ＭＳ Ｐゴシック" panose="020B0600070205080204" pitchFamily="34" charset="-128"/>
              </a:rPr>
              <a:t> (Encapsulated PostScript)</a:t>
            </a:r>
          </a:p>
          <a:p>
            <a:r>
              <a:rPr lang="en-CA" altLang="en-US" sz="2000" b="1">
                <a:ea typeface="ＭＳ Ｐゴシック" panose="020B0600070205080204" pitchFamily="34" charset="-128"/>
              </a:rPr>
              <a:t>.svg </a:t>
            </a:r>
            <a:r>
              <a:rPr lang="en-CA" altLang="en-US" sz="2000">
                <a:ea typeface="ＭＳ Ｐゴシック" panose="020B0600070205080204" pitchFamily="34" charset="-128"/>
              </a:rPr>
              <a:t>(Scalable Vector Graphic) WEB FILE FORMAT</a:t>
            </a:r>
          </a:p>
          <a:p>
            <a:r>
              <a:rPr lang="en-CA" altLang="en-US" sz="2000" b="1">
                <a:ea typeface="ＭＳ Ｐゴシック" panose="020B0600070205080204" pitchFamily="34" charset="-128"/>
              </a:rPr>
              <a:t>.pdf</a:t>
            </a:r>
            <a:r>
              <a:rPr lang="en-CA" altLang="en-US" sz="2000">
                <a:ea typeface="ＭＳ Ｐゴシック" panose="020B0600070205080204" pitchFamily="34" charset="-128"/>
              </a:rPr>
              <a:t> (Portable Document Format; </a:t>
            </a:r>
            <a:br>
              <a:rPr lang="en-CA" altLang="en-US" sz="2000">
                <a:ea typeface="ＭＳ Ｐゴシック" panose="020B0600070205080204" pitchFamily="34" charset="-128"/>
              </a:rPr>
            </a:br>
            <a:r>
              <a:rPr lang="en-CA" altLang="en-US" sz="2000">
                <a:ea typeface="ＭＳ Ｐゴシック" panose="020B0600070205080204" pitchFamily="34" charset="-128"/>
              </a:rPr>
              <a:t>only when saved from vector programs)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3E1CD4E2-5699-4858-944D-A755A78620C0}"/>
              </a:ext>
            </a:extLst>
          </p:cNvPr>
          <p:cNvSpPr>
            <a:spLocks noGrp="1" noChangeArrowheads="1"/>
          </p:cNvSpPr>
          <p:nvPr>
            <p:ph type="title"/>
          </p:nvPr>
        </p:nvSpPr>
        <p:spPr>
          <a:xfrm>
            <a:off x="457200" y="1371600"/>
            <a:ext cx="8229600" cy="1143000"/>
          </a:xfrm>
        </p:spPr>
        <p:txBody>
          <a:bodyPr/>
          <a:lstStyle/>
          <a:p>
            <a:r>
              <a:rPr lang="en-CA" altLang="en-US">
                <a:ea typeface="ＭＳ Ｐゴシック" panose="020B0600070205080204" pitchFamily="34" charset="-128"/>
              </a:rPr>
              <a:t>Types of graphics </a:t>
            </a:r>
            <a:br>
              <a:rPr lang="en-CA" altLang="en-US">
                <a:ea typeface="ＭＳ Ｐゴシック" panose="020B0600070205080204" pitchFamily="34" charset="-128"/>
              </a:rPr>
            </a:br>
            <a:endParaRPr lang="en-CA" altLang="en-US">
              <a:ea typeface="ＭＳ Ｐゴシック" panose="020B0600070205080204" pitchFamily="34" charset="-128"/>
            </a:endParaRPr>
          </a:p>
        </p:txBody>
      </p:sp>
      <p:sp>
        <p:nvSpPr>
          <p:cNvPr id="27650" name="Content Placeholder 2">
            <a:extLst>
              <a:ext uri="{FF2B5EF4-FFF2-40B4-BE49-F238E27FC236}">
                <a16:creationId xmlns:a16="http://schemas.microsoft.com/office/drawing/2014/main" id="{7FB9BEBC-6A84-40AA-BA7A-DB62F239A2F3}"/>
              </a:ext>
            </a:extLst>
          </p:cNvPr>
          <p:cNvSpPr>
            <a:spLocks noGrp="1" noChangeArrowheads="1"/>
          </p:cNvSpPr>
          <p:nvPr>
            <p:ph idx="1"/>
          </p:nvPr>
        </p:nvSpPr>
        <p:spPr>
          <a:xfrm>
            <a:off x="457200" y="2133600"/>
            <a:ext cx="8534400" cy="5029200"/>
          </a:xfrm>
        </p:spPr>
        <p:txBody>
          <a:bodyPr/>
          <a:lstStyle/>
          <a:p>
            <a:r>
              <a:rPr lang="en-CA" altLang="en-US" sz="2000" b="1">
                <a:ea typeface="ＭＳ Ｐゴシック" panose="020B0600070205080204" pitchFamily="34" charset="-128"/>
              </a:rPr>
              <a:t>RASTER (Bitmaps ARTWORK  </a:t>
            </a:r>
            <a:endParaRPr lang="en-CA" altLang="en-US" sz="2000">
              <a:ea typeface="ＭＳ Ｐゴシック" panose="020B0600070205080204" pitchFamily="34" charset="-128"/>
            </a:endParaRPr>
          </a:p>
          <a:p>
            <a:r>
              <a:rPr lang="en-CA" altLang="en-US" sz="2000">
                <a:ea typeface="ＭＳ Ｐゴシック" panose="020B0600070205080204" pitchFamily="34" charset="-128"/>
              </a:rPr>
              <a:t>Any digital image, graphic or photographic that is formatted as a .jpg, png, or gif is a raster graphic made up of a mosaic like grid of pixels which represent a multitude of colours or continuous tone as in would be viewed in a photographic image. </a:t>
            </a:r>
          </a:p>
          <a:p>
            <a:r>
              <a:rPr lang="en-CA" altLang="en-US" sz="2000" b="1">
                <a:ea typeface="ＭＳ Ｐゴシック" panose="020B0600070205080204" pitchFamily="34" charset="-128"/>
              </a:rPr>
              <a:t>PROS</a:t>
            </a:r>
            <a:r>
              <a:rPr lang="en-CA" altLang="en-US" sz="2000">
                <a:ea typeface="ＭＳ Ｐゴシック" panose="020B0600070205080204" pitchFamily="34" charset="-128"/>
              </a:rPr>
              <a:t> - For images that need to convey continuous tone and gradations of colour, and details, shading, and light to dark colours perfect for photographs.</a:t>
            </a:r>
          </a:p>
          <a:p>
            <a:r>
              <a:rPr lang="en-CA" altLang="en-US" sz="2000" b="1">
                <a:ea typeface="ＭＳ Ｐゴシック" panose="020B0600070205080204" pitchFamily="34" charset="-128"/>
              </a:rPr>
              <a:t>CONS</a:t>
            </a:r>
            <a:r>
              <a:rPr lang="en-CA" altLang="en-US" sz="2000">
                <a:ea typeface="ＭＳ Ｐゴシック" panose="020B0600070205080204" pitchFamily="34" charset="-128"/>
              </a:rPr>
              <a:t> - Does not scale to a larger size well, losses quality and will have jagged edges. Can have large file sizes dependent of the number of pixels, and pixel density.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8F84F89A-A37B-4B25-9BD9-607B8C1C4ADF}"/>
              </a:ext>
            </a:extLst>
          </p:cNvPr>
          <p:cNvSpPr>
            <a:spLocks noGrp="1" noChangeArrowheads="1"/>
          </p:cNvSpPr>
          <p:nvPr>
            <p:ph type="title"/>
          </p:nvPr>
        </p:nvSpPr>
        <p:spPr>
          <a:xfrm>
            <a:off x="457200" y="1371600"/>
            <a:ext cx="8229600" cy="1143000"/>
          </a:xfrm>
        </p:spPr>
        <p:txBody>
          <a:bodyPr/>
          <a:lstStyle/>
          <a:p>
            <a:r>
              <a:rPr lang="en-CA" altLang="en-US">
                <a:ea typeface="ＭＳ Ｐゴシック" panose="020B0600070205080204" pitchFamily="34" charset="-128"/>
              </a:rPr>
              <a:t>Types of graphics </a:t>
            </a:r>
            <a:br>
              <a:rPr lang="en-CA" altLang="en-US">
                <a:ea typeface="ＭＳ Ｐゴシック" panose="020B0600070205080204" pitchFamily="34" charset="-128"/>
              </a:rPr>
            </a:br>
            <a:r>
              <a:rPr lang="en-CA" altLang="en-US">
                <a:ea typeface="ＭＳ Ｐゴシック" panose="020B0600070205080204" pitchFamily="34" charset="-128"/>
              </a:rPr>
              <a:t>Raster (Bitmap) Images</a:t>
            </a:r>
          </a:p>
        </p:txBody>
      </p:sp>
      <p:sp>
        <p:nvSpPr>
          <p:cNvPr id="28674" name="Content Placeholder 2">
            <a:extLst>
              <a:ext uri="{FF2B5EF4-FFF2-40B4-BE49-F238E27FC236}">
                <a16:creationId xmlns:a16="http://schemas.microsoft.com/office/drawing/2014/main" id="{AC5C62E5-79EA-47CA-8CE8-A218E5F5ED3D}"/>
              </a:ext>
            </a:extLst>
          </p:cNvPr>
          <p:cNvSpPr>
            <a:spLocks noGrp="1" noChangeArrowheads="1"/>
          </p:cNvSpPr>
          <p:nvPr>
            <p:ph idx="1"/>
          </p:nvPr>
        </p:nvSpPr>
        <p:spPr>
          <a:xfrm>
            <a:off x="457200" y="2819400"/>
            <a:ext cx="8229600" cy="4343400"/>
          </a:xfrm>
        </p:spPr>
        <p:txBody>
          <a:bodyPr/>
          <a:lstStyle/>
          <a:p>
            <a:r>
              <a:rPr lang="en-CA" altLang="en-US" sz="2000" b="1">
                <a:ea typeface="ＭＳ Ｐゴシック" panose="020B0600070205080204" pitchFamily="34" charset="-128"/>
              </a:rPr>
              <a:t>RASTER Image File Formats  </a:t>
            </a:r>
            <a:endParaRPr lang="en-CA" altLang="en-US" sz="2000">
              <a:ea typeface="ＭＳ Ｐゴシック" panose="020B0600070205080204" pitchFamily="34" charset="-128"/>
            </a:endParaRPr>
          </a:p>
          <a:p>
            <a:r>
              <a:rPr lang="en-CA" altLang="en-US" sz="2000" b="1">
                <a:ea typeface="ＭＳ Ｐゴシック" panose="020B0600070205080204" pitchFamily="34" charset="-128"/>
              </a:rPr>
              <a:t>.tiff</a:t>
            </a:r>
            <a:r>
              <a:rPr lang="en-CA" altLang="en-US" sz="2000">
                <a:ea typeface="ＭＳ Ｐゴシック" panose="020B0600070205080204" pitchFamily="34" charset="-128"/>
              </a:rPr>
              <a:t> (Tagged Image File Format)</a:t>
            </a:r>
          </a:p>
          <a:p>
            <a:r>
              <a:rPr lang="en-CA" altLang="en-US" sz="2000" b="1">
                <a:ea typeface="ＭＳ Ｐゴシック" panose="020B0600070205080204" pitchFamily="34" charset="-128"/>
              </a:rPr>
              <a:t>.psd</a:t>
            </a:r>
            <a:r>
              <a:rPr lang="en-CA" altLang="en-US" sz="2000">
                <a:ea typeface="ＭＳ Ｐゴシック" panose="020B0600070205080204" pitchFamily="34" charset="-128"/>
              </a:rPr>
              <a:t> (Adobe Photoshop Document)</a:t>
            </a:r>
          </a:p>
          <a:p>
            <a:r>
              <a:rPr lang="en-CA" altLang="en-US" sz="2000" b="1">
                <a:ea typeface="ＭＳ Ｐゴシック" panose="020B0600070205080204" pitchFamily="34" charset="-128"/>
              </a:rPr>
              <a:t>.pdf</a:t>
            </a:r>
            <a:r>
              <a:rPr lang="en-CA" altLang="en-US" sz="2000">
                <a:ea typeface="ＭＳ Ｐゴシック" panose="020B0600070205080204" pitchFamily="34" charset="-128"/>
              </a:rPr>
              <a:t> (Portable Document Format)</a:t>
            </a:r>
          </a:p>
          <a:p>
            <a:r>
              <a:rPr lang="en-CA" altLang="en-US" sz="2000" b="1">
                <a:ea typeface="ＭＳ Ｐゴシック" panose="020B0600070205080204" pitchFamily="34" charset="-128"/>
              </a:rPr>
              <a:t>.jpg</a:t>
            </a:r>
            <a:r>
              <a:rPr lang="en-CA" altLang="en-US" sz="2000">
                <a:ea typeface="ＭＳ Ｐゴシック" panose="020B0600070205080204" pitchFamily="34" charset="-128"/>
              </a:rPr>
              <a:t> (Joint Photographics Expert Group) WEB FILE FORMAT</a:t>
            </a:r>
          </a:p>
          <a:p>
            <a:r>
              <a:rPr lang="en-CA" altLang="en-US" sz="2000" b="1">
                <a:ea typeface="ＭＳ Ｐゴシック" panose="020B0600070205080204" pitchFamily="34" charset="-128"/>
              </a:rPr>
              <a:t>.png</a:t>
            </a:r>
            <a:r>
              <a:rPr lang="en-CA" altLang="en-US" sz="2000">
                <a:ea typeface="ＭＳ Ｐゴシック" panose="020B0600070205080204" pitchFamily="34" charset="-128"/>
              </a:rPr>
              <a:t> (Portable Network Graphic) WEB FILE FORMAT</a:t>
            </a:r>
          </a:p>
          <a:p>
            <a:r>
              <a:rPr lang="en-CA" altLang="en-US" sz="2000" b="1">
                <a:ea typeface="ＭＳ Ｐゴシック" panose="020B0600070205080204" pitchFamily="34" charset="-128"/>
              </a:rPr>
              <a:t>.gif</a:t>
            </a:r>
            <a:r>
              <a:rPr lang="en-CA" altLang="en-US" sz="2000">
                <a:ea typeface="ＭＳ Ｐゴシック" panose="020B0600070205080204" pitchFamily="34" charset="-128"/>
              </a:rPr>
              <a:t> (Graphics Interchange Format) WEB FILE FORMAT</a:t>
            </a:r>
          </a:p>
          <a:p>
            <a:r>
              <a:rPr lang="en-CA" altLang="en-US" sz="2000" b="1">
                <a:ea typeface="ＭＳ Ｐゴシック" panose="020B0600070205080204" pitchFamily="34" charset="-128"/>
              </a:rPr>
              <a:t>.bmp</a:t>
            </a:r>
            <a:r>
              <a:rPr lang="en-CA" altLang="en-US" sz="2000">
                <a:ea typeface="ＭＳ Ｐゴシック" panose="020B0600070205080204" pitchFamily="34" charset="-128"/>
              </a:rPr>
              <a:t> (Bitmap Image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Content Placeholder 6" descr="A picture of red rose showing the benefits of vector edges and and enlarger raster image with usndesirabe jagged edges.&#10;">
            <a:extLst>
              <a:ext uri="{FF2B5EF4-FFF2-40B4-BE49-F238E27FC236}">
                <a16:creationId xmlns:a16="http://schemas.microsoft.com/office/drawing/2014/main" id="{7C4CD2EA-326E-4332-BC51-8295F93912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0200" y="1219200"/>
            <a:ext cx="5943600" cy="5943600"/>
          </a:xfrm>
        </p:spPr>
      </p:pic>
      <p:sp>
        <p:nvSpPr>
          <p:cNvPr id="2" name="Title 1">
            <a:extLst>
              <a:ext uri="{FF2B5EF4-FFF2-40B4-BE49-F238E27FC236}">
                <a16:creationId xmlns:a16="http://schemas.microsoft.com/office/drawing/2014/main" id="{F27F8219-1C4D-4E89-8C63-811EEFB0DA79}"/>
              </a:ext>
            </a:extLst>
          </p:cNvPr>
          <p:cNvSpPr>
            <a:spLocks noGrp="1"/>
          </p:cNvSpPr>
          <p:nvPr>
            <p:ph type="title"/>
          </p:nvPr>
        </p:nvSpPr>
        <p:spPr>
          <a:xfrm>
            <a:off x="685800" y="-685800"/>
            <a:ext cx="8229600" cy="563563"/>
          </a:xfrm>
        </p:spPr>
        <p:txBody>
          <a:bodyPr/>
          <a:lstStyle/>
          <a:p>
            <a:r>
              <a:rPr lang="en-CA" dirty="0"/>
              <a:t>Vector vs Raster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58442FE-5E88-44A3-B2D1-22E119D1C252}"/>
              </a:ext>
            </a:extLst>
          </p:cNvPr>
          <p:cNvSpPr>
            <a:spLocks noGrp="1" noChangeArrowheads="1"/>
          </p:cNvSpPr>
          <p:nvPr>
            <p:ph type="title"/>
          </p:nvPr>
        </p:nvSpPr>
        <p:spPr>
          <a:xfrm>
            <a:off x="457200" y="1371600"/>
            <a:ext cx="8229600" cy="1143000"/>
          </a:xfrm>
        </p:spPr>
        <p:txBody>
          <a:bodyPr/>
          <a:lstStyle/>
          <a:p>
            <a:r>
              <a:rPr lang="en-US" altLang="en-US">
                <a:ea typeface="ＭＳ Ｐゴシック" panose="020B0600070205080204" pitchFamily="34" charset="-128"/>
              </a:rPr>
              <a:t>Website Graphics</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DB5642E-CF41-4AE8-90FB-6F5CD32B97B0}"/>
              </a:ext>
            </a:extLst>
          </p:cNvPr>
          <p:cNvSpPr>
            <a:spLocks noGrp="1"/>
          </p:cNvSpPr>
          <p:nvPr>
            <p:ph idx="1"/>
          </p:nvPr>
        </p:nvSpPr>
        <p:spPr/>
        <p:txBody>
          <a:bodyPr/>
          <a:lstStyle/>
          <a:p>
            <a:pPr marL="0" indent="0">
              <a:buFontTx/>
              <a:buNone/>
              <a:defRPr/>
            </a:pPr>
            <a:r>
              <a:rPr lang="en-CA" b="1" dirty="0"/>
              <a:t>2.0 Website Graphics</a:t>
            </a:r>
          </a:p>
          <a:p>
            <a:pPr>
              <a:defRPr/>
            </a:pPr>
            <a:r>
              <a:rPr lang="en-CA" sz="2000" dirty="0"/>
              <a:t>2.4 Recognize when images will need to be scaled/resized.</a:t>
            </a:r>
          </a:p>
          <a:p>
            <a:pPr>
              <a:defRPr/>
            </a:pPr>
            <a:r>
              <a:rPr lang="en-CA" sz="2000" dirty="0"/>
              <a:t>2.5 Compare the different methods of resizing images.</a:t>
            </a:r>
          </a:p>
          <a:p>
            <a:pPr>
              <a:defRPr/>
            </a:pPr>
            <a:r>
              <a:rPr lang="en-CA" sz="2000" dirty="0"/>
              <a:t>2.6 Discuss the various graphic formats currently in use.</a:t>
            </a:r>
          </a:p>
          <a:p>
            <a:pPr>
              <a:defRPr/>
            </a:pPr>
            <a:r>
              <a:rPr lang="en-CA" sz="2000" dirty="0"/>
              <a:t>2.7 Give examples of when specific graphic formats are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B5093AF-A908-4C05-8083-541712D598C6}"/>
              </a:ext>
            </a:extLst>
          </p:cNvPr>
          <p:cNvSpPr>
            <a:spLocks noGrp="1" noChangeArrowheads="1"/>
          </p:cNvSpPr>
          <p:nvPr>
            <p:ph type="title"/>
          </p:nvPr>
        </p:nvSpPr>
        <p:spPr>
          <a:xfrm>
            <a:off x="0" y="1295400"/>
            <a:ext cx="9144000" cy="1023938"/>
          </a:xfrm>
        </p:spPr>
        <p:txBody>
          <a:bodyPr/>
          <a:lstStyle/>
          <a:p>
            <a:r>
              <a:rPr lang="en-US" altLang="en-US" sz="3200">
                <a:ea typeface="ＭＳ Ｐゴシック" panose="020B0600070205080204" pitchFamily="34" charset="-128"/>
              </a:rPr>
              <a:t>Make content like water </a:t>
            </a:r>
            <a:br>
              <a:rPr lang="en-US" altLang="en-US" sz="3200">
                <a:ea typeface="ＭＳ Ｐゴシック" panose="020B0600070205080204" pitchFamily="34" charset="-128"/>
              </a:rPr>
            </a:br>
            <a:r>
              <a:rPr lang="en-US" altLang="en-US" sz="3200">
                <a:ea typeface="ＭＳ Ｐゴシック" panose="020B0600070205080204" pitchFamily="34" charset="-128"/>
              </a:rPr>
              <a:t>so it can flow and have scalability</a:t>
            </a:r>
          </a:p>
        </p:txBody>
      </p:sp>
      <p:pic>
        <p:nvPicPr>
          <p:cNvPr id="4" name="cJMwBwFj5nQ?feature=oembed" descr="Bruce Lee Be As Water My Friend">
            <a:hlinkClick r:id="" action="ppaction://media"/>
            <a:extLst>
              <a:ext uri="{FF2B5EF4-FFF2-40B4-BE49-F238E27FC236}">
                <a16:creationId xmlns:a16="http://schemas.microsoft.com/office/drawing/2014/main" id="{2646A5A5-0468-4EBF-AA01-C706EC2EA011}"/>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866900" y="2319338"/>
            <a:ext cx="54102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4">
            <a:extLst>
              <a:ext uri="{FF2B5EF4-FFF2-40B4-BE49-F238E27FC236}">
                <a16:creationId xmlns:a16="http://schemas.microsoft.com/office/drawing/2014/main" id="{AE7FD1FA-815E-4A83-8F5D-1AE04DE11FC7}"/>
              </a:ext>
            </a:extLst>
          </p:cNvPr>
          <p:cNvSpPr txBox="1">
            <a:spLocks noChangeArrowheads="1"/>
          </p:cNvSpPr>
          <p:nvPr/>
        </p:nvSpPr>
        <p:spPr bwMode="auto">
          <a:xfrm>
            <a:off x="2743200" y="6376988"/>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eaLnBrk="1" hangingPunct="1">
              <a:spcBef>
                <a:spcPct val="0"/>
              </a:spcBef>
              <a:buFontTx/>
              <a:buNone/>
            </a:pPr>
            <a:r>
              <a:rPr lang="en-CA" altLang="en-US" sz="1800">
                <a:latin typeface="Arial" panose="020B0604020202020204" pitchFamily="34" charset="0"/>
              </a:rPr>
              <a:t>Bruce Lee “Be Water My Friend”</a:t>
            </a:r>
          </a:p>
        </p:txBody>
      </p:sp>
      <p:sp>
        <p:nvSpPr>
          <p:cNvPr id="18436" name="TextBox 5">
            <a:extLst>
              <a:ext uri="{FF2B5EF4-FFF2-40B4-BE49-F238E27FC236}">
                <a16:creationId xmlns:a16="http://schemas.microsoft.com/office/drawing/2014/main" id="{44A15852-339D-416A-82A2-17DF2D170730}"/>
              </a:ext>
            </a:extLst>
          </p:cNvPr>
          <p:cNvSpPr txBox="1">
            <a:spLocks noChangeArrowheads="1"/>
          </p:cNvSpPr>
          <p:nvPr/>
        </p:nvSpPr>
        <p:spPr bwMode="auto">
          <a:xfrm rot="5400000">
            <a:off x="7165182" y="5179218"/>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eaLnBrk="1" hangingPunct="1">
              <a:spcBef>
                <a:spcPct val="0"/>
              </a:spcBef>
              <a:buFontTx/>
              <a:buNone/>
            </a:pPr>
            <a:r>
              <a:rPr lang="en-CA" altLang="en-US" sz="1200" u="sng">
                <a:latin typeface="Arial" panose="020B0604020202020204" pitchFamily="34" charset="0"/>
              </a:rPr>
              <a:t>https://youtu.be/cJMwBwFj5nQ</a:t>
            </a:r>
            <a:endParaRPr lang="en-CA" altLang="en-US" sz="1200">
              <a:latin typeface="Arial" panose="020B0604020202020204" pitchFamily="34" charset="0"/>
            </a:endParaRPr>
          </a:p>
          <a:p>
            <a:pPr eaLnBrk="1" hangingPunct="1">
              <a:spcBef>
                <a:spcPct val="0"/>
              </a:spcBef>
              <a:buFontTx/>
              <a:buNone/>
            </a:pPr>
            <a:endParaRPr lang="en-US" altLang="en-US"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4" descr="This GRAPHIC depicts the concept of web content and how it all needs to be scalable in Responsible Web Design&#10;Content is like water  &quot;You put the water into a cup it becomes the cup. You put water into a bottle it becomes the the bottle. You put it in a teapot, it becomes the teapot.&quot;&#10;Quote originally by Bruce Lee. Josh Clark an expert in the field of RWD uses it in Seven deadly mobile myths. Illustration is by Stéphanie Walter &#10;">
            <a:extLst>
              <a:ext uri="{FF2B5EF4-FFF2-40B4-BE49-F238E27FC236}">
                <a16:creationId xmlns:a16="http://schemas.microsoft.com/office/drawing/2014/main" id="{9B039FFB-CDA3-45CE-A852-65295B990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80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extBox 7">
            <a:extLst>
              <a:ext uri="{FF2B5EF4-FFF2-40B4-BE49-F238E27FC236}">
                <a16:creationId xmlns:a16="http://schemas.microsoft.com/office/drawing/2014/main" id="{E99F66B5-32FA-448D-8498-64B34571D7DE}"/>
              </a:ext>
            </a:extLst>
          </p:cNvPr>
          <p:cNvSpPr txBox="1">
            <a:spLocks noChangeArrowheads="1"/>
          </p:cNvSpPr>
          <p:nvPr/>
        </p:nvSpPr>
        <p:spPr bwMode="auto">
          <a:xfrm>
            <a:off x="228600" y="6248400"/>
            <a:ext cx="8915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lgn="ctr" eaLnBrk="1" hangingPunct="1">
              <a:spcBef>
                <a:spcPct val="0"/>
              </a:spcBef>
              <a:buFontTx/>
              <a:buNone/>
            </a:pPr>
            <a:r>
              <a:rPr lang="en-US" altLang="en-US" sz="900" b="1">
                <a:latin typeface="Arial" panose="020B0604020202020204" pitchFamily="34" charset="0"/>
              </a:rPr>
              <a:t>This GRAPHIC depicts the concept of web content and how it all needs to be scalable in Responsible Web Design (RSWD)</a:t>
            </a:r>
          </a:p>
          <a:p>
            <a:pPr algn="ctr" eaLnBrk="1" hangingPunct="1">
              <a:spcBef>
                <a:spcPct val="0"/>
              </a:spcBef>
              <a:buFontTx/>
              <a:buNone/>
            </a:pPr>
            <a:r>
              <a:rPr lang="en-US" altLang="en-US" sz="900">
                <a:latin typeface="Arial" panose="020B0604020202020204" pitchFamily="34" charset="0"/>
              </a:rPr>
              <a:t>Content is like water  "You put the water into a cup it becomes the cup. You put water into a bottle it becomes the the bottle. You put it in a teapot, it becomes the teapot."</a:t>
            </a:r>
          </a:p>
          <a:p>
            <a:pPr algn="ctr" eaLnBrk="1" hangingPunct="1">
              <a:spcBef>
                <a:spcPct val="0"/>
              </a:spcBef>
              <a:buFontTx/>
              <a:buNone/>
            </a:pPr>
            <a:r>
              <a:rPr lang="en-US" altLang="en-US" sz="900">
                <a:latin typeface="Arial" panose="020B0604020202020204" pitchFamily="34" charset="0"/>
              </a:rPr>
              <a:t>Quote originally by Bruce Lee. Josh Clark an expert in the field of RWD uses it in an article Seven deadly mobile myths. </a:t>
            </a:r>
            <a:r>
              <a:rPr lang="en-US" altLang="en-US" sz="900">
                <a:latin typeface="Arial" panose="020B0604020202020204" pitchFamily="34" charset="0"/>
                <a:hlinkClick r:id="rId3"/>
              </a:rPr>
              <a:t>Illustration iby Stéphanie Walter </a:t>
            </a:r>
            <a:endParaRPr lang="en-US" altLang="en-US" sz="900">
              <a:latin typeface="Arial" panose="020B0604020202020204" pitchFamily="34" charset="0"/>
            </a:endParaRPr>
          </a:p>
        </p:txBody>
      </p:sp>
      <p:sp>
        <p:nvSpPr>
          <p:cNvPr id="2" name="Title 1">
            <a:extLst>
              <a:ext uri="{FF2B5EF4-FFF2-40B4-BE49-F238E27FC236}">
                <a16:creationId xmlns:a16="http://schemas.microsoft.com/office/drawing/2014/main" id="{597EBDD3-8239-4CF4-9DB3-13DC7719383F}"/>
              </a:ext>
            </a:extLst>
          </p:cNvPr>
          <p:cNvSpPr>
            <a:spLocks noGrp="1"/>
          </p:cNvSpPr>
          <p:nvPr>
            <p:ph type="title"/>
          </p:nvPr>
        </p:nvSpPr>
        <p:spPr>
          <a:xfrm>
            <a:off x="457200" y="-609600"/>
            <a:ext cx="8229600" cy="563563"/>
          </a:xfrm>
        </p:spPr>
        <p:txBody>
          <a:bodyPr/>
          <a:lstStyle/>
          <a:p>
            <a:r>
              <a:rPr lang="en-CA" dirty="0"/>
              <a:t>Content is like water…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FEA6CAC-8646-4374-89E5-C4187CF30E8C}"/>
              </a:ext>
            </a:extLst>
          </p:cNvPr>
          <p:cNvSpPr>
            <a:spLocks noGrp="1" noChangeArrowheads="1"/>
          </p:cNvSpPr>
          <p:nvPr>
            <p:ph type="title"/>
          </p:nvPr>
        </p:nvSpPr>
        <p:spPr>
          <a:xfrm>
            <a:off x="457200" y="1371600"/>
            <a:ext cx="8229600" cy="1143000"/>
          </a:xfrm>
        </p:spPr>
        <p:txBody>
          <a:bodyPr/>
          <a:lstStyle/>
          <a:p>
            <a:r>
              <a:rPr lang="en-CA" altLang="en-US">
                <a:ea typeface="ＭＳ Ｐゴシック" panose="020B0600070205080204" pitchFamily="34" charset="-128"/>
              </a:rPr>
              <a:t>Content is like water</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B646BA4-8B5D-4A86-8114-B44216473B29}"/>
              </a:ext>
            </a:extLst>
          </p:cNvPr>
          <p:cNvSpPr>
            <a:spLocks noGrp="1"/>
          </p:cNvSpPr>
          <p:nvPr>
            <p:ph idx="1"/>
          </p:nvPr>
        </p:nvSpPr>
        <p:spPr>
          <a:xfrm>
            <a:off x="457200" y="2057400"/>
            <a:ext cx="8686800" cy="4953000"/>
          </a:xfrm>
        </p:spPr>
        <p:txBody>
          <a:bodyPr/>
          <a:lstStyle/>
          <a:p>
            <a:pPr>
              <a:defRPr/>
            </a:pPr>
            <a:r>
              <a:rPr lang="en-CA" sz="2000" dirty="0"/>
              <a:t>Design must be able to adjust and mold to different screen sizes. </a:t>
            </a:r>
          </a:p>
          <a:p>
            <a:pPr>
              <a:defRPr/>
            </a:pPr>
            <a:r>
              <a:rPr lang="en-CA" sz="2000" dirty="0"/>
              <a:t>Illustrator can create graphics called SVG </a:t>
            </a:r>
            <a:br>
              <a:rPr lang="en-CA" sz="2000" dirty="0"/>
            </a:br>
            <a:r>
              <a:rPr lang="en-CA" sz="2000" dirty="0"/>
              <a:t>(Scalable Vector Graphics) are great for logos on web/apps</a:t>
            </a:r>
          </a:p>
          <a:p>
            <a:pPr>
              <a:defRPr/>
            </a:pPr>
            <a:r>
              <a:rPr lang="en-CA" sz="2000" dirty="0"/>
              <a:t>Images that are scalable are practical for responsive web design (RWD)</a:t>
            </a:r>
          </a:p>
          <a:p>
            <a:pPr>
              <a:defRPr/>
            </a:pPr>
            <a:r>
              <a:rPr lang="en-CA" sz="2000" dirty="0"/>
              <a:t>Not all images need to be scalable for example photos that are pixel based need to be looked at from a compositional standpoint, to see if the main feature of the composition will get viewed properly without cutting off important areas, (image safety needs to be used) to see knowing when to size and optimize is vital.</a:t>
            </a:r>
          </a:p>
          <a:p>
            <a:pPr marL="0" indent="0">
              <a:buFontTx/>
              <a:buNone/>
              <a:defRPr/>
            </a:pPr>
            <a:endParaRPr lang="en-CA" sz="2000" dirty="0"/>
          </a:p>
          <a:p>
            <a:pPr>
              <a:defRP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BA23BF92-C9AA-4F3C-884E-D1703924C511}"/>
              </a:ext>
            </a:extLst>
          </p:cNvPr>
          <p:cNvSpPr>
            <a:spLocks noGrp="1" noChangeArrowheads="1"/>
          </p:cNvSpPr>
          <p:nvPr>
            <p:ph type="title"/>
          </p:nvPr>
        </p:nvSpPr>
        <p:spPr>
          <a:xfrm>
            <a:off x="457200" y="1371600"/>
            <a:ext cx="8229600" cy="1143000"/>
          </a:xfrm>
        </p:spPr>
        <p:txBody>
          <a:bodyPr/>
          <a:lstStyle/>
          <a:p>
            <a:r>
              <a:rPr lang="en-US" altLang="en-US" dirty="0">
                <a:ea typeface="ＭＳ Ｐゴシック" panose="020B0600070205080204" pitchFamily="34" charset="-128"/>
              </a:rPr>
              <a:t>Website Graphics (cont’d)</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p:txBody>
      </p:sp>
      <p:sp>
        <p:nvSpPr>
          <p:cNvPr id="22530" name="Content Placeholder 2">
            <a:extLst>
              <a:ext uri="{FF2B5EF4-FFF2-40B4-BE49-F238E27FC236}">
                <a16:creationId xmlns:a16="http://schemas.microsoft.com/office/drawing/2014/main" id="{97FC4BC4-63DC-455B-8985-F186E634406F}"/>
              </a:ext>
            </a:extLst>
          </p:cNvPr>
          <p:cNvSpPr>
            <a:spLocks noGrp="1" noChangeArrowheads="1"/>
          </p:cNvSpPr>
          <p:nvPr>
            <p:ph idx="1"/>
          </p:nvPr>
        </p:nvSpPr>
        <p:spPr>
          <a:xfrm>
            <a:off x="457200" y="2057400"/>
            <a:ext cx="8229600" cy="4343400"/>
          </a:xfrm>
        </p:spPr>
        <p:txBody>
          <a:bodyPr/>
          <a:lstStyle/>
          <a:p>
            <a:r>
              <a:rPr lang="en-CA" altLang="en-US" sz="2800">
                <a:ea typeface="ＭＳ Ｐゴシック" panose="020B0600070205080204" pitchFamily="34" charset="-128"/>
              </a:rPr>
              <a:t>Not all images (photo pixel images) can be scalable however, knowing how to size and optimize images for a variety of screens sizes is crucial to building an effective web design layout.</a:t>
            </a:r>
          </a:p>
          <a:p>
            <a:r>
              <a:rPr lang="en-CA" altLang="en-US" sz="2800">
                <a:ea typeface="ＭＳ Ｐゴシック" panose="020B0600070205080204" pitchFamily="34" charset="-128"/>
              </a:rPr>
              <a:t>Let’s talk a look at graphic and photo file formats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4173B36-F38C-499F-B181-949ED1AF1EB3}"/>
              </a:ext>
            </a:extLst>
          </p:cNvPr>
          <p:cNvSpPr>
            <a:spLocks noGrp="1" noChangeArrowheads="1"/>
          </p:cNvSpPr>
          <p:nvPr>
            <p:ph type="title"/>
          </p:nvPr>
        </p:nvSpPr>
        <p:spPr>
          <a:xfrm>
            <a:off x="457200" y="1371600"/>
            <a:ext cx="8229600" cy="1143000"/>
          </a:xfrm>
        </p:spPr>
        <p:txBody>
          <a:bodyPr/>
          <a:lstStyle/>
          <a:p>
            <a:r>
              <a:rPr lang="en-CA" altLang="en-US">
                <a:ea typeface="ＭＳ Ｐゴシック" panose="020B0600070205080204" pitchFamily="34" charset="-128"/>
              </a:rPr>
              <a:t>Types of graphics </a:t>
            </a:r>
            <a:br>
              <a:rPr lang="en-CA" altLang="en-US">
                <a:ea typeface="ＭＳ Ｐゴシック" panose="020B0600070205080204" pitchFamily="34" charset="-128"/>
              </a:rPr>
            </a:br>
            <a:r>
              <a:rPr lang="en-CA" altLang="en-US">
                <a:ea typeface="ＭＳ Ｐゴシック" panose="020B0600070205080204" pitchFamily="34" charset="-128"/>
              </a:rPr>
              <a:t>Vector VS Raster</a:t>
            </a:r>
          </a:p>
        </p:txBody>
      </p:sp>
      <p:pic>
        <p:nvPicPr>
          <p:cNvPr id="23554" name="Picture 6" descr="A Graphic Image depicting &#10;the difference between Vector VS Raster&#10;Vector ">
            <a:extLst>
              <a:ext uri="{FF2B5EF4-FFF2-40B4-BE49-F238E27FC236}">
                <a16:creationId xmlns:a16="http://schemas.microsoft.com/office/drawing/2014/main" id="{7597EFC0-7054-42A7-AC81-07F1F0832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2711450"/>
            <a:ext cx="814705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A552CB67-58F7-4988-89F3-85AA26B8C369}"/>
              </a:ext>
            </a:extLst>
          </p:cNvPr>
          <p:cNvSpPr>
            <a:spLocks noGrp="1" noChangeArrowheads="1"/>
          </p:cNvSpPr>
          <p:nvPr>
            <p:ph type="title"/>
          </p:nvPr>
        </p:nvSpPr>
        <p:spPr>
          <a:xfrm>
            <a:off x="457200" y="1371600"/>
            <a:ext cx="8229600" cy="1143000"/>
          </a:xfrm>
        </p:spPr>
        <p:txBody>
          <a:bodyPr/>
          <a:lstStyle/>
          <a:p>
            <a:r>
              <a:rPr lang="en-CA" altLang="en-US" dirty="0">
                <a:ea typeface="ＭＳ Ｐゴシック" panose="020B0600070205080204" pitchFamily="34" charset="-128"/>
              </a:rPr>
              <a:t>Types of graphics </a:t>
            </a:r>
            <a:br>
              <a:rPr lang="en-CA" altLang="en-US" dirty="0">
                <a:ea typeface="ＭＳ Ｐゴシック" panose="020B0600070205080204" pitchFamily="34" charset="-128"/>
              </a:rPr>
            </a:br>
            <a:r>
              <a:rPr lang="en-CA" altLang="en-US" dirty="0">
                <a:ea typeface="ＭＳ Ｐゴシック" panose="020B0600070205080204" pitchFamily="34" charset="-128"/>
              </a:rPr>
              <a:t>Vector VS Raster (cont’d)</a:t>
            </a:r>
          </a:p>
        </p:txBody>
      </p:sp>
      <p:sp>
        <p:nvSpPr>
          <p:cNvPr id="24578" name="Content Placeholder 2">
            <a:extLst>
              <a:ext uri="{FF2B5EF4-FFF2-40B4-BE49-F238E27FC236}">
                <a16:creationId xmlns:a16="http://schemas.microsoft.com/office/drawing/2014/main" id="{0006815D-C836-4C95-B3CC-30C288F7DA12}"/>
              </a:ext>
            </a:extLst>
          </p:cNvPr>
          <p:cNvSpPr>
            <a:spLocks noGrp="1" noChangeArrowheads="1"/>
          </p:cNvSpPr>
          <p:nvPr>
            <p:ph idx="1"/>
          </p:nvPr>
        </p:nvSpPr>
        <p:spPr>
          <a:xfrm>
            <a:off x="457200" y="2819400"/>
            <a:ext cx="8229600" cy="4343400"/>
          </a:xfrm>
        </p:spPr>
        <p:txBody>
          <a:bodyPr/>
          <a:lstStyle/>
          <a:p>
            <a:r>
              <a:rPr lang="en-CA" altLang="en-US" sz="2000" b="1">
                <a:ea typeface="ＭＳ Ｐゴシック" panose="020B0600070205080204" pitchFamily="34" charset="-128"/>
              </a:rPr>
              <a:t>VECTOR ARTWORK  </a:t>
            </a:r>
            <a:endParaRPr lang="en-CA" altLang="en-US" sz="2000">
              <a:ea typeface="ＭＳ Ｐゴシック" panose="020B0600070205080204" pitchFamily="34" charset="-128"/>
            </a:endParaRPr>
          </a:p>
          <a:p>
            <a:r>
              <a:rPr lang="en-CA" altLang="en-US" sz="2000">
                <a:ea typeface="ＭＳ Ｐゴシック" panose="020B0600070205080204" pitchFamily="34" charset="-128"/>
              </a:rPr>
              <a:t>Vector images are resolution independent. When you shrink or enlarge a vector image, your shapes get larger, but you won’t lose any detail or get pixelated (the jagged edges). The image will always render identically, no matter the size, and is infinitely scalable</a:t>
            </a:r>
          </a:p>
          <a:p>
            <a:r>
              <a:rPr lang="en-CA" altLang="en-US" sz="2000" b="1">
                <a:ea typeface="ＭＳ Ｐゴシック" panose="020B0600070205080204" pitchFamily="34" charset="-128"/>
              </a:rPr>
              <a:t>PROS</a:t>
            </a:r>
            <a:r>
              <a:rPr lang="en-CA" altLang="en-US" sz="2000">
                <a:ea typeface="ＭＳ Ｐゴシック" panose="020B0600070205080204" pitchFamily="34" charset="-128"/>
              </a:rPr>
              <a:t> - Scalable to any print output size. Vector graphics are often used for diagrams and logos. Small file size.</a:t>
            </a:r>
          </a:p>
          <a:p>
            <a:r>
              <a:rPr lang="en-CA" altLang="en-US" sz="2000" b="1">
                <a:ea typeface="ＭＳ Ｐゴシック" panose="020B0600070205080204" pitchFamily="34" charset="-128"/>
              </a:rPr>
              <a:t>CONS</a:t>
            </a:r>
            <a:r>
              <a:rPr lang="en-CA" altLang="en-US" sz="2000">
                <a:ea typeface="ＭＳ Ｐゴシック" panose="020B0600070205080204" pitchFamily="34" charset="-128"/>
              </a:rPr>
              <a:t> - Can be easily rasterized for screen use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AA750ACF-AC40-4992-A8C0-3D76FF67993B}"/>
              </a:ext>
            </a:extLst>
          </p:cNvPr>
          <p:cNvSpPr>
            <a:spLocks noGrp="1" noChangeArrowheads="1"/>
          </p:cNvSpPr>
          <p:nvPr>
            <p:ph type="title"/>
          </p:nvPr>
        </p:nvSpPr>
        <p:spPr>
          <a:xfrm>
            <a:off x="457200" y="1371600"/>
            <a:ext cx="8229600" cy="1143000"/>
          </a:xfrm>
        </p:spPr>
        <p:txBody>
          <a:bodyPr/>
          <a:lstStyle/>
          <a:p>
            <a:r>
              <a:rPr lang="en-CA" altLang="en-US" dirty="0">
                <a:ea typeface="ＭＳ Ｐゴシック" panose="020B0600070205080204" pitchFamily="34" charset="-128"/>
              </a:rPr>
              <a:t>Types of graphics </a:t>
            </a:r>
            <a:br>
              <a:rPr lang="en-CA" altLang="en-US" dirty="0">
                <a:ea typeface="ＭＳ Ｐゴシック" panose="020B0600070205080204" pitchFamily="34" charset="-128"/>
              </a:rPr>
            </a:br>
            <a:r>
              <a:rPr lang="en-CA" altLang="en-US" dirty="0">
                <a:ea typeface="ＭＳ Ｐゴシック" panose="020B0600070205080204" pitchFamily="34" charset="-128"/>
              </a:rPr>
              <a:t>Vector VS Raster (cont’d, 2)</a:t>
            </a:r>
          </a:p>
        </p:txBody>
      </p:sp>
      <p:sp>
        <p:nvSpPr>
          <p:cNvPr id="25602" name="Content Placeholder 2">
            <a:extLst>
              <a:ext uri="{FF2B5EF4-FFF2-40B4-BE49-F238E27FC236}">
                <a16:creationId xmlns:a16="http://schemas.microsoft.com/office/drawing/2014/main" id="{6709BEB7-708F-403D-BCD9-378ABB39D6B1}"/>
              </a:ext>
            </a:extLst>
          </p:cNvPr>
          <p:cNvSpPr>
            <a:spLocks noGrp="1" noChangeArrowheads="1"/>
          </p:cNvSpPr>
          <p:nvPr>
            <p:ph idx="1"/>
          </p:nvPr>
        </p:nvSpPr>
        <p:spPr>
          <a:xfrm>
            <a:off x="457200" y="2819400"/>
            <a:ext cx="8229600" cy="4343400"/>
          </a:xfrm>
        </p:spPr>
        <p:txBody>
          <a:bodyPr/>
          <a:lstStyle/>
          <a:p>
            <a:r>
              <a:rPr lang="en-CA" altLang="en-US" sz="2000" b="1">
                <a:ea typeface="ＭＳ Ｐゴシック" panose="020B0600070205080204" pitchFamily="34" charset="-128"/>
              </a:rPr>
              <a:t>VECTOR ARTWORK  </a:t>
            </a:r>
            <a:endParaRPr lang="en-CA" altLang="en-US" sz="2000">
              <a:ea typeface="ＭＳ Ｐゴシック" panose="020B0600070205080204" pitchFamily="34" charset="-128"/>
            </a:endParaRPr>
          </a:p>
          <a:p>
            <a:r>
              <a:rPr lang="en-CA" altLang="en-US" sz="2000">
                <a:ea typeface="ＭＳ Ｐゴシック" panose="020B0600070205080204" pitchFamily="34" charset="-128"/>
              </a:rPr>
              <a:t>Vector images are resolution independent. When you shrink or enlarge a vector image, your shapes get larger, but will not lose any detail or get any pixilation (the jagged edges). Because your image will always render identically, no matter the size. A scalable file type</a:t>
            </a:r>
          </a:p>
          <a:p>
            <a:r>
              <a:rPr lang="en-CA" altLang="en-US" sz="2000" b="1">
                <a:ea typeface="ＭＳ Ｐゴシック" panose="020B0600070205080204" pitchFamily="34" charset="-128"/>
              </a:rPr>
              <a:t>PROS</a:t>
            </a:r>
            <a:r>
              <a:rPr lang="en-CA" altLang="en-US" sz="2000">
                <a:ea typeface="ＭＳ Ｐゴシック" panose="020B0600070205080204" pitchFamily="34" charset="-128"/>
              </a:rPr>
              <a:t> - Scalable to any print output size. Vector graphics are always used for large signs, diagrams and logos. </a:t>
            </a:r>
          </a:p>
          <a:p>
            <a:r>
              <a:rPr lang="en-CA" altLang="en-US" sz="2000">
                <a:ea typeface="ＭＳ Ｐゴシック" panose="020B0600070205080204" pitchFamily="34" charset="-128"/>
              </a:rPr>
              <a:t>And can be easily rasterized for screen use (bitmap use)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2797</TotalTime>
  <Words>851</Words>
  <Application>Microsoft Office PowerPoint</Application>
  <PresentationFormat>On-screen Show (4:3)</PresentationFormat>
  <Paragraphs>63</Paragraphs>
  <Slides>13</Slides>
  <Notes>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Myriad Pro</vt:lpstr>
      <vt:lpstr>Default Design</vt:lpstr>
      <vt:lpstr>Web Graphics</vt:lpstr>
      <vt:lpstr>Website Graphics </vt:lpstr>
      <vt:lpstr>Make content like water  so it can flow and have scalability</vt:lpstr>
      <vt:lpstr>Content is like water…</vt:lpstr>
      <vt:lpstr>Content is like water </vt:lpstr>
      <vt:lpstr>Website Graphics (cont’d) </vt:lpstr>
      <vt:lpstr>Types of graphics  Vector VS Raster</vt:lpstr>
      <vt:lpstr>Types of graphics  Vector VS Raster (cont’d)</vt:lpstr>
      <vt:lpstr>Types of graphics  Vector VS Raster (cont’d, 2)</vt:lpstr>
      <vt:lpstr>Types of graphics  Vector (Scalable) Images</vt:lpstr>
      <vt:lpstr>Types of graphics  </vt:lpstr>
      <vt:lpstr>Types of graphics  Raster (Bitmap) Images</vt:lpstr>
      <vt:lpstr>Vector vs Raster</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125</cp:revision>
  <dcterms:created xsi:type="dcterms:W3CDTF">2010-11-05T14:49:01Z</dcterms:created>
  <dcterms:modified xsi:type="dcterms:W3CDTF">2021-05-13T19:40:53Z</dcterms:modified>
</cp:coreProperties>
</file>