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260" r:id="rId6"/>
    <p:sldId id="257" r:id="rId7"/>
    <p:sldId id="259" r:id="rId8"/>
    <p:sldId id="258" r:id="rId9"/>
    <p:sldId id="262" r:id="rId10"/>
    <p:sldId id="263" r:id="rId11"/>
    <p:sldId id="264" r:id="rId12"/>
    <p:sldId id="267" r:id="rId13"/>
    <p:sldId id="265" r:id="rId14"/>
    <p:sldId id="266" r:id="rId15"/>
    <p:sldId id="268"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yce Domingo" initials="JD" lastIdx="1" clrIdx="0">
    <p:extLst>
      <p:ext uri="{19B8F6BF-5375-455C-9EA6-DF929625EA0E}">
        <p15:presenceInfo xmlns:p15="http://schemas.microsoft.com/office/powerpoint/2012/main" userId="S::jdomingo@conestogac.on.ca::e72fc753-c95b-4494-b11e-6835aecb75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649"/>
    <p:restoredTop sz="94808"/>
  </p:normalViewPr>
  <p:slideViewPr>
    <p:cSldViewPr>
      <p:cViewPr varScale="1">
        <p:scale>
          <a:sx n="101" d="100"/>
          <a:sy n="101" d="100"/>
        </p:scale>
        <p:origin x="10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22" d="100"/>
          <a:sy n="122" d="100"/>
        </p:scale>
        <p:origin x="-3616"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B2A64A1-CC54-0249-81D0-DCEAEEAA1F1D}" type="datetimeFigureOut">
              <a:rPr lang="en-US"/>
              <a:pPr>
                <a:defRPr/>
              </a:pPr>
              <a:t>5/13/2021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9E66BC6-4F1B-1445-9C06-308A4799D601}" type="slidenum">
              <a:rPr lang="en-US"/>
              <a:pPr>
                <a:defRPr/>
              </a:pPr>
              <a:t>‹#›</a:t>
            </a:fld>
            <a:endParaRPr lang="en-US"/>
          </a:p>
        </p:txBody>
      </p:sp>
    </p:spTree>
    <p:extLst>
      <p:ext uri="{BB962C8B-B14F-4D97-AF65-F5344CB8AC3E}">
        <p14:creationId xmlns:p14="http://schemas.microsoft.com/office/powerpoint/2010/main" val="29920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9C36A94-0E5C-C448-8DF6-4BD4A21D412B}" type="datetimeFigureOut">
              <a:rPr lang="en-US"/>
              <a:pPr>
                <a:defRPr/>
              </a:pPr>
              <a:t>5/13/2021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6FD59D0-6DB8-C14A-944A-205A84A03FA2}" type="slidenum">
              <a:rPr lang="en-US"/>
              <a:pPr>
                <a:defRPr/>
              </a:pPr>
              <a:t>‹#›</a:t>
            </a:fld>
            <a:endParaRPr lang="en-US"/>
          </a:p>
        </p:txBody>
      </p:sp>
    </p:spTree>
    <p:extLst>
      <p:ext uri="{BB962C8B-B14F-4D97-AF65-F5344CB8AC3E}">
        <p14:creationId xmlns:p14="http://schemas.microsoft.com/office/powerpoint/2010/main" val="320936833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638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638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D5284B0-ABBC-0543-80E2-CF726A518955}" type="slidenum">
              <a:rPr lang="en-US" sz="1200"/>
              <a:pPr eaLnBrk="1" hangingPunct="1"/>
              <a:t>1</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63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638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D5284B0-ABBC-0543-80E2-CF726A518955}" type="slidenum">
              <a:rPr lang="en-US" sz="1200"/>
              <a:pPr eaLnBrk="1" hangingPunct="1"/>
              <a:t>2</a:t>
            </a:fld>
            <a:endParaRPr lang="en-US" sz="1200"/>
          </a:p>
        </p:txBody>
      </p:sp>
    </p:spTree>
    <p:extLst>
      <p:ext uri="{BB962C8B-B14F-4D97-AF65-F5344CB8AC3E}">
        <p14:creationId xmlns:p14="http://schemas.microsoft.com/office/powerpoint/2010/main" val="3175044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6FD59D0-6DB8-C14A-944A-205A84A03FA2}" type="slidenum">
              <a:rPr lang="en-US" smtClean="0"/>
              <a:pPr>
                <a:defRPr/>
              </a:pPr>
              <a:t>9</a:t>
            </a:fld>
            <a:endParaRPr lang="en-US"/>
          </a:p>
        </p:txBody>
      </p:sp>
    </p:spTree>
    <p:extLst>
      <p:ext uri="{BB962C8B-B14F-4D97-AF65-F5344CB8AC3E}">
        <p14:creationId xmlns:p14="http://schemas.microsoft.com/office/powerpoint/2010/main" val="730170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6FD59D0-6DB8-C14A-944A-205A84A03FA2}" type="slidenum">
              <a:rPr lang="en-US" smtClean="0"/>
              <a:pPr>
                <a:defRPr/>
              </a:pPr>
              <a:t>11</a:t>
            </a:fld>
            <a:endParaRPr lang="en-US"/>
          </a:p>
        </p:txBody>
      </p:sp>
    </p:spTree>
    <p:extLst>
      <p:ext uri="{BB962C8B-B14F-4D97-AF65-F5344CB8AC3E}">
        <p14:creationId xmlns:p14="http://schemas.microsoft.com/office/powerpoint/2010/main" val="2878089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6FD59D0-6DB8-C14A-944A-205A84A03FA2}" type="slidenum">
              <a:rPr lang="en-US" smtClean="0"/>
              <a:pPr>
                <a:defRPr/>
              </a:pPr>
              <a:t>12</a:t>
            </a:fld>
            <a:endParaRPr lang="en-US"/>
          </a:p>
        </p:txBody>
      </p:sp>
    </p:spTree>
    <p:extLst>
      <p:ext uri="{BB962C8B-B14F-4D97-AF65-F5344CB8AC3E}">
        <p14:creationId xmlns:p14="http://schemas.microsoft.com/office/powerpoint/2010/main" val="3414099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B83AC21-DC8C-D544-8151-A8A54CA91663}" type="slidenum">
              <a:rPr lang="en-US"/>
              <a:pPr>
                <a:defRPr/>
              </a:pPr>
              <a:t>‹#›</a:t>
            </a:fld>
            <a:endParaRPr lang="en-US"/>
          </a:p>
        </p:txBody>
      </p:sp>
    </p:spTree>
    <p:extLst>
      <p:ext uri="{BB962C8B-B14F-4D97-AF65-F5344CB8AC3E}">
        <p14:creationId xmlns:p14="http://schemas.microsoft.com/office/powerpoint/2010/main" val="3380630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05DCEA-89E6-5D4E-B2EB-1D46D51BD13C}" type="slidenum">
              <a:rPr lang="en-US"/>
              <a:pPr>
                <a:defRPr/>
              </a:pPr>
              <a:t>‹#›</a:t>
            </a:fld>
            <a:endParaRPr lang="en-US"/>
          </a:p>
        </p:txBody>
      </p:sp>
    </p:spTree>
    <p:extLst>
      <p:ext uri="{BB962C8B-B14F-4D97-AF65-F5344CB8AC3E}">
        <p14:creationId xmlns:p14="http://schemas.microsoft.com/office/powerpoint/2010/main" val="2210540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0"/>
            <a:ext cx="2057400" cy="4602163"/>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1524000"/>
            <a:ext cx="6019800" cy="4602163"/>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9C11497-AEC7-B74D-A138-1D7D8415C9B4}" type="slidenum">
              <a:rPr lang="en-US"/>
              <a:pPr>
                <a:defRPr/>
              </a:pPr>
              <a:t>‹#›</a:t>
            </a:fld>
            <a:endParaRPr lang="en-US"/>
          </a:p>
        </p:txBody>
      </p:sp>
    </p:spTree>
    <p:extLst>
      <p:ext uri="{BB962C8B-B14F-4D97-AF65-F5344CB8AC3E}">
        <p14:creationId xmlns:p14="http://schemas.microsoft.com/office/powerpoint/2010/main" val="3314224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A85722-278C-6244-8172-0EC582E36E92}" type="slidenum">
              <a:rPr lang="en-US"/>
              <a:pPr>
                <a:defRPr/>
              </a:pPr>
              <a:t>‹#›</a:t>
            </a:fld>
            <a:endParaRPr lang="en-US"/>
          </a:p>
        </p:txBody>
      </p:sp>
    </p:spTree>
    <p:extLst>
      <p:ext uri="{BB962C8B-B14F-4D97-AF65-F5344CB8AC3E}">
        <p14:creationId xmlns:p14="http://schemas.microsoft.com/office/powerpoint/2010/main" val="2460390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A0EB7D0-BAC9-1F4A-B64F-5DF60C4EE3C9}" type="slidenum">
              <a:rPr lang="en-US"/>
              <a:pPr>
                <a:defRPr/>
              </a:pPr>
              <a:t>‹#›</a:t>
            </a:fld>
            <a:endParaRPr lang="en-US"/>
          </a:p>
        </p:txBody>
      </p:sp>
    </p:spTree>
    <p:extLst>
      <p:ext uri="{BB962C8B-B14F-4D97-AF65-F5344CB8AC3E}">
        <p14:creationId xmlns:p14="http://schemas.microsoft.com/office/powerpoint/2010/main" val="2872424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0A6493E-0C61-4949-BF7B-226FA9048D8A}" type="slidenum">
              <a:rPr lang="en-US"/>
              <a:pPr>
                <a:defRPr/>
              </a:pPr>
              <a:t>‹#›</a:t>
            </a:fld>
            <a:endParaRPr lang="en-US"/>
          </a:p>
        </p:txBody>
      </p:sp>
    </p:spTree>
    <p:extLst>
      <p:ext uri="{BB962C8B-B14F-4D97-AF65-F5344CB8AC3E}">
        <p14:creationId xmlns:p14="http://schemas.microsoft.com/office/powerpoint/2010/main" val="454444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B173551-7A4B-AA43-8737-7C3D16D4C9FB}" type="slidenum">
              <a:rPr lang="en-US"/>
              <a:pPr>
                <a:defRPr/>
              </a:pPr>
              <a:t>‹#›</a:t>
            </a:fld>
            <a:endParaRPr lang="en-US"/>
          </a:p>
        </p:txBody>
      </p:sp>
    </p:spTree>
    <p:extLst>
      <p:ext uri="{BB962C8B-B14F-4D97-AF65-F5344CB8AC3E}">
        <p14:creationId xmlns:p14="http://schemas.microsoft.com/office/powerpoint/2010/main" val="860868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1F4EE22-2F59-1342-B7E4-E05BB95BB23E}" type="slidenum">
              <a:rPr lang="en-US"/>
              <a:pPr>
                <a:defRPr/>
              </a:pPr>
              <a:t>‹#›</a:t>
            </a:fld>
            <a:endParaRPr lang="en-US"/>
          </a:p>
        </p:txBody>
      </p:sp>
    </p:spTree>
    <p:extLst>
      <p:ext uri="{BB962C8B-B14F-4D97-AF65-F5344CB8AC3E}">
        <p14:creationId xmlns:p14="http://schemas.microsoft.com/office/powerpoint/2010/main" val="1380207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F4C4555-50A1-B340-8961-7F1C1ACEE9D6}" type="slidenum">
              <a:rPr lang="en-US"/>
              <a:pPr>
                <a:defRPr/>
              </a:pPr>
              <a:t>‹#›</a:t>
            </a:fld>
            <a:endParaRPr lang="en-US"/>
          </a:p>
        </p:txBody>
      </p:sp>
    </p:spTree>
    <p:extLst>
      <p:ext uri="{BB962C8B-B14F-4D97-AF65-F5344CB8AC3E}">
        <p14:creationId xmlns:p14="http://schemas.microsoft.com/office/powerpoint/2010/main" val="3480299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5FEBACB-3B6F-2744-908F-D2030440FE92}" type="slidenum">
              <a:rPr lang="en-US"/>
              <a:pPr>
                <a:defRPr/>
              </a:pPr>
              <a:t>‹#›</a:t>
            </a:fld>
            <a:endParaRPr lang="en-US"/>
          </a:p>
        </p:txBody>
      </p:sp>
    </p:spTree>
    <p:extLst>
      <p:ext uri="{BB962C8B-B14F-4D97-AF65-F5344CB8AC3E}">
        <p14:creationId xmlns:p14="http://schemas.microsoft.com/office/powerpoint/2010/main" val="1148668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51372AB-4391-C54B-960C-DF12F276E1FF}" type="slidenum">
              <a:rPr lang="en-US"/>
              <a:pPr>
                <a:defRPr/>
              </a:pPr>
              <a:t>‹#›</a:t>
            </a:fld>
            <a:endParaRPr lang="en-US"/>
          </a:p>
        </p:txBody>
      </p:sp>
    </p:spTree>
    <p:extLst>
      <p:ext uri="{BB962C8B-B14F-4D97-AF65-F5344CB8AC3E}">
        <p14:creationId xmlns:p14="http://schemas.microsoft.com/office/powerpoint/2010/main" val="3852850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bwMode="auto">
          <a:xfrm>
            <a:off x="1987" y="0"/>
            <a:ext cx="9140027" cy="11668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ＭＳ Ｐゴシック" charset="0"/>
                <a:cs typeface="ＭＳ Ｐゴシック" charset="0"/>
              </a:defRPr>
            </a:lvl1pPr>
          </a:lstStyle>
          <a:p>
            <a:pPr>
              <a:defRPr/>
            </a:pPr>
            <a:endParaRPr lang="en-US"/>
          </a:p>
        </p:txBody>
      </p:sp>
      <p:sp>
        <p:nvSpPr>
          <p:cNvPr id="2" name="Rectangle 3"/>
          <p:cNvSpPr>
            <a:spLocks noGrp="1" noChangeArrowheads="1"/>
          </p:cNvSpPr>
          <p:nvPr>
            <p:ph type="body" idx="1"/>
          </p:nvPr>
        </p:nvSpPr>
        <p:spPr bwMode="auto">
          <a:xfrm>
            <a:off x="457200" y="2057400"/>
            <a:ext cx="8229600" cy="406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ＭＳ Ｐゴシック" charset="0"/>
                <a:cs typeface="ＭＳ Ｐゴシック"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7637BC20-F178-134C-9AA4-2A78975174E5}" type="slidenum">
              <a:rPr lang="en-US"/>
              <a:pPr>
                <a:defRPr/>
              </a:pPr>
              <a:t>‹#›</a:t>
            </a:fld>
            <a:endParaRPr lang="en-US"/>
          </a:p>
        </p:txBody>
      </p:sp>
      <p:sp>
        <p:nvSpPr>
          <p:cNvPr id="1031" name="Rectangle 2"/>
          <p:cNvSpPr>
            <a:spLocks noGrp="1" noChangeArrowheads="1"/>
          </p:cNvSpPr>
          <p:nvPr>
            <p:ph type="title"/>
          </p:nvPr>
        </p:nvSpPr>
        <p:spPr bwMode="auto">
          <a:xfrm>
            <a:off x="457200" y="1371600"/>
            <a:ext cx="8229600" cy="563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a:t>
            </a:r>
          </a:p>
        </p:txBody>
      </p:sp>
      <p:pic>
        <p:nvPicPr>
          <p:cNvPr id="1033" name="Picture 7" descr="Cnstga_vrt_CMYK_gld_wht_rev.eps"/>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71475" y="-36513"/>
            <a:ext cx="1533525" cy="1195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ribbble.com/shots/5036975-Visit-Dublin-iOS-Application?utm_source=Clipboard_Shot&amp;utm_campaign=marckoperic&amp;utm_content=Visit%20Dublin%20-%20iOS%20Application&amp;utm_medium=Social_Shar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ribbble.com/shots/5036975-Visit-Dublin-iOS-Application?utm_source=Clipboard_Shot&amp;utm_campaign=marckoperic&amp;utm_content=Visit%20Dublin%20-%20iOS%20Application&amp;utm_medium=Social_Shar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justinmind.com/blog/low-fidelity-vs-high-fidelity-wireframing-is-paper-dead/"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ribbble.com/shots/2966517-Wireframe-Landing-Page-Free-PSD-file"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eaLnBrk="1" hangingPunct="1"/>
            <a:r>
              <a:rPr lang="en-US" dirty="0">
                <a:latin typeface="Arial" charset="0"/>
                <a:ea typeface="ＭＳ Ｐゴシック" charset="0"/>
                <a:cs typeface="ＭＳ Ｐゴシック" charset="0"/>
              </a:rPr>
              <a:t>Wireframes and Prototypes</a:t>
            </a:r>
          </a:p>
        </p:txBody>
      </p:sp>
      <p:sp>
        <p:nvSpPr>
          <p:cNvPr id="15362" name="Rectangle 3"/>
          <p:cNvSpPr>
            <a:spLocks noGrp="1" noChangeArrowheads="1"/>
          </p:cNvSpPr>
          <p:nvPr>
            <p:ph type="subTitle" idx="1"/>
          </p:nvPr>
        </p:nvSpPr>
        <p:spPr/>
        <p:txBody>
          <a:bodyPr/>
          <a:lstStyle/>
          <a:p>
            <a:r>
              <a:rPr lang="en-CA" dirty="0"/>
              <a:t>What’s the difference between a wireframe and a prototype?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1689B-18F1-9A45-9817-C9E2EEF0F77C}"/>
              </a:ext>
            </a:extLst>
          </p:cNvPr>
          <p:cNvSpPr>
            <a:spLocks noGrp="1"/>
          </p:cNvSpPr>
          <p:nvPr>
            <p:ph type="title"/>
          </p:nvPr>
        </p:nvSpPr>
        <p:spPr/>
        <p:txBody>
          <a:bodyPr/>
          <a:lstStyle/>
          <a:p>
            <a:r>
              <a:rPr lang="en-US" dirty="0">
                <a:latin typeface="Arial" charset="0"/>
                <a:ea typeface="ＭＳ Ｐゴシック" charset="0"/>
                <a:cs typeface="ＭＳ Ｐゴシック" charset="0"/>
              </a:rPr>
              <a:t>Prototype - High Fidelity (Hi-Fi)</a:t>
            </a:r>
            <a:endParaRPr lang="en-US" dirty="0"/>
          </a:p>
        </p:txBody>
      </p:sp>
      <p:pic>
        <p:nvPicPr>
          <p:cNvPr id="7" name="Content Placeholder 6" descr="The benefit of having multiple resolutions for web images is that you can optimize your website to display the best image according to the resolution of the device it is viewed on. ">
            <a:extLst>
              <a:ext uri="{FF2B5EF4-FFF2-40B4-BE49-F238E27FC236}">
                <a16:creationId xmlns:a16="http://schemas.microsoft.com/office/drawing/2014/main" id="{55A819EC-5876-F64E-987B-08192F237ED6}"/>
              </a:ext>
            </a:extLst>
          </p:cNvPr>
          <p:cNvPicPr>
            <a:picLocks noGrp="1" noChangeAspect="1"/>
          </p:cNvPicPr>
          <p:nvPr>
            <p:ph idx="1"/>
          </p:nvPr>
        </p:nvPicPr>
        <p:blipFill>
          <a:blip r:embed="rId2"/>
          <a:stretch>
            <a:fillRect/>
          </a:stretch>
        </p:blipFill>
        <p:spPr>
          <a:xfrm>
            <a:off x="1002716" y="2133600"/>
            <a:ext cx="7138567" cy="4802807"/>
          </a:xfrm>
        </p:spPr>
      </p:pic>
      <p:sp>
        <p:nvSpPr>
          <p:cNvPr id="10" name="Rectangle 9">
            <a:extLst>
              <a:ext uri="{FF2B5EF4-FFF2-40B4-BE49-F238E27FC236}">
                <a16:creationId xmlns:a16="http://schemas.microsoft.com/office/drawing/2014/main" id="{251796D5-8B1E-7549-AD66-2458BCE73412}"/>
              </a:ext>
            </a:extLst>
          </p:cNvPr>
          <p:cNvSpPr/>
          <p:nvPr/>
        </p:nvSpPr>
        <p:spPr>
          <a:xfrm>
            <a:off x="8141283" y="6296680"/>
            <a:ext cx="1736958" cy="523220"/>
          </a:xfrm>
          <a:prstGeom prst="rect">
            <a:avLst/>
          </a:prstGeom>
        </p:spPr>
        <p:txBody>
          <a:bodyPr wrap="square">
            <a:spAutoFit/>
          </a:bodyPr>
          <a:lstStyle/>
          <a:p>
            <a:r>
              <a:rPr lang="en-US" sz="1400" dirty="0"/>
              <a:t>Adobe </a:t>
            </a:r>
            <a:br>
              <a:rPr lang="en-US" sz="1400" dirty="0"/>
            </a:br>
            <a:r>
              <a:rPr lang="en-US" sz="1400" dirty="0"/>
              <a:t>Photoshop</a:t>
            </a:r>
          </a:p>
        </p:txBody>
      </p:sp>
    </p:spTree>
    <p:extLst>
      <p:ext uri="{BB962C8B-B14F-4D97-AF65-F5344CB8AC3E}">
        <p14:creationId xmlns:p14="http://schemas.microsoft.com/office/powerpoint/2010/main" val="904898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1689B-18F1-9A45-9817-C9E2EEF0F77C}"/>
              </a:ext>
            </a:extLst>
          </p:cNvPr>
          <p:cNvSpPr>
            <a:spLocks noGrp="1"/>
          </p:cNvSpPr>
          <p:nvPr>
            <p:ph type="title"/>
          </p:nvPr>
        </p:nvSpPr>
        <p:spPr/>
        <p:txBody>
          <a:bodyPr/>
          <a:lstStyle/>
          <a:p>
            <a:r>
              <a:rPr lang="en-US" dirty="0">
                <a:latin typeface="Arial" charset="0"/>
                <a:ea typeface="ＭＳ Ｐゴシック" charset="0"/>
                <a:cs typeface="ＭＳ Ｐゴシック" charset="0"/>
              </a:rPr>
              <a:t>Low, Medium, High Fidelity</a:t>
            </a:r>
            <a:endParaRPr lang="en-US" dirty="0"/>
          </a:p>
        </p:txBody>
      </p:sp>
      <p:sp>
        <p:nvSpPr>
          <p:cNvPr id="4" name="Content Placeholder 3">
            <a:extLst>
              <a:ext uri="{FF2B5EF4-FFF2-40B4-BE49-F238E27FC236}">
                <a16:creationId xmlns:a16="http://schemas.microsoft.com/office/drawing/2014/main" id="{462B8E58-4AA4-CF46-92CA-36DCCF94233F}"/>
              </a:ext>
            </a:extLst>
          </p:cNvPr>
          <p:cNvSpPr>
            <a:spLocks noGrp="1"/>
          </p:cNvSpPr>
          <p:nvPr>
            <p:ph idx="1"/>
          </p:nvPr>
        </p:nvSpPr>
        <p:spPr/>
        <p:txBody>
          <a:bodyPr/>
          <a:lstStyle/>
          <a:p>
            <a:endParaRPr lang="en-US" dirty="0"/>
          </a:p>
        </p:txBody>
      </p:sp>
      <p:pic>
        <p:nvPicPr>
          <p:cNvPr id="6" name="Picture 5" descr="Example of low fidelity, medium fidelity, and high fidelity">
            <a:extLst>
              <a:ext uri="{FF2B5EF4-FFF2-40B4-BE49-F238E27FC236}">
                <a16:creationId xmlns:a16="http://schemas.microsoft.com/office/drawing/2014/main" id="{3CF11202-85ED-D540-B997-269CCE2D2362}"/>
              </a:ext>
            </a:extLst>
          </p:cNvPr>
          <p:cNvPicPr>
            <a:picLocks noChangeAspect="1"/>
          </p:cNvPicPr>
          <p:nvPr/>
        </p:nvPicPr>
        <p:blipFill>
          <a:blip r:embed="rId3"/>
          <a:stretch>
            <a:fillRect/>
          </a:stretch>
        </p:blipFill>
        <p:spPr>
          <a:xfrm>
            <a:off x="0" y="2082800"/>
            <a:ext cx="9144000" cy="6858000"/>
          </a:xfrm>
          <a:prstGeom prst="rect">
            <a:avLst/>
          </a:prstGeom>
        </p:spPr>
      </p:pic>
      <p:sp>
        <p:nvSpPr>
          <p:cNvPr id="7" name="TextBox 6">
            <a:extLst>
              <a:ext uri="{FF2B5EF4-FFF2-40B4-BE49-F238E27FC236}">
                <a16:creationId xmlns:a16="http://schemas.microsoft.com/office/drawing/2014/main" id="{362DA763-0D6F-684C-B59A-07692311334C}"/>
              </a:ext>
            </a:extLst>
          </p:cNvPr>
          <p:cNvSpPr txBox="1"/>
          <p:nvPr/>
        </p:nvSpPr>
        <p:spPr>
          <a:xfrm rot="5400000">
            <a:off x="8120780" y="5172701"/>
            <a:ext cx="1132041" cy="276999"/>
          </a:xfrm>
          <a:prstGeom prst="rect">
            <a:avLst/>
          </a:prstGeom>
          <a:noFill/>
        </p:spPr>
        <p:txBody>
          <a:bodyPr wrap="none" rtlCol="0">
            <a:spAutoFit/>
          </a:bodyPr>
          <a:lstStyle/>
          <a:p>
            <a:r>
              <a:rPr lang="en-US" sz="1200" dirty="0">
                <a:hlinkClick r:id="rId4"/>
              </a:rPr>
              <a:t>REFERENCE</a:t>
            </a:r>
            <a:endParaRPr lang="en-US" sz="1200" dirty="0"/>
          </a:p>
        </p:txBody>
      </p:sp>
    </p:spTree>
    <p:extLst>
      <p:ext uri="{BB962C8B-B14F-4D97-AF65-F5344CB8AC3E}">
        <p14:creationId xmlns:p14="http://schemas.microsoft.com/office/powerpoint/2010/main" val="2053040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CF11202-85ED-D540-B997-269CCE2D2362}"/>
              </a:ext>
              <a:ext uri="{C183D7F6-B498-43B3-948B-1728B52AA6E4}">
                <adec:decorative xmlns:adec="http://schemas.microsoft.com/office/drawing/2017/decorative" val="1"/>
              </a:ext>
            </a:extLst>
          </p:cNvPr>
          <p:cNvPicPr>
            <a:picLocks noChangeAspect="1"/>
          </p:cNvPicPr>
          <p:nvPr/>
        </p:nvPicPr>
        <p:blipFill>
          <a:blip r:embed="rId3"/>
          <a:srcRect/>
          <a:stretch/>
        </p:blipFill>
        <p:spPr>
          <a:xfrm>
            <a:off x="0" y="1219200"/>
            <a:ext cx="9144000" cy="6858000"/>
          </a:xfrm>
          <a:prstGeom prst="rect">
            <a:avLst/>
          </a:prstGeom>
        </p:spPr>
      </p:pic>
      <p:sp>
        <p:nvSpPr>
          <p:cNvPr id="2" name="Title 1">
            <a:extLst>
              <a:ext uri="{FF2B5EF4-FFF2-40B4-BE49-F238E27FC236}">
                <a16:creationId xmlns:a16="http://schemas.microsoft.com/office/drawing/2014/main" id="{A7D1689B-18F1-9A45-9817-C9E2EEF0F77C}"/>
              </a:ext>
            </a:extLst>
          </p:cNvPr>
          <p:cNvSpPr>
            <a:spLocks noGrp="1"/>
          </p:cNvSpPr>
          <p:nvPr>
            <p:ph type="title"/>
          </p:nvPr>
        </p:nvSpPr>
        <p:spPr/>
        <p:txBody>
          <a:bodyPr/>
          <a:lstStyle/>
          <a:p>
            <a:r>
              <a:rPr lang="en-US" sz="4000" dirty="0">
                <a:latin typeface="Arial" charset="0"/>
                <a:ea typeface="ＭＳ Ｐゴシック" charset="0"/>
                <a:cs typeface="ＭＳ Ｐゴシック" charset="0"/>
              </a:rPr>
              <a:t>Low, Medium, High Fidelity (cont’d)</a:t>
            </a:r>
            <a:endParaRPr lang="en-US" sz="4000" dirty="0"/>
          </a:p>
        </p:txBody>
      </p:sp>
      <p:sp>
        <p:nvSpPr>
          <p:cNvPr id="7" name="TextBox 6">
            <a:extLst>
              <a:ext uri="{FF2B5EF4-FFF2-40B4-BE49-F238E27FC236}">
                <a16:creationId xmlns:a16="http://schemas.microsoft.com/office/drawing/2014/main" id="{10BFC18D-1262-374D-A199-A0620A81D9DD}"/>
              </a:ext>
            </a:extLst>
          </p:cNvPr>
          <p:cNvSpPr txBox="1"/>
          <p:nvPr/>
        </p:nvSpPr>
        <p:spPr>
          <a:xfrm rot="5400000">
            <a:off x="8120780" y="5172701"/>
            <a:ext cx="1132041" cy="276999"/>
          </a:xfrm>
          <a:prstGeom prst="rect">
            <a:avLst/>
          </a:prstGeom>
          <a:noFill/>
        </p:spPr>
        <p:txBody>
          <a:bodyPr wrap="none" rtlCol="0">
            <a:spAutoFit/>
          </a:bodyPr>
          <a:lstStyle/>
          <a:p>
            <a:r>
              <a:rPr lang="en-US" sz="1200" dirty="0">
                <a:hlinkClick r:id="rId4"/>
              </a:rPr>
              <a:t>REFERENCE</a:t>
            </a:r>
            <a:endParaRPr lang="en-US" sz="1200" dirty="0"/>
          </a:p>
        </p:txBody>
      </p:sp>
    </p:spTree>
    <p:extLst>
      <p:ext uri="{BB962C8B-B14F-4D97-AF65-F5344CB8AC3E}">
        <p14:creationId xmlns:p14="http://schemas.microsoft.com/office/powerpoint/2010/main" val="2521644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eaLnBrk="1" hangingPunct="1"/>
            <a:r>
              <a:rPr lang="en-US" dirty="0">
                <a:latin typeface="Arial" charset="0"/>
                <a:ea typeface="ＭＳ Ｐゴシック" charset="0"/>
                <a:cs typeface="ＭＳ Ｐゴシック" charset="0"/>
              </a:rPr>
              <a:t>Why Wireframes?</a:t>
            </a:r>
          </a:p>
        </p:txBody>
      </p:sp>
      <p:sp>
        <p:nvSpPr>
          <p:cNvPr id="15362" name="Rectangle 3"/>
          <p:cNvSpPr>
            <a:spLocks noGrp="1" noChangeArrowheads="1"/>
          </p:cNvSpPr>
          <p:nvPr>
            <p:ph type="subTitle" idx="1"/>
          </p:nvPr>
        </p:nvSpPr>
        <p:spPr>
          <a:xfrm>
            <a:off x="1371600" y="3962400"/>
            <a:ext cx="6400800" cy="1752600"/>
          </a:xfrm>
        </p:spPr>
        <p:txBody>
          <a:bodyPr/>
          <a:lstStyle/>
          <a:p>
            <a:r>
              <a:rPr lang="en-CA" b="1" i="1" dirty="0">
                <a:solidFill>
                  <a:schemeClr val="tx1">
                    <a:lumMod val="65000"/>
                    <a:lumOff val="35000"/>
                  </a:schemeClr>
                </a:solidFill>
              </a:rPr>
              <a:t>“It’s easier to use an eraser on the drafting board, than a sledgehammer at the construction site.”</a:t>
            </a:r>
            <a:r>
              <a:rPr lang="en-CA" dirty="0"/>
              <a:t> </a:t>
            </a:r>
            <a:r>
              <a:rPr lang="en-CA" sz="1800" dirty="0"/>
              <a:t>Frank Lloyd Wright</a:t>
            </a:r>
          </a:p>
        </p:txBody>
      </p:sp>
    </p:spTree>
    <p:extLst>
      <p:ext uri="{BB962C8B-B14F-4D97-AF65-F5344CB8AC3E}">
        <p14:creationId xmlns:p14="http://schemas.microsoft.com/office/powerpoint/2010/main" val="2898958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457200" y="1371600"/>
            <a:ext cx="8229600" cy="1143000"/>
          </a:xfrm>
        </p:spPr>
        <p:txBody>
          <a:bodyPr/>
          <a:lstStyle/>
          <a:p>
            <a:pPr eaLnBrk="1" hangingPunct="1"/>
            <a:r>
              <a:rPr lang="en-US" dirty="0">
                <a:latin typeface="Arial" charset="0"/>
                <a:ea typeface="ＭＳ Ｐゴシック" charset="0"/>
                <a:cs typeface="ＭＳ Ｐゴシック" charset="0"/>
              </a:rPr>
              <a:t>Wireframes and Prototypes (cont’d)</a:t>
            </a:r>
          </a:p>
        </p:txBody>
      </p:sp>
      <p:sp>
        <p:nvSpPr>
          <p:cNvPr id="17410" name="Rectangle 3"/>
          <p:cNvSpPr>
            <a:spLocks noGrp="1" noChangeArrowheads="1"/>
          </p:cNvSpPr>
          <p:nvPr>
            <p:ph type="body" idx="1"/>
          </p:nvPr>
        </p:nvSpPr>
        <p:spPr>
          <a:xfrm>
            <a:off x="457200" y="2667000"/>
            <a:ext cx="8229600" cy="3886200"/>
          </a:xfrm>
        </p:spPr>
        <p:txBody>
          <a:bodyPr/>
          <a:lstStyle/>
          <a:p>
            <a:pPr eaLnBrk="1" hangingPunct="1"/>
            <a:r>
              <a:rPr lang="en-US" sz="2800" dirty="0">
                <a:latin typeface="Arial" charset="0"/>
                <a:ea typeface="ＭＳ Ｐゴシック" charset="0"/>
                <a:cs typeface="ＭＳ Ｐゴシック" charset="0"/>
              </a:rPr>
              <a:t>Wireframes and prototypes are two design deliverables in UX design. </a:t>
            </a:r>
          </a:p>
          <a:p>
            <a:pPr eaLnBrk="1" hangingPunct="1"/>
            <a:r>
              <a:rPr lang="en-US" sz="2800" dirty="0">
                <a:latin typeface="Arial" charset="0"/>
                <a:ea typeface="ＭＳ Ｐゴシック" charset="0"/>
                <a:cs typeface="ＭＳ Ｐゴシック" charset="0"/>
              </a:rPr>
              <a:t>The terms wireframes and prototypes are often used interchangeably; however, they are very different!</a:t>
            </a:r>
          </a:p>
          <a:p>
            <a:pPr eaLnBrk="1" hangingPunct="1"/>
            <a:r>
              <a:rPr lang="en-US" sz="2800" dirty="0">
                <a:latin typeface="Arial" charset="0"/>
                <a:ea typeface="ＭＳ Ｐゴシック" charset="0"/>
                <a:cs typeface="ＭＳ Ｐゴシック" charset="0"/>
              </a:rPr>
              <a:t>They look different, communicate, and serve completely different purposes.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1689B-18F1-9A45-9817-C9E2EEF0F77C}"/>
              </a:ext>
            </a:extLst>
          </p:cNvPr>
          <p:cNvSpPr>
            <a:spLocks noGrp="1"/>
          </p:cNvSpPr>
          <p:nvPr>
            <p:ph type="title"/>
          </p:nvPr>
        </p:nvSpPr>
        <p:spPr/>
        <p:txBody>
          <a:bodyPr/>
          <a:lstStyle/>
          <a:p>
            <a:r>
              <a:rPr lang="en-US" dirty="0">
                <a:latin typeface="Arial" charset="0"/>
                <a:ea typeface="ＭＳ Ｐゴシック" charset="0"/>
                <a:cs typeface="ＭＳ Ｐゴシック" charset="0"/>
              </a:rPr>
              <a:t>Wireframes (Low Fidelity)</a:t>
            </a:r>
            <a:endParaRPr lang="en-US" dirty="0"/>
          </a:p>
        </p:txBody>
      </p:sp>
      <p:sp>
        <p:nvSpPr>
          <p:cNvPr id="3" name="Content Placeholder 2">
            <a:extLst>
              <a:ext uri="{FF2B5EF4-FFF2-40B4-BE49-F238E27FC236}">
                <a16:creationId xmlns:a16="http://schemas.microsoft.com/office/drawing/2014/main" id="{A7550438-4880-4449-8011-764AE238904A}"/>
              </a:ext>
            </a:extLst>
          </p:cNvPr>
          <p:cNvSpPr>
            <a:spLocks noGrp="1"/>
          </p:cNvSpPr>
          <p:nvPr>
            <p:ph idx="1"/>
          </p:nvPr>
        </p:nvSpPr>
        <p:spPr/>
        <p:txBody>
          <a:bodyPr/>
          <a:lstStyle/>
          <a:p>
            <a:r>
              <a:rPr lang="en-US" dirty="0"/>
              <a:t>A wireframe is a low fidelity visual representation of screens, and pages.</a:t>
            </a:r>
          </a:p>
          <a:p>
            <a:r>
              <a:rPr lang="en-US" dirty="0"/>
              <a:t>Think in terms of a skeleton, a screen blueprint, page schematic, a visual guide of the framework for a website or app.</a:t>
            </a:r>
          </a:p>
          <a:p>
            <a:r>
              <a:rPr lang="en-US" dirty="0"/>
              <a:t>It focuses on what a screen does not what it looks like. </a:t>
            </a:r>
          </a:p>
        </p:txBody>
      </p:sp>
    </p:spTree>
    <p:extLst>
      <p:ext uri="{BB962C8B-B14F-4D97-AF65-F5344CB8AC3E}">
        <p14:creationId xmlns:p14="http://schemas.microsoft.com/office/powerpoint/2010/main" val="1763796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1689B-18F1-9A45-9817-C9E2EEF0F77C}"/>
              </a:ext>
            </a:extLst>
          </p:cNvPr>
          <p:cNvSpPr>
            <a:spLocks noGrp="1"/>
          </p:cNvSpPr>
          <p:nvPr>
            <p:ph type="title"/>
          </p:nvPr>
        </p:nvSpPr>
        <p:spPr/>
        <p:txBody>
          <a:bodyPr/>
          <a:lstStyle/>
          <a:p>
            <a:r>
              <a:rPr lang="en-US" dirty="0">
                <a:latin typeface="Arial" charset="0"/>
                <a:ea typeface="ＭＳ Ｐゴシック" charset="0"/>
                <a:cs typeface="ＭＳ Ｐゴシック" charset="0"/>
              </a:rPr>
              <a:t>Wireframes - Low Fidelity</a:t>
            </a:r>
            <a:endParaRPr lang="en-US" dirty="0"/>
          </a:p>
        </p:txBody>
      </p:sp>
      <p:sp>
        <p:nvSpPr>
          <p:cNvPr id="3" name="Content Placeholder 2">
            <a:extLst>
              <a:ext uri="{FF2B5EF4-FFF2-40B4-BE49-F238E27FC236}">
                <a16:creationId xmlns:a16="http://schemas.microsoft.com/office/drawing/2014/main" id="{A7550438-4880-4449-8011-764AE238904A}"/>
              </a:ext>
            </a:extLst>
          </p:cNvPr>
          <p:cNvSpPr>
            <a:spLocks noGrp="1"/>
          </p:cNvSpPr>
          <p:nvPr>
            <p:ph idx="1"/>
          </p:nvPr>
        </p:nvSpPr>
        <p:spPr>
          <a:xfrm>
            <a:off x="304800" y="2057400"/>
            <a:ext cx="8839200" cy="4068763"/>
          </a:xfrm>
        </p:spPr>
        <p:txBody>
          <a:bodyPr/>
          <a:lstStyle/>
          <a:p>
            <a:r>
              <a:rPr lang="en-CA" dirty="0"/>
              <a:t>Wireframing connects the product’s information architecture to its visual design.</a:t>
            </a:r>
          </a:p>
          <a:p>
            <a:r>
              <a:rPr lang="en-CA" dirty="0"/>
              <a:t>This connection is especially important during the early stages of product design when designers need to explore a range of ideas and narrow it down to the best solution.</a:t>
            </a:r>
          </a:p>
          <a:p>
            <a:r>
              <a:rPr lang="en-US" dirty="0"/>
              <a:t>Wireframes are rapidly created and cost less at the early stage of the design process.</a:t>
            </a:r>
          </a:p>
        </p:txBody>
      </p:sp>
    </p:spTree>
    <p:extLst>
      <p:ext uri="{BB962C8B-B14F-4D97-AF65-F5344CB8AC3E}">
        <p14:creationId xmlns:p14="http://schemas.microsoft.com/office/powerpoint/2010/main" val="2825177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Wireframe hand sketches Adobe Stock">
            <a:extLst>
              <a:ext uri="{FF2B5EF4-FFF2-40B4-BE49-F238E27FC236}">
                <a16:creationId xmlns:a16="http://schemas.microsoft.com/office/drawing/2014/main" id="{9F4CFEBB-A12E-9145-984F-FFE4CDC8A254}"/>
              </a:ext>
            </a:extLst>
          </p:cNvPr>
          <p:cNvPicPr>
            <a:picLocks noGrp="1" noChangeAspect="1"/>
          </p:cNvPicPr>
          <p:nvPr>
            <p:ph idx="1"/>
          </p:nvPr>
        </p:nvPicPr>
        <p:blipFill>
          <a:blip r:embed="rId2"/>
          <a:stretch>
            <a:fillRect/>
          </a:stretch>
        </p:blipFill>
        <p:spPr>
          <a:xfrm>
            <a:off x="0" y="2666999"/>
            <a:ext cx="9144000" cy="4191001"/>
          </a:xfrm>
        </p:spPr>
      </p:pic>
      <p:sp>
        <p:nvSpPr>
          <p:cNvPr id="2" name="Title 1">
            <a:extLst>
              <a:ext uri="{FF2B5EF4-FFF2-40B4-BE49-F238E27FC236}">
                <a16:creationId xmlns:a16="http://schemas.microsoft.com/office/drawing/2014/main" id="{FE595ECD-F070-6446-A430-AF2A09ECA962}"/>
              </a:ext>
            </a:extLst>
          </p:cNvPr>
          <p:cNvSpPr>
            <a:spLocks noGrp="1"/>
          </p:cNvSpPr>
          <p:nvPr>
            <p:ph type="title"/>
          </p:nvPr>
        </p:nvSpPr>
        <p:spPr>
          <a:xfrm>
            <a:off x="0" y="876300"/>
            <a:ext cx="9144000" cy="2057400"/>
          </a:xfrm>
        </p:spPr>
        <p:txBody>
          <a:bodyPr/>
          <a:lstStyle/>
          <a:p>
            <a:r>
              <a:rPr lang="en-US" dirty="0"/>
              <a:t>Wireframe - Low Fidelity (Lo-Fi)</a:t>
            </a:r>
            <a:br>
              <a:rPr lang="en-US" dirty="0"/>
            </a:br>
            <a:r>
              <a:rPr lang="en-CA" sz="2400" dirty="0"/>
              <a:t>HAND DRAWN (FIRST SKETCH) VERSION</a:t>
            </a:r>
            <a:br>
              <a:rPr lang="en-CA" sz="2400" dirty="0"/>
            </a:br>
            <a:r>
              <a:rPr lang="en-CA" sz="2400" dirty="0"/>
              <a:t>Simple objects – boxes, arrows, and placeholder text</a:t>
            </a:r>
            <a:endParaRPr lang="en-US" sz="2400" dirty="0"/>
          </a:p>
        </p:txBody>
      </p:sp>
      <p:sp>
        <p:nvSpPr>
          <p:cNvPr id="3" name="TextBox 2">
            <a:extLst>
              <a:ext uri="{FF2B5EF4-FFF2-40B4-BE49-F238E27FC236}">
                <a16:creationId xmlns:a16="http://schemas.microsoft.com/office/drawing/2014/main" id="{C297EA90-AC79-A648-B7E2-FCEC792451CD}"/>
              </a:ext>
            </a:extLst>
          </p:cNvPr>
          <p:cNvSpPr txBox="1"/>
          <p:nvPr/>
        </p:nvSpPr>
        <p:spPr>
          <a:xfrm>
            <a:off x="8153400" y="6211669"/>
            <a:ext cx="1447800" cy="646331"/>
          </a:xfrm>
          <a:prstGeom prst="rect">
            <a:avLst/>
          </a:prstGeom>
          <a:noFill/>
        </p:spPr>
        <p:txBody>
          <a:bodyPr wrap="square" rtlCol="0">
            <a:spAutoFit/>
          </a:bodyPr>
          <a:lstStyle/>
          <a:p>
            <a:r>
              <a:rPr lang="en-US" dirty="0"/>
              <a:t>Adobe Stock</a:t>
            </a:r>
          </a:p>
        </p:txBody>
      </p:sp>
    </p:spTree>
    <p:extLst>
      <p:ext uri="{BB962C8B-B14F-4D97-AF65-F5344CB8AC3E}">
        <p14:creationId xmlns:p14="http://schemas.microsoft.com/office/powerpoint/2010/main" val="3600331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F4CFEBB-A12E-9145-984F-FFE4CDC8A254}"/>
              </a:ext>
              <a:ext uri="{C183D7F6-B498-43B3-948B-1728B52AA6E4}">
                <adec:decorative xmlns:adec="http://schemas.microsoft.com/office/drawing/2017/decorative" val="1"/>
              </a:ext>
            </a:extLst>
          </p:cNvPr>
          <p:cNvPicPr>
            <a:picLocks noGrp="1" noChangeAspect="1"/>
          </p:cNvPicPr>
          <p:nvPr>
            <p:ph idx="1"/>
          </p:nvPr>
        </p:nvPicPr>
        <p:blipFill>
          <a:blip r:embed="rId2"/>
          <a:srcRect/>
          <a:stretch/>
        </p:blipFill>
        <p:spPr>
          <a:xfrm>
            <a:off x="0" y="2686050"/>
            <a:ext cx="7924799" cy="6736080"/>
          </a:xfrm>
        </p:spPr>
      </p:pic>
      <p:sp>
        <p:nvSpPr>
          <p:cNvPr id="2" name="Title 1">
            <a:extLst>
              <a:ext uri="{FF2B5EF4-FFF2-40B4-BE49-F238E27FC236}">
                <a16:creationId xmlns:a16="http://schemas.microsoft.com/office/drawing/2014/main" id="{FE595ECD-F070-6446-A430-AF2A09ECA962}"/>
              </a:ext>
            </a:extLst>
          </p:cNvPr>
          <p:cNvSpPr>
            <a:spLocks noGrp="1"/>
          </p:cNvSpPr>
          <p:nvPr>
            <p:ph type="title"/>
          </p:nvPr>
        </p:nvSpPr>
        <p:spPr>
          <a:xfrm>
            <a:off x="381000" y="876300"/>
            <a:ext cx="8229600" cy="2057400"/>
          </a:xfrm>
        </p:spPr>
        <p:txBody>
          <a:bodyPr/>
          <a:lstStyle/>
          <a:p>
            <a:r>
              <a:rPr lang="en-US" dirty="0"/>
              <a:t>Wireframe - Low Fidelity</a:t>
            </a:r>
            <a:br>
              <a:rPr lang="en-US" dirty="0"/>
            </a:br>
            <a:r>
              <a:rPr lang="en-CA" sz="2400" dirty="0"/>
              <a:t>DIGITAL VERSION</a:t>
            </a:r>
            <a:br>
              <a:rPr lang="en-CA" sz="2400" dirty="0"/>
            </a:br>
            <a:r>
              <a:rPr lang="en-CA" sz="2400" dirty="0"/>
              <a:t>Simple objects – boxes, arrows, and placeholder text</a:t>
            </a:r>
            <a:endParaRPr lang="en-US" sz="2400" dirty="0"/>
          </a:p>
        </p:txBody>
      </p:sp>
      <p:sp>
        <p:nvSpPr>
          <p:cNvPr id="3" name="TextBox 2">
            <a:extLst>
              <a:ext uri="{FF2B5EF4-FFF2-40B4-BE49-F238E27FC236}">
                <a16:creationId xmlns:a16="http://schemas.microsoft.com/office/drawing/2014/main" id="{C297EA90-AC79-A648-B7E2-FCEC792451CD}"/>
              </a:ext>
            </a:extLst>
          </p:cNvPr>
          <p:cNvSpPr txBox="1"/>
          <p:nvPr/>
        </p:nvSpPr>
        <p:spPr>
          <a:xfrm>
            <a:off x="8022665" y="6324600"/>
            <a:ext cx="1447800" cy="369332"/>
          </a:xfrm>
          <a:prstGeom prst="rect">
            <a:avLst/>
          </a:prstGeom>
          <a:noFill/>
        </p:spPr>
        <p:txBody>
          <a:bodyPr wrap="square" rtlCol="0">
            <a:spAutoFit/>
          </a:bodyPr>
          <a:lstStyle/>
          <a:p>
            <a:r>
              <a:rPr lang="en-US" dirty="0">
                <a:hlinkClick r:id="rId3"/>
              </a:rPr>
              <a:t>Source</a:t>
            </a:r>
            <a:endParaRPr lang="en-US" dirty="0"/>
          </a:p>
        </p:txBody>
      </p:sp>
      <p:sp>
        <p:nvSpPr>
          <p:cNvPr id="4" name="TextBox 3">
            <a:extLst>
              <a:ext uri="{FF2B5EF4-FFF2-40B4-BE49-F238E27FC236}">
                <a16:creationId xmlns:a16="http://schemas.microsoft.com/office/drawing/2014/main" id="{51F91586-4D00-6642-ACEB-84F80794BE74}"/>
              </a:ext>
            </a:extLst>
          </p:cNvPr>
          <p:cNvSpPr txBox="1"/>
          <p:nvPr/>
        </p:nvSpPr>
        <p:spPr>
          <a:xfrm>
            <a:off x="8022665" y="5520035"/>
            <a:ext cx="939388" cy="923330"/>
          </a:xfrm>
          <a:prstGeom prst="rect">
            <a:avLst/>
          </a:prstGeom>
          <a:noFill/>
        </p:spPr>
        <p:txBody>
          <a:bodyPr wrap="square" rtlCol="0">
            <a:spAutoFit/>
          </a:bodyPr>
          <a:lstStyle/>
          <a:p>
            <a:r>
              <a:rPr lang="en-US" dirty="0"/>
              <a:t>More info here</a:t>
            </a:r>
          </a:p>
        </p:txBody>
      </p:sp>
    </p:spTree>
    <p:extLst>
      <p:ext uri="{BB962C8B-B14F-4D97-AF65-F5344CB8AC3E}">
        <p14:creationId xmlns:p14="http://schemas.microsoft.com/office/powerpoint/2010/main" val="3109263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1689B-18F1-9A45-9817-C9E2EEF0F77C}"/>
              </a:ext>
            </a:extLst>
          </p:cNvPr>
          <p:cNvSpPr>
            <a:spLocks noGrp="1"/>
          </p:cNvSpPr>
          <p:nvPr>
            <p:ph type="title"/>
          </p:nvPr>
        </p:nvSpPr>
        <p:spPr/>
        <p:txBody>
          <a:bodyPr/>
          <a:lstStyle/>
          <a:p>
            <a:r>
              <a:rPr lang="en-US" dirty="0">
                <a:latin typeface="Arial" charset="0"/>
                <a:ea typeface="ＭＳ Ｐゴシック" charset="0"/>
                <a:cs typeface="ＭＳ Ｐゴシック" charset="0"/>
              </a:rPr>
              <a:t>Wireframes - Medium Fidelity</a:t>
            </a:r>
            <a:endParaRPr lang="en-US" dirty="0"/>
          </a:p>
        </p:txBody>
      </p:sp>
      <p:pic>
        <p:nvPicPr>
          <p:cNvPr id="8" name="Content Placeholder 7">
            <a:extLst>
              <a:ext uri="{FF2B5EF4-FFF2-40B4-BE49-F238E27FC236}">
                <a16:creationId xmlns:a16="http://schemas.microsoft.com/office/drawing/2014/main" id="{8BAD48F9-A1DD-6342-8E80-F3C7D070EAE6}"/>
              </a:ext>
              <a:ext uri="{C183D7F6-B498-43B3-948B-1728B52AA6E4}">
                <adec:decorative xmlns:adec="http://schemas.microsoft.com/office/drawing/2017/decorative" val="1"/>
              </a:ext>
            </a:extLst>
          </p:cNvPr>
          <p:cNvPicPr>
            <a:picLocks noGrp="1" noChangeAspect="1"/>
          </p:cNvPicPr>
          <p:nvPr>
            <p:ph idx="1"/>
          </p:nvPr>
        </p:nvPicPr>
        <p:blipFill>
          <a:blip r:embed="rId2"/>
          <a:stretch>
            <a:fillRect/>
          </a:stretch>
        </p:blipFill>
        <p:spPr>
          <a:xfrm>
            <a:off x="1380960" y="2299732"/>
            <a:ext cx="3943681" cy="13090566"/>
          </a:xfrm>
        </p:spPr>
      </p:pic>
      <p:sp>
        <p:nvSpPr>
          <p:cNvPr id="6" name="TextBox 5">
            <a:extLst>
              <a:ext uri="{FF2B5EF4-FFF2-40B4-BE49-F238E27FC236}">
                <a16:creationId xmlns:a16="http://schemas.microsoft.com/office/drawing/2014/main" id="{A7361B66-47CA-5C45-A7C4-F5BADF851A8A}"/>
              </a:ext>
            </a:extLst>
          </p:cNvPr>
          <p:cNvSpPr txBox="1"/>
          <p:nvPr/>
        </p:nvSpPr>
        <p:spPr>
          <a:xfrm>
            <a:off x="7620000" y="6235700"/>
            <a:ext cx="1172116" cy="369332"/>
          </a:xfrm>
          <a:prstGeom prst="rect">
            <a:avLst/>
          </a:prstGeom>
          <a:noFill/>
        </p:spPr>
        <p:txBody>
          <a:bodyPr wrap="none" rtlCol="0">
            <a:spAutoFit/>
          </a:bodyPr>
          <a:lstStyle/>
          <a:p>
            <a:r>
              <a:rPr lang="en-US" dirty="0">
                <a:hlinkClick r:id="rId3"/>
              </a:rPr>
              <a:t>SOURCE</a:t>
            </a:r>
            <a:endParaRPr lang="en-US" dirty="0"/>
          </a:p>
        </p:txBody>
      </p:sp>
      <p:pic>
        <p:nvPicPr>
          <p:cNvPr id="9" name="Content Placeholder 7">
            <a:extLst>
              <a:ext uri="{FF2B5EF4-FFF2-40B4-BE49-F238E27FC236}">
                <a16:creationId xmlns:a16="http://schemas.microsoft.com/office/drawing/2014/main" id="{05BC3087-2B2C-C44D-9757-29554A362148}"/>
              </a:ext>
              <a:ext uri="{C183D7F6-B498-43B3-948B-1728B52AA6E4}">
                <adec:decorative xmlns:adec="http://schemas.microsoft.com/office/drawing/2017/decorative" val="1"/>
              </a:ext>
            </a:extLst>
          </p:cNvPr>
          <p:cNvPicPr>
            <a:picLocks noChangeAspect="1"/>
          </p:cNvPicPr>
          <p:nvPr/>
        </p:nvPicPr>
        <p:blipFill>
          <a:blip r:embed="rId2"/>
          <a:stretch>
            <a:fillRect/>
          </a:stretch>
        </p:blipFill>
        <p:spPr bwMode="auto">
          <a:xfrm>
            <a:off x="5791200" y="2362200"/>
            <a:ext cx="1447800" cy="48057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Tree>
    <p:extLst>
      <p:ext uri="{BB962C8B-B14F-4D97-AF65-F5344CB8AC3E}">
        <p14:creationId xmlns:p14="http://schemas.microsoft.com/office/powerpoint/2010/main" val="1409633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1689B-18F1-9A45-9817-C9E2EEF0F77C}"/>
              </a:ext>
            </a:extLst>
          </p:cNvPr>
          <p:cNvSpPr>
            <a:spLocks noGrp="1"/>
          </p:cNvSpPr>
          <p:nvPr>
            <p:ph type="title"/>
          </p:nvPr>
        </p:nvSpPr>
        <p:spPr/>
        <p:txBody>
          <a:bodyPr/>
          <a:lstStyle/>
          <a:p>
            <a:r>
              <a:rPr lang="en-US" dirty="0">
                <a:latin typeface="Arial" charset="0"/>
                <a:ea typeface="ＭＳ Ｐゴシック" charset="0"/>
                <a:cs typeface="ＭＳ Ｐゴシック" charset="0"/>
              </a:rPr>
              <a:t>Prototypes – High Fidelity</a:t>
            </a:r>
            <a:endParaRPr lang="en-US" dirty="0"/>
          </a:p>
        </p:txBody>
      </p:sp>
      <p:sp>
        <p:nvSpPr>
          <p:cNvPr id="4" name="Content Placeholder 3">
            <a:extLst>
              <a:ext uri="{FF2B5EF4-FFF2-40B4-BE49-F238E27FC236}">
                <a16:creationId xmlns:a16="http://schemas.microsoft.com/office/drawing/2014/main" id="{462B8E58-4AA4-CF46-92CA-36DCCF94233F}"/>
              </a:ext>
            </a:extLst>
          </p:cNvPr>
          <p:cNvSpPr>
            <a:spLocks noGrp="1"/>
          </p:cNvSpPr>
          <p:nvPr>
            <p:ph idx="1"/>
          </p:nvPr>
        </p:nvSpPr>
        <p:spPr>
          <a:xfrm>
            <a:off x="457200" y="2057400"/>
            <a:ext cx="8458200" cy="4800600"/>
          </a:xfrm>
        </p:spPr>
        <p:txBody>
          <a:bodyPr/>
          <a:lstStyle/>
          <a:p>
            <a:r>
              <a:rPr lang="en-CA" sz="2600" dirty="0"/>
              <a:t>Prototypes act as a bridge from lo-fi to the actual high-fidelity (hi-fi) interactive final product</a:t>
            </a:r>
          </a:p>
          <a:p>
            <a:r>
              <a:rPr lang="en-CA" sz="2600" dirty="0"/>
              <a:t>Prototypes are important for testing with real users for content flow, and testing for usability, and to spot any flaws.</a:t>
            </a:r>
          </a:p>
          <a:p>
            <a:r>
              <a:rPr lang="en-CA" sz="2600" dirty="0"/>
              <a:t>Prototypes are a polished, detailed, visual design and (</a:t>
            </a:r>
            <a:r>
              <a:rPr lang="en-CA" sz="2600" i="1" dirty="0"/>
              <a:t>a nearly real product</a:t>
            </a:r>
            <a:r>
              <a:rPr lang="en-CA" sz="2600" dirty="0"/>
              <a:t>) to present and sell to the client for their approval. It is a near representation of how the product will look, and work. And makes it easier for the client to visualize, but costly to produce</a:t>
            </a:r>
          </a:p>
        </p:txBody>
      </p:sp>
    </p:spTree>
    <p:extLst>
      <p:ext uri="{BB962C8B-B14F-4D97-AF65-F5344CB8AC3E}">
        <p14:creationId xmlns:p14="http://schemas.microsoft.com/office/powerpoint/2010/main" val="63193460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90645312CAF9849A9FD643FA46DC4C1" ma:contentTypeVersion="1" ma:contentTypeDescription="Create a new document." ma:contentTypeScope="" ma:versionID="fce4e09e89a8691a0f822f88fb3dcfd7">
  <xsd:schema xmlns:xsd="http://www.w3.org/2001/XMLSchema" xmlns:xs="http://www.w3.org/2001/XMLSchema" xmlns:p="http://schemas.microsoft.com/office/2006/metadata/properties" xmlns:ns2="http://schemas.microsoft.com/sharepoint/v4" targetNamespace="http://schemas.microsoft.com/office/2006/metadata/properties" ma:root="true" ma:fieldsID="23c11eee0d542004c4a7d729835418c6" ns2:_="">
    <xsd:import namespace="http://schemas.microsoft.com/sharepoint/v4"/>
    <xsd:element name="properties">
      <xsd:complexType>
        <xsd:sequence>
          <xsd:element name="documentManagement">
            <xsd:complexType>
              <xsd:all>
                <xsd:element ref="ns2: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8"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296ACD-2935-47D2-9451-FC4F74A08EA5}">
  <ds:schemaRefs>
    <ds:schemaRef ds:uri="http://schemas.microsoft.com/office/2006/metadata/properties"/>
    <ds:schemaRef ds:uri="http://schemas.microsoft.com/office/infopath/2007/PartnerControls"/>
    <ds:schemaRef ds:uri="http://schemas.microsoft.com/sharepoint/v4"/>
  </ds:schemaRefs>
</ds:datastoreItem>
</file>

<file path=customXml/itemProps2.xml><?xml version="1.0" encoding="utf-8"?>
<ds:datastoreItem xmlns:ds="http://schemas.openxmlformats.org/officeDocument/2006/customXml" ds:itemID="{51D5F8F1-750B-4F46-B9C6-7402F4C2A272}">
  <ds:schemaRefs>
    <ds:schemaRef ds:uri="http://schemas.microsoft.com/sharepoint/v3/contenttype/forms"/>
  </ds:schemaRefs>
</ds:datastoreItem>
</file>

<file path=customXml/itemProps3.xml><?xml version="1.0" encoding="utf-8"?>
<ds:datastoreItem xmlns:ds="http://schemas.openxmlformats.org/officeDocument/2006/customXml" ds:itemID="{560C9016-D793-486B-BD07-FBE17DF902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1022</TotalTime>
  <Words>391</Words>
  <Application>Microsoft Office PowerPoint</Application>
  <PresentationFormat>On-screen Show (4:3)</PresentationFormat>
  <Paragraphs>38</Paragraphs>
  <Slides>12</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Default Design</vt:lpstr>
      <vt:lpstr>Wireframes and Prototypes</vt:lpstr>
      <vt:lpstr>Why Wireframes?</vt:lpstr>
      <vt:lpstr>Wireframes and Prototypes (cont’d)</vt:lpstr>
      <vt:lpstr>Wireframes (Low Fidelity)</vt:lpstr>
      <vt:lpstr>Wireframes - Low Fidelity</vt:lpstr>
      <vt:lpstr>Wireframe - Low Fidelity (Lo-Fi) HAND DRAWN (FIRST SKETCH) VERSION Simple objects – boxes, arrows, and placeholder text</vt:lpstr>
      <vt:lpstr>Wireframe - Low Fidelity DIGITAL VERSION Simple objects – boxes, arrows, and placeholder text</vt:lpstr>
      <vt:lpstr>Wireframes - Medium Fidelity</vt:lpstr>
      <vt:lpstr>Prototypes – High Fidelity</vt:lpstr>
      <vt:lpstr>Prototype - High Fidelity (Hi-Fi)</vt:lpstr>
      <vt:lpstr>Low, Medium, High Fidelity</vt:lpstr>
      <vt:lpstr>Low, Medium, High Fidelity (cont’d)</vt:lpstr>
    </vt:vector>
  </TitlesOfParts>
  <Company>Conestoga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Authorized User</dc:creator>
  <cp:lastModifiedBy>Jake Hutter</cp:lastModifiedBy>
  <cp:revision>62</cp:revision>
  <dcterms:created xsi:type="dcterms:W3CDTF">2010-11-05T14:49:01Z</dcterms:created>
  <dcterms:modified xsi:type="dcterms:W3CDTF">2021-05-13T19:46:11Z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0x010100290645312CAF9849A9FD643FA46DC4C1</vt:lpwstr>
  </property>
</Properties>
</file>