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67" r:id="rId6"/>
    <p:sldId id="269" r:id="rId7"/>
    <p:sldId id="265" r:id="rId8"/>
    <p:sldId id="266" r:id="rId9"/>
    <p:sldId id="268"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yce Domingo" initials="JD" lastIdx="1" clrIdx="0">
    <p:extLst>
      <p:ext uri="{19B8F6BF-5375-455C-9EA6-DF929625EA0E}">
        <p15:presenceInfo xmlns:p15="http://schemas.microsoft.com/office/powerpoint/2012/main" userId="S::jdomingo@conestogac.on.ca::e72fc753-c95b-4494-b11e-6835aecb75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49"/>
    <p:restoredTop sz="94771"/>
  </p:normalViewPr>
  <p:slideViewPr>
    <p:cSldViewPr>
      <p:cViewPr varScale="1">
        <p:scale>
          <a:sx n="108" d="100"/>
          <a:sy n="108" d="100"/>
        </p:scale>
        <p:origin x="58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22" d="100"/>
          <a:sy n="122" d="100"/>
        </p:scale>
        <p:origin x="-361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B2A64A1-CC54-0249-81D0-DCEAEEAA1F1D}" type="datetimeFigureOut">
              <a:rPr lang="en-US"/>
              <a:pPr>
                <a:defRPr/>
              </a:pPr>
              <a:t>5/13/2021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9E66BC6-4F1B-1445-9C06-308A4799D601}" type="slidenum">
              <a:rPr lang="en-US"/>
              <a:pPr>
                <a:defRPr/>
              </a:pPr>
              <a:t>‹#›</a:t>
            </a:fld>
            <a:endParaRPr lang="en-US"/>
          </a:p>
        </p:txBody>
      </p:sp>
    </p:spTree>
    <p:extLst>
      <p:ext uri="{BB962C8B-B14F-4D97-AF65-F5344CB8AC3E}">
        <p14:creationId xmlns:p14="http://schemas.microsoft.com/office/powerpoint/2010/main" val="29920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9C36A94-0E5C-C448-8DF6-4BD4A21D412B}" type="datetimeFigureOut">
              <a:rPr lang="en-US"/>
              <a:pPr>
                <a:defRPr/>
              </a:pPr>
              <a:t>5/13/2021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6FD59D0-6DB8-C14A-944A-205A84A03FA2}" type="slidenum">
              <a:rPr lang="en-US"/>
              <a:pPr>
                <a:defRPr/>
              </a:pPr>
              <a:t>‹#›</a:t>
            </a:fld>
            <a:endParaRPr lang="en-US"/>
          </a:p>
        </p:txBody>
      </p:sp>
    </p:spTree>
    <p:extLst>
      <p:ext uri="{BB962C8B-B14F-4D97-AF65-F5344CB8AC3E}">
        <p14:creationId xmlns:p14="http://schemas.microsoft.com/office/powerpoint/2010/main" val="320936833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5284B0-ABBC-0543-80E2-CF726A518955}" type="slidenum">
              <a:rPr lang="en-US" sz="1200"/>
              <a:pPr eaLnBrk="1" hangingPunct="1"/>
              <a:t>1</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2</a:t>
            </a:fld>
            <a:endParaRPr lang="en-US"/>
          </a:p>
        </p:txBody>
      </p:sp>
    </p:spTree>
    <p:extLst>
      <p:ext uri="{BB962C8B-B14F-4D97-AF65-F5344CB8AC3E}">
        <p14:creationId xmlns:p14="http://schemas.microsoft.com/office/powerpoint/2010/main" val="730170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3</a:t>
            </a:fld>
            <a:endParaRPr lang="en-US"/>
          </a:p>
        </p:txBody>
      </p:sp>
    </p:spTree>
    <p:extLst>
      <p:ext uri="{BB962C8B-B14F-4D97-AF65-F5344CB8AC3E}">
        <p14:creationId xmlns:p14="http://schemas.microsoft.com/office/powerpoint/2010/main" val="10307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5</a:t>
            </a:fld>
            <a:endParaRPr lang="en-US"/>
          </a:p>
        </p:txBody>
      </p:sp>
    </p:spTree>
    <p:extLst>
      <p:ext uri="{BB962C8B-B14F-4D97-AF65-F5344CB8AC3E}">
        <p14:creationId xmlns:p14="http://schemas.microsoft.com/office/powerpoint/2010/main" val="2878089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6</a:t>
            </a:fld>
            <a:endParaRPr lang="en-US"/>
          </a:p>
        </p:txBody>
      </p:sp>
    </p:spTree>
    <p:extLst>
      <p:ext uri="{BB962C8B-B14F-4D97-AF65-F5344CB8AC3E}">
        <p14:creationId xmlns:p14="http://schemas.microsoft.com/office/powerpoint/2010/main" val="3414099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B83AC21-DC8C-D544-8151-A8A54CA91663}" type="slidenum">
              <a:rPr lang="en-US"/>
              <a:pPr>
                <a:defRPr/>
              </a:pPr>
              <a:t>‹#›</a:t>
            </a:fld>
            <a:endParaRPr lang="en-US"/>
          </a:p>
        </p:txBody>
      </p:sp>
    </p:spTree>
    <p:extLst>
      <p:ext uri="{BB962C8B-B14F-4D97-AF65-F5344CB8AC3E}">
        <p14:creationId xmlns:p14="http://schemas.microsoft.com/office/powerpoint/2010/main" val="338063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05DCEA-89E6-5D4E-B2EB-1D46D51BD13C}" type="slidenum">
              <a:rPr lang="en-US"/>
              <a:pPr>
                <a:defRPr/>
              </a:pPr>
              <a:t>‹#›</a:t>
            </a:fld>
            <a:endParaRPr lang="en-US"/>
          </a:p>
        </p:txBody>
      </p:sp>
    </p:spTree>
    <p:extLst>
      <p:ext uri="{BB962C8B-B14F-4D97-AF65-F5344CB8AC3E}">
        <p14:creationId xmlns:p14="http://schemas.microsoft.com/office/powerpoint/2010/main" val="22105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0"/>
            <a:ext cx="2057400" cy="4602163"/>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1524000"/>
            <a:ext cx="6019800" cy="4602163"/>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9C11497-AEC7-B74D-A138-1D7D8415C9B4}" type="slidenum">
              <a:rPr lang="en-US"/>
              <a:pPr>
                <a:defRPr/>
              </a:pPr>
              <a:t>‹#›</a:t>
            </a:fld>
            <a:endParaRPr lang="en-US"/>
          </a:p>
        </p:txBody>
      </p:sp>
    </p:spTree>
    <p:extLst>
      <p:ext uri="{BB962C8B-B14F-4D97-AF65-F5344CB8AC3E}">
        <p14:creationId xmlns:p14="http://schemas.microsoft.com/office/powerpoint/2010/main" val="331422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A85722-278C-6244-8172-0EC582E36E92}" type="slidenum">
              <a:rPr lang="en-US"/>
              <a:pPr>
                <a:defRPr/>
              </a:pPr>
              <a:t>‹#›</a:t>
            </a:fld>
            <a:endParaRPr lang="en-US"/>
          </a:p>
        </p:txBody>
      </p:sp>
    </p:spTree>
    <p:extLst>
      <p:ext uri="{BB962C8B-B14F-4D97-AF65-F5344CB8AC3E}">
        <p14:creationId xmlns:p14="http://schemas.microsoft.com/office/powerpoint/2010/main" val="246039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0EB7D0-BAC9-1F4A-B64F-5DF60C4EE3C9}" type="slidenum">
              <a:rPr lang="en-US"/>
              <a:pPr>
                <a:defRPr/>
              </a:pPr>
              <a:t>‹#›</a:t>
            </a:fld>
            <a:endParaRPr lang="en-US"/>
          </a:p>
        </p:txBody>
      </p:sp>
    </p:spTree>
    <p:extLst>
      <p:ext uri="{BB962C8B-B14F-4D97-AF65-F5344CB8AC3E}">
        <p14:creationId xmlns:p14="http://schemas.microsoft.com/office/powerpoint/2010/main" val="287242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A6493E-0C61-4949-BF7B-226FA9048D8A}" type="slidenum">
              <a:rPr lang="en-US"/>
              <a:pPr>
                <a:defRPr/>
              </a:pPr>
              <a:t>‹#›</a:t>
            </a:fld>
            <a:endParaRPr lang="en-US"/>
          </a:p>
        </p:txBody>
      </p:sp>
    </p:spTree>
    <p:extLst>
      <p:ext uri="{BB962C8B-B14F-4D97-AF65-F5344CB8AC3E}">
        <p14:creationId xmlns:p14="http://schemas.microsoft.com/office/powerpoint/2010/main" val="45444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B173551-7A4B-AA43-8737-7C3D16D4C9FB}" type="slidenum">
              <a:rPr lang="en-US"/>
              <a:pPr>
                <a:defRPr/>
              </a:pPr>
              <a:t>‹#›</a:t>
            </a:fld>
            <a:endParaRPr lang="en-US"/>
          </a:p>
        </p:txBody>
      </p:sp>
    </p:spTree>
    <p:extLst>
      <p:ext uri="{BB962C8B-B14F-4D97-AF65-F5344CB8AC3E}">
        <p14:creationId xmlns:p14="http://schemas.microsoft.com/office/powerpoint/2010/main" val="86086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1F4EE22-2F59-1342-B7E4-E05BB95BB23E}" type="slidenum">
              <a:rPr lang="en-US"/>
              <a:pPr>
                <a:defRPr/>
              </a:pPr>
              <a:t>‹#›</a:t>
            </a:fld>
            <a:endParaRPr lang="en-US"/>
          </a:p>
        </p:txBody>
      </p:sp>
    </p:spTree>
    <p:extLst>
      <p:ext uri="{BB962C8B-B14F-4D97-AF65-F5344CB8AC3E}">
        <p14:creationId xmlns:p14="http://schemas.microsoft.com/office/powerpoint/2010/main" val="138020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F4C4555-50A1-B340-8961-7F1C1ACEE9D6}" type="slidenum">
              <a:rPr lang="en-US"/>
              <a:pPr>
                <a:defRPr/>
              </a:pPr>
              <a:t>‹#›</a:t>
            </a:fld>
            <a:endParaRPr lang="en-US"/>
          </a:p>
        </p:txBody>
      </p:sp>
    </p:spTree>
    <p:extLst>
      <p:ext uri="{BB962C8B-B14F-4D97-AF65-F5344CB8AC3E}">
        <p14:creationId xmlns:p14="http://schemas.microsoft.com/office/powerpoint/2010/main" val="348029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FEBACB-3B6F-2744-908F-D2030440FE92}" type="slidenum">
              <a:rPr lang="en-US"/>
              <a:pPr>
                <a:defRPr/>
              </a:pPr>
              <a:t>‹#›</a:t>
            </a:fld>
            <a:endParaRPr lang="en-US"/>
          </a:p>
        </p:txBody>
      </p:sp>
    </p:spTree>
    <p:extLst>
      <p:ext uri="{BB962C8B-B14F-4D97-AF65-F5344CB8AC3E}">
        <p14:creationId xmlns:p14="http://schemas.microsoft.com/office/powerpoint/2010/main" val="114866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1372AB-4391-C54B-960C-DF12F276E1FF}" type="slidenum">
              <a:rPr lang="en-US"/>
              <a:pPr>
                <a:defRPr/>
              </a:pPr>
              <a:t>‹#›</a:t>
            </a:fld>
            <a:endParaRPr lang="en-US"/>
          </a:p>
        </p:txBody>
      </p:sp>
    </p:spTree>
    <p:extLst>
      <p:ext uri="{BB962C8B-B14F-4D97-AF65-F5344CB8AC3E}">
        <p14:creationId xmlns:p14="http://schemas.microsoft.com/office/powerpoint/2010/main" val="385285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1987" y="0"/>
            <a:ext cx="9140027" cy="11668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0"/>
                <a:cs typeface="ＭＳ Ｐゴシック" charset="0"/>
              </a:defRPr>
            </a:lvl1pPr>
          </a:lstStyle>
          <a:p>
            <a:pPr>
              <a:defRPr/>
            </a:pPr>
            <a:endParaRPr lang="en-US"/>
          </a:p>
        </p:txBody>
      </p:sp>
      <p:sp>
        <p:nvSpPr>
          <p:cNvPr id="2" name="Rectangle 3"/>
          <p:cNvSpPr>
            <a:spLocks noGrp="1" noChangeArrowheads="1"/>
          </p:cNvSpPr>
          <p:nvPr>
            <p:ph type="body" idx="1"/>
          </p:nvPr>
        </p:nvSpPr>
        <p:spPr bwMode="auto">
          <a:xfrm>
            <a:off x="457200" y="2057400"/>
            <a:ext cx="8229600" cy="406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637BC20-F178-134C-9AA4-2A78975174E5}" type="slidenum">
              <a:rPr lang="en-US"/>
              <a:pPr>
                <a:defRPr/>
              </a:pPr>
              <a:t>‹#›</a:t>
            </a:fld>
            <a:endParaRPr lang="en-US"/>
          </a:p>
        </p:txBody>
      </p:sp>
      <p:sp>
        <p:nvSpPr>
          <p:cNvPr id="1031" name="Rectangle 2"/>
          <p:cNvSpPr>
            <a:spLocks noGrp="1" noChangeArrowheads="1"/>
          </p:cNvSpPr>
          <p:nvPr>
            <p:ph type="title"/>
          </p:nvPr>
        </p:nvSpPr>
        <p:spPr bwMode="auto">
          <a:xfrm>
            <a:off x="457200" y="1371600"/>
            <a:ext cx="8229600" cy="56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a:t>
            </a:r>
          </a:p>
        </p:txBody>
      </p:sp>
      <p:pic>
        <p:nvPicPr>
          <p:cNvPr id="1033" name="Picture 7" descr="Cnstga_vrt_CMYK_gld_wht_rev.eps"/>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1475" y="-36513"/>
            <a:ext cx="1533525" cy="1195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prototypr.io/a-prototype-is-worth-1000-meetings-b9ec8107bef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medium.com/designing-atlassian/why-prototyping-is-a-must-for-designers-5ef98dfb3bdc"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ribbble.com/shots/5036975-Visit-Dublin-iOS-Application?utm_source=Clipboard_Shot&amp;utm_campaign=marckoperic&amp;utm_content=Visit%20Dublin%20-%20iOS%20Application&amp;utm_medium=Social_Shar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ribbble.com/shots/5036975-Visit-Dublin-iOS-Application?utm_source=Clipboard_Shot&amp;utm_campaign=marckoperic&amp;utm_content=Visit%20Dublin%20-%20iOS%20Application&amp;utm_medium=Social_Sha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dirty="0">
                <a:latin typeface="Arial" charset="0"/>
                <a:ea typeface="ＭＳ Ｐゴシック" charset="0"/>
                <a:cs typeface="ＭＳ Ｐゴシック" charset="0"/>
              </a:rPr>
              <a:t>Prototypes</a:t>
            </a:r>
          </a:p>
        </p:txBody>
      </p:sp>
      <p:sp>
        <p:nvSpPr>
          <p:cNvPr id="15362" name="Rectangle 3"/>
          <p:cNvSpPr>
            <a:spLocks noGrp="1" noChangeArrowheads="1"/>
          </p:cNvSpPr>
          <p:nvPr>
            <p:ph type="subTitle" idx="1"/>
          </p:nvPr>
        </p:nvSpPr>
        <p:spPr/>
        <p:txBody>
          <a:bodyPr/>
          <a:lstStyle/>
          <a:p>
            <a:r>
              <a:rPr lang="en-CA" dirty="0"/>
              <a:t>Why use a prototype?</a:t>
            </a:r>
            <a:br>
              <a:rPr lang="en-CA" dirty="0"/>
            </a:br>
            <a:r>
              <a:rPr lang="en-CA" dirty="0"/>
              <a:t>For client approval and</a:t>
            </a:r>
          </a:p>
          <a:p>
            <a:r>
              <a:rPr lang="en-CA" dirty="0"/>
              <a:t>to have off to the developer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689B-18F1-9A45-9817-C9E2EEF0F77C}"/>
              </a:ext>
            </a:extLst>
          </p:cNvPr>
          <p:cNvSpPr>
            <a:spLocks noGrp="1"/>
          </p:cNvSpPr>
          <p:nvPr>
            <p:ph type="title"/>
          </p:nvPr>
        </p:nvSpPr>
        <p:spPr/>
        <p:txBody>
          <a:bodyPr/>
          <a:lstStyle/>
          <a:p>
            <a:r>
              <a:rPr lang="en-US" dirty="0">
                <a:latin typeface="Arial" charset="0"/>
                <a:ea typeface="ＭＳ Ｐゴシック" charset="0"/>
                <a:cs typeface="ＭＳ Ｐゴシック" charset="0"/>
              </a:rPr>
              <a:t>Prototypes – High Fidelity</a:t>
            </a:r>
            <a:endParaRPr lang="en-US" dirty="0"/>
          </a:p>
        </p:txBody>
      </p:sp>
      <p:sp>
        <p:nvSpPr>
          <p:cNvPr id="4" name="Content Placeholder 3">
            <a:extLst>
              <a:ext uri="{FF2B5EF4-FFF2-40B4-BE49-F238E27FC236}">
                <a16:creationId xmlns:a16="http://schemas.microsoft.com/office/drawing/2014/main" id="{462B8E58-4AA4-CF46-92CA-36DCCF94233F}"/>
              </a:ext>
            </a:extLst>
          </p:cNvPr>
          <p:cNvSpPr>
            <a:spLocks noGrp="1"/>
          </p:cNvSpPr>
          <p:nvPr>
            <p:ph idx="1"/>
          </p:nvPr>
        </p:nvSpPr>
        <p:spPr>
          <a:xfrm>
            <a:off x="457200" y="2057400"/>
            <a:ext cx="8458200" cy="4800600"/>
          </a:xfrm>
        </p:spPr>
        <p:txBody>
          <a:bodyPr/>
          <a:lstStyle/>
          <a:p>
            <a:r>
              <a:rPr lang="en-CA" sz="2600" dirty="0"/>
              <a:t>Prototypes act as a bridge from lo-fi to the actual high-fidelity (hi-fi) interactive final product</a:t>
            </a:r>
          </a:p>
          <a:p>
            <a:r>
              <a:rPr lang="en-CA" sz="2600" dirty="0"/>
              <a:t>Prototypes are important for testing with real users for content flow, and testing for usability, and to spot any flaws.</a:t>
            </a:r>
          </a:p>
          <a:p>
            <a:r>
              <a:rPr lang="en-CA" sz="2600" dirty="0"/>
              <a:t>Prototypes are a polished, detailed, visual design and (</a:t>
            </a:r>
            <a:r>
              <a:rPr lang="en-CA" sz="2600" i="1" dirty="0"/>
              <a:t>a nearly real product</a:t>
            </a:r>
            <a:r>
              <a:rPr lang="en-CA" sz="2600" dirty="0"/>
              <a:t>) to present and sell to the client for their approval. It is a near representation of how the product will look, and work. And makes it easier for the client to visualize, but costly to produce</a:t>
            </a:r>
          </a:p>
        </p:txBody>
      </p:sp>
    </p:spTree>
    <p:extLst>
      <p:ext uri="{BB962C8B-B14F-4D97-AF65-F5344CB8AC3E}">
        <p14:creationId xmlns:p14="http://schemas.microsoft.com/office/powerpoint/2010/main" val="63193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689B-18F1-9A45-9817-C9E2EEF0F77C}"/>
              </a:ext>
            </a:extLst>
          </p:cNvPr>
          <p:cNvSpPr>
            <a:spLocks noGrp="1"/>
          </p:cNvSpPr>
          <p:nvPr>
            <p:ph type="title"/>
          </p:nvPr>
        </p:nvSpPr>
        <p:spPr>
          <a:xfrm>
            <a:off x="457200" y="1371600"/>
            <a:ext cx="8229600" cy="1219200"/>
          </a:xfrm>
        </p:spPr>
        <p:txBody>
          <a:bodyPr/>
          <a:lstStyle/>
          <a:p>
            <a:r>
              <a:rPr lang="en-US" dirty="0">
                <a:latin typeface="Arial" charset="0"/>
                <a:ea typeface="ＭＳ Ｐゴシック" charset="0"/>
                <a:cs typeface="ＭＳ Ｐゴシック" charset="0"/>
              </a:rPr>
              <a:t>Prototypes – High Fidelity (cont’d)</a:t>
            </a:r>
            <a:endParaRPr lang="en-US" dirty="0"/>
          </a:p>
        </p:txBody>
      </p:sp>
      <p:sp>
        <p:nvSpPr>
          <p:cNvPr id="4" name="Content Placeholder 3">
            <a:extLst>
              <a:ext uri="{FF2B5EF4-FFF2-40B4-BE49-F238E27FC236}">
                <a16:creationId xmlns:a16="http://schemas.microsoft.com/office/drawing/2014/main" id="{462B8E58-4AA4-CF46-92CA-36DCCF94233F}"/>
              </a:ext>
            </a:extLst>
          </p:cNvPr>
          <p:cNvSpPr>
            <a:spLocks noGrp="1"/>
          </p:cNvSpPr>
          <p:nvPr>
            <p:ph idx="1"/>
          </p:nvPr>
        </p:nvSpPr>
        <p:spPr>
          <a:xfrm>
            <a:off x="457200" y="2971800"/>
            <a:ext cx="8458200" cy="3886200"/>
          </a:xfrm>
        </p:spPr>
        <p:txBody>
          <a:bodyPr/>
          <a:lstStyle/>
          <a:p>
            <a:pPr lvl="0"/>
            <a:r>
              <a:rPr lang="en-CA" sz="2000" dirty="0"/>
              <a:t>Prototype </a:t>
            </a:r>
            <a:r>
              <a:rPr lang="en-CA" sz="2000" dirty="0" err="1"/>
              <a:t>mockups</a:t>
            </a:r>
            <a:r>
              <a:rPr lang="en-CA" sz="2000" dirty="0"/>
              <a:t> the almost real looking demo for user testing and client approval</a:t>
            </a:r>
          </a:p>
          <a:p>
            <a:pPr lvl="0"/>
            <a:r>
              <a:rPr lang="en-CA" sz="2000" dirty="0"/>
              <a:t>Oliver Lindberg of xd.adobe.com</a:t>
            </a:r>
            <a:br>
              <a:rPr lang="en-CA" sz="2000" dirty="0"/>
            </a:br>
            <a:r>
              <a:rPr lang="en-CA" sz="2000" dirty="0"/>
              <a:t>“To sum up its value, the phrase ‘a picture is worth a thousand words’ has been adapted to say ‘</a:t>
            </a:r>
            <a:r>
              <a:rPr lang="en-CA" sz="2000" dirty="0">
                <a:hlinkClick r:id="rId3"/>
              </a:rPr>
              <a:t>a prototype is worth 1,000 meetings</a:t>
            </a:r>
            <a:r>
              <a:rPr lang="en-CA" sz="2000" dirty="0"/>
              <a:t>,’ or </a:t>
            </a:r>
            <a:br>
              <a:rPr lang="en-CA" sz="2000" dirty="0"/>
            </a:br>
            <a:r>
              <a:rPr lang="en-CA" sz="2000" dirty="0"/>
              <a:t>‘</a:t>
            </a:r>
            <a:r>
              <a:rPr lang="en-CA" sz="2000" dirty="0">
                <a:hlinkClick r:id="rId4"/>
              </a:rPr>
              <a:t>a prototype can paint a 1000 user stories</a:t>
            </a:r>
            <a:r>
              <a:rPr lang="en-CA" sz="2000" dirty="0"/>
              <a:t>’. Prototyping has become an essential part of the workflow for modern UX and UI designers and, now, it’s one of the most important stages of the product design process.”</a:t>
            </a:r>
            <a:endParaRPr lang="en-CA" sz="2000" b="1" dirty="0"/>
          </a:p>
        </p:txBody>
      </p:sp>
    </p:spTree>
    <p:extLst>
      <p:ext uri="{BB962C8B-B14F-4D97-AF65-F5344CB8AC3E}">
        <p14:creationId xmlns:p14="http://schemas.microsoft.com/office/powerpoint/2010/main" val="377224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689B-18F1-9A45-9817-C9E2EEF0F77C}"/>
              </a:ext>
            </a:extLst>
          </p:cNvPr>
          <p:cNvSpPr>
            <a:spLocks noGrp="1"/>
          </p:cNvSpPr>
          <p:nvPr>
            <p:ph type="title"/>
          </p:nvPr>
        </p:nvSpPr>
        <p:spPr/>
        <p:txBody>
          <a:bodyPr/>
          <a:lstStyle/>
          <a:p>
            <a:r>
              <a:rPr lang="en-US" dirty="0">
                <a:latin typeface="Arial" charset="0"/>
                <a:ea typeface="ＭＳ Ｐゴシック" charset="0"/>
                <a:cs typeface="ＭＳ Ｐゴシック" charset="0"/>
              </a:rPr>
              <a:t>Prototype - High Fidelity (Hi-Fi)</a:t>
            </a:r>
            <a:endParaRPr lang="en-US" dirty="0"/>
          </a:p>
        </p:txBody>
      </p:sp>
      <p:pic>
        <p:nvPicPr>
          <p:cNvPr id="7" name="Content Placeholder 6" descr="The benefit of having multiple resolutions for web images is that you can optimize your website to display the best image according to the resolution of the device it is viewed on. ">
            <a:extLst>
              <a:ext uri="{FF2B5EF4-FFF2-40B4-BE49-F238E27FC236}">
                <a16:creationId xmlns:a16="http://schemas.microsoft.com/office/drawing/2014/main" id="{55A819EC-5876-F64E-987B-08192F237ED6}"/>
              </a:ext>
            </a:extLst>
          </p:cNvPr>
          <p:cNvPicPr>
            <a:picLocks noGrp="1" noChangeAspect="1"/>
          </p:cNvPicPr>
          <p:nvPr>
            <p:ph idx="1"/>
          </p:nvPr>
        </p:nvPicPr>
        <p:blipFill>
          <a:blip r:embed="rId2"/>
          <a:stretch>
            <a:fillRect/>
          </a:stretch>
        </p:blipFill>
        <p:spPr>
          <a:xfrm>
            <a:off x="1002716" y="2133600"/>
            <a:ext cx="7138567" cy="4802807"/>
          </a:xfrm>
        </p:spPr>
      </p:pic>
      <p:sp>
        <p:nvSpPr>
          <p:cNvPr id="10" name="Rectangle 9">
            <a:extLst>
              <a:ext uri="{FF2B5EF4-FFF2-40B4-BE49-F238E27FC236}">
                <a16:creationId xmlns:a16="http://schemas.microsoft.com/office/drawing/2014/main" id="{251796D5-8B1E-7549-AD66-2458BCE73412}"/>
              </a:ext>
            </a:extLst>
          </p:cNvPr>
          <p:cNvSpPr/>
          <p:nvPr/>
        </p:nvSpPr>
        <p:spPr>
          <a:xfrm>
            <a:off x="8141283" y="6296680"/>
            <a:ext cx="1736958" cy="523220"/>
          </a:xfrm>
          <a:prstGeom prst="rect">
            <a:avLst/>
          </a:prstGeom>
        </p:spPr>
        <p:txBody>
          <a:bodyPr wrap="square">
            <a:spAutoFit/>
          </a:bodyPr>
          <a:lstStyle/>
          <a:p>
            <a:r>
              <a:rPr lang="en-US" sz="1400" dirty="0"/>
              <a:t>Adobe </a:t>
            </a:r>
            <a:br>
              <a:rPr lang="en-US" sz="1400" dirty="0"/>
            </a:br>
            <a:r>
              <a:rPr lang="en-US" sz="1400" dirty="0"/>
              <a:t>Photoshop</a:t>
            </a:r>
          </a:p>
        </p:txBody>
      </p:sp>
    </p:spTree>
    <p:extLst>
      <p:ext uri="{BB962C8B-B14F-4D97-AF65-F5344CB8AC3E}">
        <p14:creationId xmlns:p14="http://schemas.microsoft.com/office/powerpoint/2010/main" val="90489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689B-18F1-9A45-9817-C9E2EEF0F77C}"/>
              </a:ext>
            </a:extLst>
          </p:cNvPr>
          <p:cNvSpPr>
            <a:spLocks noGrp="1"/>
          </p:cNvSpPr>
          <p:nvPr>
            <p:ph type="title"/>
          </p:nvPr>
        </p:nvSpPr>
        <p:spPr/>
        <p:txBody>
          <a:bodyPr/>
          <a:lstStyle/>
          <a:p>
            <a:r>
              <a:rPr lang="en-US" dirty="0">
                <a:latin typeface="Arial" charset="0"/>
                <a:ea typeface="ＭＳ Ｐゴシック" charset="0"/>
                <a:cs typeface="ＭＳ Ｐゴシック" charset="0"/>
              </a:rPr>
              <a:t>Low, Medium, High Fidelity</a:t>
            </a:r>
            <a:endParaRPr lang="en-US" dirty="0"/>
          </a:p>
        </p:txBody>
      </p:sp>
      <p:sp>
        <p:nvSpPr>
          <p:cNvPr id="4" name="Content Placeholder 3">
            <a:extLst>
              <a:ext uri="{FF2B5EF4-FFF2-40B4-BE49-F238E27FC236}">
                <a16:creationId xmlns:a16="http://schemas.microsoft.com/office/drawing/2014/main" id="{462B8E58-4AA4-CF46-92CA-36DCCF94233F}"/>
              </a:ext>
            </a:extLst>
          </p:cNvPr>
          <p:cNvSpPr>
            <a:spLocks noGrp="1"/>
          </p:cNvSpPr>
          <p:nvPr>
            <p:ph idx="1"/>
          </p:nvPr>
        </p:nvSpPr>
        <p:spPr/>
        <p:txBody>
          <a:bodyPr/>
          <a:lstStyle/>
          <a:p>
            <a:endParaRPr lang="en-US" dirty="0"/>
          </a:p>
        </p:txBody>
      </p:sp>
      <p:pic>
        <p:nvPicPr>
          <p:cNvPr id="6" name="Picture 5" descr="Example of low fidelity, medium fidelity, and high fidelity">
            <a:extLst>
              <a:ext uri="{FF2B5EF4-FFF2-40B4-BE49-F238E27FC236}">
                <a16:creationId xmlns:a16="http://schemas.microsoft.com/office/drawing/2014/main" id="{3CF11202-85ED-D540-B997-269CCE2D2362}"/>
              </a:ext>
            </a:extLst>
          </p:cNvPr>
          <p:cNvPicPr>
            <a:picLocks noChangeAspect="1"/>
          </p:cNvPicPr>
          <p:nvPr/>
        </p:nvPicPr>
        <p:blipFill>
          <a:blip r:embed="rId3"/>
          <a:stretch>
            <a:fillRect/>
          </a:stretch>
        </p:blipFill>
        <p:spPr>
          <a:xfrm>
            <a:off x="0" y="2082800"/>
            <a:ext cx="9144000" cy="6858000"/>
          </a:xfrm>
          <a:prstGeom prst="rect">
            <a:avLst/>
          </a:prstGeom>
        </p:spPr>
      </p:pic>
      <p:sp>
        <p:nvSpPr>
          <p:cNvPr id="7" name="TextBox 6">
            <a:extLst>
              <a:ext uri="{FF2B5EF4-FFF2-40B4-BE49-F238E27FC236}">
                <a16:creationId xmlns:a16="http://schemas.microsoft.com/office/drawing/2014/main" id="{362DA763-0D6F-684C-B59A-07692311334C}"/>
              </a:ext>
            </a:extLst>
          </p:cNvPr>
          <p:cNvSpPr txBox="1"/>
          <p:nvPr/>
        </p:nvSpPr>
        <p:spPr>
          <a:xfrm rot="5400000">
            <a:off x="8120780" y="5172701"/>
            <a:ext cx="1132041" cy="276999"/>
          </a:xfrm>
          <a:prstGeom prst="rect">
            <a:avLst/>
          </a:prstGeom>
          <a:noFill/>
        </p:spPr>
        <p:txBody>
          <a:bodyPr wrap="none" rtlCol="0">
            <a:spAutoFit/>
          </a:bodyPr>
          <a:lstStyle/>
          <a:p>
            <a:r>
              <a:rPr lang="en-US" sz="1200" dirty="0">
                <a:hlinkClick r:id="rId4"/>
              </a:rPr>
              <a:t>REFERENCE</a:t>
            </a:r>
            <a:endParaRPr lang="en-US" sz="1200" dirty="0"/>
          </a:p>
        </p:txBody>
      </p:sp>
    </p:spTree>
    <p:extLst>
      <p:ext uri="{BB962C8B-B14F-4D97-AF65-F5344CB8AC3E}">
        <p14:creationId xmlns:p14="http://schemas.microsoft.com/office/powerpoint/2010/main" val="205304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F11202-85ED-D540-B997-269CCE2D2362}"/>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0" y="1219200"/>
            <a:ext cx="9144000" cy="6858000"/>
          </a:xfrm>
          <a:prstGeom prst="rect">
            <a:avLst/>
          </a:prstGeom>
        </p:spPr>
      </p:pic>
      <p:sp>
        <p:nvSpPr>
          <p:cNvPr id="2" name="Title 1">
            <a:extLst>
              <a:ext uri="{FF2B5EF4-FFF2-40B4-BE49-F238E27FC236}">
                <a16:creationId xmlns:a16="http://schemas.microsoft.com/office/drawing/2014/main" id="{A7D1689B-18F1-9A45-9817-C9E2EEF0F77C}"/>
              </a:ext>
            </a:extLst>
          </p:cNvPr>
          <p:cNvSpPr>
            <a:spLocks noGrp="1"/>
          </p:cNvSpPr>
          <p:nvPr>
            <p:ph type="title"/>
          </p:nvPr>
        </p:nvSpPr>
        <p:spPr/>
        <p:txBody>
          <a:bodyPr/>
          <a:lstStyle/>
          <a:p>
            <a:r>
              <a:rPr lang="en-US" sz="4000" dirty="0">
                <a:latin typeface="Arial" charset="0"/>
                <a:ea typeface="ＭＳ Ｐゴシック" charset="0"/>
                <a:cs typeface="ＭＳ Ｐゴシック" charset="0"/>
              </a:rPr>
              <a:t>Low, Medium, High Fidelity (cont’d)</a:t>
            </a:r>
            <a:endParaRPr lang="en-US" sz="4000" dirty="0"/>
          </a:p>
        </p:txBody>
      </p:sp>
      <p:sp>
        <p:nvSpPr>
          <p:cNvPr id="7" name="TextBox 6">
            <a:extLst>
              <a:ext uri="{FF2B5EF4-FFF2-40B4-BE49-F238E27FC236}">
                <a16:creationId xmlns:a16="http://schemas.microsoft.com/office/drawing/2014/main" id="{10BFC18D-1262-374D-A199-A0620A81D9DD}"/>
              </a:ext>
            </a:extLst>
          </p:cNvPr>
          <p:cNvSpPr txBox="1"/>
          <p:nvPr/>
        </p:nvSpPr>
        <p:spPr>
          <a:xfrm rot="5400000">
            <a:off x="8120780" y="5172701"/>
            <a:ext cx="1132041" cy="276999"/>
          </a:xfrm>
          <a:prstGeom prst="rect">
            <a:avLst/>
          </a:prstGeom>
          <a:noFill/>
        </p:spPr>
        <p:txBody>
          <a:bodyPr wrap="none" rtlCol="0">
            <a:spAutoFit/>
          </a:bodyPr>
          <a:lstStyle/>
          <a:p>
            <a:r>
              <a:rPr lang="en-US" sz="1200" dirty="0">
                <a:hlinkClick r:id="rId4"/>
              </a:rPr>
              <a:t>REFERENCE</a:t>
            </a:r>
            <a:endParaRPr lang="en-US" sz="1200" dirty="0"/>
          </a:p>
        </p:txBody>
      </p:sp>
    </p:spTree>
    <p:extLst>
      <p:ext uri="{BB962C8B-B14F-4D97-AF65-F5344CB8AC3E}">
        <p14:creationId xmlns:p14="http://schemas.microsoft.com/office/powerpoint/2010/main" val="252164437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0645312CAF9849A9FD643FA46DC4C1" ma:contentTypeVersion="1" ma:contentTypeDescription="Create a new document." ma:contentTypeScope="" ma:versionID="fce4e09e89a8691a0f822f88fb3dcfd7">
  <xsd:schema xmlns:xsd="http://www.w3.org/2001/XMLSchema" xmlns:xs="http://www.w3.org/2001/XMLSchema" xmlns:p="http://schemas.microsoft.com/office/2006/metadata/properties" xmlns:ns2="http://schemas.microsoft.com/sharepoint/v4" targetNamespace="http://schemas.microsoft.com/office/2006/metadata/properties" ma:root="true" ma:fieldsID="23c11eee0d542004c4a7d729835418c6"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Props1.xml><?xml version="1.0" encoding="utf-8"?>
<ds:datastoreItem xmlns:ds="http://schemas.openxmlformats.org/officeDocument/2006/customXml" ds:itemID="{560C9016-D793-486B-BD07-FBE17DF902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D5F8F1-750B-4F46-B9C6-7402F4C2A272}">
  <ds:schemaRefs>
    <ds:schemaRef ds:uri="http://schemas.microsoft.com/sharepoint/v3/contenttype/forms"/>
  </ds:schemaRefs>
</ds:datastoreItem>
</file>

<file path=customXml/itemProps3.xml><?xml version="1.0" encoding="utf-8"?>
<ds:datastoreItem xmlns:ds="http://schemas.openxmlformats.org/officeDocument/2006/customXml" ds:itemID="{3A296ACD-2935-47D2-9451-FC4F74A08EA5}">
  <ds:schemaRefs>
    <ds:schemaRef ds:uri="http://schemas.microsoft.com/office/2006/metadata/properties"/>
    <ds:schemaRef ds:uri="http://schemas.microsoft.com/office/infopath/2007/PartnerControls"/>
    <ds:schemaRef ds:uri="http://schemas.microsoft.com/sharepoint/v4"/>
  </ds:schemaRefs>
</ds:datastoreItem>
</file>

<file path=docProps/app.xml><?xml version="1.0" encoding="utf-8"?>
<Properties xmlns="http://schemas.openxmlformats.org/officeDocument/2006/extended-properties" xmlns:vt="http://schemas.openxmlformats.org/officeDocument/2006/docPropsVTypes">
  <TotalTime>1043</TotalTime>
  <Words>253</Words>
  <Application>Microsoft Office PowerPoint</Application>
  <PresentationFormat>On-screen Show (4:3)</PresentationFormat>
  <Paragraphs>21</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Prototypes</vt:lpstr>
      <vt:lpstr>Prototypes – High Fidelity</vt:lpstr>
      <vt:lpstr>Prototypes – High Fidelity (cont’d)</vt:lpstr>
      <vt:lpstr>Prototype - High Fidelity (Hi-Fi)</vt:lpstr>
      <vt:lpstr>Low, Medium, High Fidelity</vt:lpstr>
      <vt:lpstr>Low, Medium, High Fidelity (cont’d)</vt:lpstr>
    </vt:vector>
  </TitlesOfParts>
  <Company>Conestoga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Authorized User</dc:creator>
  <cp:lastModifiedBy>Jake Hutter</cp:lastModifiedBy>
  <cp:revision>66</cp:revision>
  <dcterms:created xsi:type="dcterms:W3CDTF">2010-11-05T14:49:01Z</dcterms:created>
  <dcterms:modified xsi:type="dcterms:W3CDTF">2021-05-13T19:48:40Z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0x010100290645312CAF9849A9FD643FA46DC4C1</vt:lpwstr>
  </property>
</Properties>
</file>