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7"/>
  </p:notesMasterIdLst>
  <p:handoutMasterIdLst>
    <p:handoutMasterId r:id="rId28"/>
  </p:handoutMasterIdLst>
  <p:sldIdLst>
    <p:sldId id="332" r:id="rId3"/>
    <p:sldId id="334" r:id="rId4"/>
    <p:sldId id="335" r:id="rId5"/>
    <p:sldId id="336" r:id="rId6"/>
    <p:sldId id="377" r:id="rId7"/>
    <p:sldId id="337" r:id="rId8"/>
    <p:sldId id="338" r:id="rId9"/>
    <p:sldId id="339"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78" r:id="rId25"/>
    <p:sldId id="329"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CB6E29-222B-48A7-82B5-D54DFE78FB2D}" v="1" dt="2021-01-25T11:26:32.433"/>
  </p1510:revLst>
</p1510:revInfo>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9" autoAdjust="0"/>
    <p:restoredTop sz="96395" autoAdjust="0"/>
  </p:normalViewPr>
  <p:slideViewPr>
    <p:cSldViewPr snapToGrid="0" snapToObjects="1">
      <p:cViewPr varScale="1">
        <p:scale>
          <a:sx n="93" d="100"/>
          <a:sy n="93" d="100"/>
        </p:scale>
        <p:origin x="1071" y="57"/>
      </p:cViewPr>
      <p:guideLst>
        <p:guide orient="horz" pos="4104"/>
        <p:guide pos="1824"/>
      </p:guideLst>
    </p:cSldViewPr>
  </p:slideViewPr>
  <p:outlineViewPr>
    <p:cViewPr>
      <p:scale>
        <a:sx n="66" d="100"/>
        <a:sy n="66" d="100"/>
      </p:scale>
      <p:origin x="0" y="-5280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man Zaman" userId="e745144d-2859-4efa-8ace-e0474d46a858" providerId="ADAL" clId="{3FD7204D-A5DF-4A45-BA62-431EF3CA60E7}"/>
    <pc:docChg chg="custSel addSld modSld">
      <pc:chgData name="Zaman Zaman" userId="e745144d-2859-4efa-8ace-e0474d46a858" providerId="ADAL" clId="{3FD7204D-A5DF-4A45-BA62-431EF3CA60E7}" dt="2021-01-25T01:07:31.974" v="483" actId="20577"/>
      <pc:docMkLst>
        <pc:docMk/>
      </pc:docMkLst>
      <pc:sldChg chg="modSp new mod">
        <pc:chgData name="Zaman Zaman" userId="e745144d-2859-4efa-8ace-e0474d46a858" providerId="ADAL" clId="{3FD7204D-A5DF-4A45-BA62-431EF3CA60E7}" dt="2021-01-25T01:07:31.974" v="483" actId="20577"/>
        <pc:sldMkLst>
          <pc:docMk/>
          <pc:sldMk cId="4188288868" sldId="378"/>
        </pc:sldMkLst>
        <pc:spChg chg="mod">
          <ac:chgData name="Zaman Zaman" userId="e745144d-2859-4efa-8ace-e0474d46a858" providerId="ADAL" clId="{3FD7204D-A5DF-4A45-BA62-431EF3CA60E7}" dt="2021-01-25T01:01:52.645" v="24" actId="20577"/>
          <ac:spMkLst>
            <pc:docMk/>
            <pc:sldMk cId="4188288868" sldId="378"/>
            <ac:spMk id="2" creationId="{613F0C3F-432D-4289-B442-E9445666C532}"/>
          </ac:spMkLst>
        </pc:spChg>
        <pc:spChg chg="mod">
          <ac:chgData name="Zaman Zaman" userId="e745144d-2859-4efa-8ace-e0474d46a858" providerId="ADAL" clId="{3FD7204D-A5DF-4A45-BA62-431EF3CA60E7}" dt="2021-01-25T01:07:31.974" v="483" actId="20577"/>
          <ac:spMkLst>
            <pc:docMk/>
            <pc:sldMk cId="4188288868" sldId="378"/>
            <ac:spMk id="3" creationId="{8F3EEB0F-652E-4748-A278-19CAF196CC1E}"/>
          </ac:spMkLst>
        </pc:spChg>
      </pc:sldChg>
    </pc:docChg>
  </pc:docChgLst>
  <pc:docChgLst>
    <pc:chgData name="Zaman Zaman" userId="e745144d-2859-4efa-8ace-e0474d46a858" providerId="ADAL" clId="{94122552-76EE-4D51-B668-8E8AF9D3EC16}"/>
    <pc:docChg chg="undo custSel addSld modSld">
      <pc:chgData name="Zaman Zaman" userId="e745144d-2859-4efa-8ace-e0474d46a858" providerId="ADAL" clId="{94122552-76EE-4D51-B668-8E8AF9D3EC16}" dt="2021-01-17T00:25:15.751" v="141" actId="13926"/>
      <pc:docMkLst>
        <pc:docMk/>
      </pc:docMkLst>
      <pc:sldChg chg="modSp">
        <pc:chgData name="Zaman Zaman" userId="e745144d-2859-4efa-8ace-e0474d46a858" providerId="ADAL" clId="{94122552-76EE-4D51-B668-8E8AF9D3EC16}" dt="2021-01-16T18:46:42.392" v="8" actId="20577"/>
        <pc:sldMkLst>
          <pc:docMk/>
          <pc:sldMk cId="3951396347" sldId="344"/>
        </pc:sldMkLst>
        <pc:spChg chg="mod">
          <ac:chgData name="Zaman Zaman" userId="e745144d-2859-4efa-8ace-e0474d46a858" providerId="ADAL" clId="{94122552-76EE-4D51-B668-8E8AF9D3EC16}" dt="2021-01-16T18:46:42.392" v="8" actId="20577"/>
          <ac:spMkLst>
            <pc:docMk/>
            <pc:sldMk cId="3951396347" sldId="344"/>
            <ac:spMk id="5" creationId="{00000000-0000-0000-0000-000000000000}"/>
          </ac:spMkLst>
        </pc:spChg>
      </pc:sldChg>
      <pc:sldChg chg="addSp delSp modSp add">
        <pc:chgData name="Zaman Zaman" userId="e745144d-2859-4efa-8ace-e0474d46a858" providerId="ADAL" clId="{94122552-76EE-4D51-B668-8E8AF9D3EC16}" dt="2021-01-17T00:25:15.751" v="141" actId="13926"/>
        <pc:sldMkLst>
          <pc:docMk/>
          <pc:sldMk cId="300985581" sldId="377"/>
        </pc:sldMkLst>
        <pc:spChg chg="mod">
          <ac:chgData name="Zaman Zaman" userId="e745144d-2859-4efa-8ace-e0474d46a858" providerId="ADAL" clId="{94122552-76EE-4D51-B668-8E8AF9D3EC16}" dt="2021-01-17T00:23:39.185" v="102" actId="20577"/>
          <ac:spMkLst>
            <pc:docMk/>
            <pc:sldMk cId="300985581" sldId="377"/>
            <ac:spMk id="2" creationId="{386D0FDD-99FD-44B1-9EDD-15ACEF5EF38D}"/>
          </ac:spMkLst>
        </pc:spChg>
        <pc:spChg chg="del">
          <ac:chgData name="Zaman Zaman" userId="e745144d-2859-4efa-8ace-e0474d46a858" providerId="ADAL" clId="{94122552-76EE-4D51-B668-8E8AF9D3EC16}" dt="2021-01-17T00:22:14.077" v="65" actId="478"/>
          <ac:spMkLst>
            <pc:docMk/>
            <pc:sldMk cId="300985581" sldId="377"/>
            <ac:spMk id="3" creationId="{6742EEA4-0D37-4F95-A207-119B5C38FE18}"/>
          </ac:spMkLst>
        </pc:spChg>
        <pc:spChg chg="del">
          <ac:chgData name="Zaman Zaman" userId="e745144d-2859-4efa-8ace-e0474d46a858" providerId="ADAL" clId="{94122552-76EE-4D51-B668-8E8AF9D3EC16}" dt="2021-01-17T00:22:16.981" v="66" actId="478"/>
          <ac:spMkLst>
            <pc:docMk/>
            <pc:sldMk cId="300985581" sldId="377"/>
            <ac:spMk id="4" creationId="{77BAFA6F-6B5F-4DDD-9658-E871AFF2CEAB}"/>
          </ac:spMkLst>
        </pc:spChg>
        <pc:spChg chg="add del">
          <ac:chgData name="Zaman Zaman" userId="e745144d-2859-4efa-8ace-e0474d46a858" providerId="ADAL" clId="{94122552-76EE-4D51-B668-8E8AF9D3EC16}" dt="2021-01-17T00:22:25.271" v="68"/>
          <ac:spMkLst>
            <pc:docMk/>
            <pc:sldMk cId="300985581" sldId="377"/>
            <ac:spMk id="5" creationId="{43AF548B-D9AC-4C20-93FF-3D71A6DDB409}"/>
          </ac:spMkLst>
        </pc:spChg>
        <pc:graphicFrameChg chg="add mod modGraphic">
          <ac:chgData name="Zaman Zaman" userId="e745144d-2859-4efa-8ace-e0474d46a858" providerId="ADAL" clId="{94122552-76EE-4D51-B668-8E8AF9D3EC16}" dt="2021-01-17T00:25:15.751" v="141" actId="13926"/>
          <ac:graphicFrameMkLst>
            <pc:docMk/>
            <pc:sldMk cId="300985581" sldId="377"/>
            <ac:graphicFrameMk id="6" creationId="{85D5811E-1337-4C5E-B8D7-AB50B4FFE717}"/>
          </ac:graphicFrameMkLst>
        </pc:graphicFrameChg>
      </pc:sldChg>
    </pc:docChg>
  </pc:docChgLst>
  <pc:docChgLst>
    <pc:chgData name="Zaman Zaman" userId="e745144d-2859-4efa-8ace-e0474d46a858" providerId="ADAL" clId="{665BAD4B-08A0-48CD-8DCA-2D9587FED947}"/>
    <pc:docChg chg="delSld">
      <pc:chgData name="Zaman Zaman" userId="e745144d-2859-4efa-8ace-e0474d46a858" providerId="ADAL" clId="{665BAD4B-08A0-48CD-8DCA-2D9587FED947}" dt="2021-01-17T16:31:45.537" v="20" actId="2696"/>
      <pc:docMkLst>
        <pc:docMk/>
      </pc:docMkLst>
      <pc:sldChg chg="del">
        <pc:chgData name="Zaman Zaman" userId="e745144d-2859-4efa-8ace-e0474d46a858" providerId="ADAL" clId="{665BAD4B-08A0-48CD-8DCA-2D9587FED947}" dt="2021-01-17T16:31:44.758" v="0" actId="2696"/>
        <pc:sldMkLst>
          <pc:docMk/>
          <pc:sldMk cId="3746017489" sldId="355"/>
        </pc:sldMkLst>
      </pc:sldChg>
      <pc:sldChg chg="del">
        <pc:chgData name="Zaman Zaman" userId="e745144d-2859-4efa-8ace-e0474d46a858" providerId="ADAL" clId="{665BAD4B-08A0-48CD-8DCA-2D9587FED947}" dt="2021-01-17T16:31:44.766" v="1" actId="2696"/>
        <pc:sldMkLst>
          <pc:docMk/>
          <pc:sldMk cId="3962284141" sldId="357"/>
        </pc:sldMkLst>
      </pc:sldChg>
      <pc:sldChg chg="del">
        <pc:chgData name="Zaman Zaman" userId="e745144d-2859-4efa-8ace-e0474d46a858" providerId="ADAL" clId="{665BAD4B-08A0-48CD-8DCA-2D9587FED947}" dt="2021-01-17T16:31:44.770" v="2" actId="2696"/>
        <pc:sldMkLst>
          <pc:docMk/>
          <pc:sldMk cId="3813861064" sldId="358"/>
        </pc:sldMkLst>
      </pc:sldChg>
      <pc:sldChg chg="del">
        <pc:chgData name="Zaman Zaman" userId="e745144d-2859-4efa-8ace-e0474d46a858" providerId="ADAL" clId="{665BAD4B-08A0-48CD-8DCA-2D9587FED947}" dt="2021-01-17T16:31:44.774" v="3" actId="2696"/>
        <pc:sldMkLst>
          <pc:docMk/>
          <pc:sldMk cId="2373701424" sldId="359"/>
        </pc:sldMkLst>
      </pc:sldChg>
      <pc:sldChg chg="del">
        <pc:chgData name="Zaman Zaman" userId="e745144d-2859-4efa-8ace-e0474d46a858" providerId="ADAL" clId="{665BAD4B-08A0-48CD-8DCA-2D9587FED947}" dt="2021-01-17T16:31:44.782" v="4" actId="2696"/>
        <pc:sldMkLst>
          <pc:docMk/>
          <pc:sldMk cId="3904147511" sldId="360"/>
        </pc:sldMkLst>
      </pc:sldChg>
      <pc:sldChg chg="del">
        <pc:chgData name="Zaman Zaman" userId="e745144d-2859-4efa-8ace-e0474d46a858" providerId="ADAL" clId="{665BAD4B-08A0-48CD-8DCA-2D9587FED947}" dt="2021-01-17T16:31:44.786" v="5" actId="2696"/>
        <pc:sldMkLst>
          <pc:docMk/>
          <pc:sldMk cId="2963029373" sldId="361"/>
        </pc:sldMkLst>
      </pc:sldChg>
      <pc:sldChg chg="del">
        <pc:chgData name="Zaman Zaman" userId="e745144d-2859-4efa-8ace-e0474d46a858" providerId="ADAL" clId="{665BAD4B-08A0-48CD-8DCA-2D9587FED947}" dt="2021-01-17T16:31:44.790" v="6" actId="2696"/>
        <pc:sldMkLst>
          <pc:docMk/>
          <pc:sldMk cId="1520253502" sldId="362"/>
        </pc:sldMkLst>
      </pc:sldChg>
      <pc:sldChg chg="del">
        <pc:chgData name="Zaman Zaman" userId="e745144d-2859-4efa-8ace-e0474d46a858" providerId="ADAL" clId="{665BAD4B-08A0-48CD-8DCA-2D9587FED947}" dt="2021-01-17T16:31:45.493" v="7" actId="2696"/>
        <pc:sldMkLst>
          <pc:docMk/>
          <pc:sldMk cId="1528155809" sldId="363"/>
        </pc:sldMkLst>
      </pc:sldChg>
      <pc:sldChg chg="del">
        <pc:chgData name="Zaman Zaman" userId="e745144d-2859-4efa-8ace-e0474d46a858" providerId="ADAL" clId="{665BAD4B-08A0-48CD-8DCA-2D9587FED947}" dt="2021-01-17T16:31:45.498" v="8" actId="2696"/>
        <pc:sldMkLst>
          <pc:docMk/>
          <pc:sldMk cId="3056705421" sldId="364"/>
        </pc:sldMkLst>
      </pc:sldChg>
      <pc:sldChg chg="del">
        <pc:chgData name="Zaman Zaman" userId="e745144d-2859-4efa-8ace-e0474d46a858" providerId="ADAL" clId="{665BAD4B-08A0-48CD-8DCA-2D9587FED947}" dt="2021-01-17T16:31:45.501" v="9" actId="2696"/>
        <pc:sldMkLst>
          <pc:docMk/>
          <pc:sldMk cId="1188587829" sldId="365"/>
        </pc:sldMkLst>
      </pc:sldChg>
      <pc:sldChg chg="del">
        <pc:chgData name="Zaman Zaman" userId="e745144d-2859-4efa-8ace-e0474d46a858" providerId="ADAL" clId="{665BAD4B-08A0-48CD-8DCA-2D9587FED947}" dt="2021-01-17T16:31:45.505" v="10" actId="2696"/>
        <pc:sldMkLst>
          <pc:docMk/>
          <pc:sldMk cId="3059044879" sldId="366"/>
        </pc:sldMkLst>
      </pc:sldChg>
      <pc:sldChg chg="del">
        <pc:chgData name="Zaman Zaman" userId="e745144d-2859-4efa-8ace-e0474d46a858" providerId="ADAL" clId="{665BAD4B-08A0-48CD-8DCA-2D9587FED947}" dt="2021-01-17T16:31:45.505" v="11" actId="2696"/>
        <pc:sldMkLst>
          <pc:docMk/>
          <pc:sldMk cId="357104480" sldId="367"/>
        </pc:sldMkLst>
      </pc:sldChg>
      <pc:sldChg chg="del">
        <pc:chgData name="Zaman Zaman" userId="e745144d-2859-4efa-8ace-e0474d46a858" providerId="ADAL" clId="{665BAD4B-08A0-48CD-8DCA-2D9587FED947}" dt="2021-01-17T16:31:45.512" v="12" actId="2696"/>
        <pc:sldMkLst>
          <pc:docMk/>
          <pc:sldMk cId="1491111899" sldId="368"/>
        </pc:sldMkLst>
      </pc:sldChg>
      <pc:sldChg chg="del">
        <pc:chgData name="Zaman Zaman" userId="e745144d-2859-4efa-8ace-e0474d46a858" providerId="ADAL" clId="{665BAD4B-08A0-48CD-8DCA-2D9587FED947}" dt="2021-01-17T16:31:45.515" v="13" actId="2696"/>
        <pc:sldMkLst>
          <pc:docMk/>
          <pc:sldMk cId="2699505420" sldId="369"/>
        </pc:sldMkLst>
      </pc:sldChg>
      <pc:sldChg chg="del">
        <pc:chgData name="Zaman Zaman" userId="e745144d-2859-4efa-8ace-e0474d46a858" providerId="ADAL" clId="{665BAD4B-08A0-48CD-8DCA-2D9587FED947}" dt="2021-01-17T16:31:45.522" v="14" actId="2696"/>
        <pc:sldMkLst>
          <pc:docMk/>
          <pc:sldMk cId="1803851346" sldId="370"/>
        </pc:sldMkLst>
      </pc:sldChg>
      <pc:sldChg chg="del">
        <pc:chgData name="Zaman Zaman" userId="e745144d-2859-4efa-8ace-e0474d46a858" providerId="ADAL" clId="{665BAD4B-08A0-48CD-8DCA-2D9587FED947}" dt="2021-01-17T16:31:45.522" v="15" actId="2696"/>
        <pc:sldMkLst>
          <pc:docMk/>
          <pc:sldMk cId="488125789" sldId="371"/>
        </pc:sldMkLst>
      </pc:sldChg>
      <pc:sldChg chg="del">
        <pc:chgData name="Zaman Zaman" userId="e745144d-2859-4efa-8ace-e0474d46a858" providerId="ADAL" clId="{665BAD4B-08A0-48CD-8DCA-2D9587FED947}" dt="2021-01-17T16:31:45.526" v="16" actId="2696"/>
        <pc:sldMkLst>
          <pc:docMk/>
          <pc:sldMk cId="3800813943" sldId="372"/>
        </pc:sldMkLst>
      </pc:sldChg>
      <pc:sldChg chg="del">
        <pc:chgData name="Zaman Zaman" userId="e745144d-2859-4efa-8ace-e0474d46a858" providerId="ADAL" clId="{665BAD4B-08A0-48CD-8DCA-2D9587FED947}" dt="2021-01-17T16:31:45.530" v="17" actId="2696"/>
        <pc:sldMkLst>
          <pc:docMk/>
          <pc:sldMk cId="1352331238" sldId="373"/>
        </pc:sldMkLst>
      </pc:sldChg>
      <pc:sldChg chg="del">
        <pc:chgData name="Zaman Zaman" userId="e745144d-2859-4efa-8ace-e0474d46a858" providerId="ADAL" clId="{665BAD4B-08A0-48CD-8DCA-2D9587FED947}" dt="2021-01-17T16:31:45.533" v="18" actId="2696"/>
        <pc:sldMkLst>
          <pc:docMk/>
          <pc:sldMk cId="858074903" sldId="374"/>
        </pc:sldMkLst>
      </pc:sldChg>
      <pc:sldChg chg="del">
        <pc:chgData name="Zaman Zaman" userId="e745144d-2859-4efa-8ace-e0474d46a858" providerId="ADAL" clId="{665BAD4B-08A0-48CD-8DCA-2D9587FED947}" dt="2021-01-17T16:31:45.537" v="19" actId="2696"/>
        <pc:sldMkLst>
          <pc:docMk/>
          <pc:sldMk cId="3384896345" sldId="375"/>
        </pc:sldMkLst>
      </pc:sldChg>
      <pc:sldChg chg="del">
        <pc:chgData name="Zaman Zaman" userId="e745144d-2859-4efa-8ace-e0474d46a858" providerId="ADAL" clId="{665BAD4B-08A0-48CD-8DCA-2D9587FED947}" dt="2021-01-17T16:31:45.537" v="20" actId="2696"/>
        <pc:sldMkLst>
          <pc:docMk/>
          <pc:sldMk cId="404246310" sldId="376"/>
        </pc:sldMkLst>
      </pc:sldChg>
    </pc:docChg>
  </pc:docChgLst>
  <pc:docChgLst>
    <pc:chgData name="Zaman Zaman" userId="e745144d-2859-4efa-8ace-e0474d46a858" providerId="ADAL" clId="{92CB6E29-222B-48A7-82B5-D54DFE78FB2D}"/>
    <pc:docChg chg="modSld">
      <pc:chgData name="Zaman Zaman" userId="e745144d-2859-4efa-8ace-e0474d46a858" providerId="ADAL" clId="{92CB6E29-222B-48A7-82B5-D54DFE78FB2D}" dt="2021-01-25T11:26:34.916" v="4" actId="5793"/>
      <pc:docMkLst>
        <pc:docMk/>
      </pc:docMkLst>
      <pc:sldChg chg="modSp mod">
        <pc:chgData name="Zaman Zaman" userId="e745144d-2859-4efa-8ace-e0474d46a858" providerId="ADAL" clId="{92CB6E29-222B-48A7-82B5-D54DFE78FB2D}" dt="2021-01-25T11:26:34.916" v="4" actId="5793"/>
        <pc:sldMkLst>
          <pc:docMk/>
          <pc:sldMk cId="4188288868" sldId="378"/>
        </pc:sldMkLst>
        <pc:spChg chg="mod">
          <ac:chgData name="Zaman Zaman" userId="e745144d-2859-4efa-8ace-e0474d46a858" providerId="ADAL" clId="{92CB6E29-222B-48A7-82B5-D54DFE78FB2D}" dt="2021-01-25T11:26:34.916" v="4" actId="5793"/>
          <ac:spMkLst>
            <pc:docMk/>
            <pc:sldMk cId="4188288868" sldId="378"/>
            <ac:spMk id="3" creationId="{8F3EEB0F-652E-4748-A278-19CAF196CC1E}"/>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1/25/2021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Each column has a data type. In this case, some are numeric, and some are character (text). You can also specify column</a:t>
            </a:r>
            <a:r>
              <a:rPr lang="en-US" altLang="en-US" baseline="0" dirty="0">
                <a:cs typeface="Arial" panose="020B0604020202020204" pitchFamily="34" charset="0"/>
              </a:rPr>
              <a:t> sizes. For numeric columns, you can specify whether they will be integer (which ProductID is) or allow decimal values (such as ProductStandardPrice).</a:t>
            </a:r>
          </a:p>
          <a:p>
            <a:pPr eaLnBrk="1" hangingPunct="1"/>
            <a:endParaRPr lang="en-US" altLang="en-US" baseline="0" dirty="0">
              <a:cs typeface="Arial" panose="020B0604020202020204" pitchFamily="34" charset="0"/>
            </a:endParaRPr>
          </a:p>
          <a:p>
            <a:pPr eaLnBrk="1" hangingPunct="1"/>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42888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For this table,</a:t>
            </a:r>
            <a:r>
              <a:rPr lang="en-US" altLang="en-US" baseline="0" dirty="0">
                <a:cs typeface="Arial" panose="020B0604020202020204" pitchFamily="34" charset="0"/>
              </a:rPr>
              <a:t> we see a composite primary key.</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Remember that OrderLine is an associative entity, between Product and Order. Therefore it has two foreign keys, one to each of these tables.</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85595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Here we see a domain constraint that limits the number of allowable values for the ProductFinish column. The CHECK operator always ensures that update and insert</a:t>
            </a:r>
            <a:r>
              <a:rPr lang="en-US" altLang="en-US" baseline="0" dirty="0">
                <a:cs typeface="Arial" panose="020B0604020202020204" pitchFamily="34" charset="0"/>
              </a:rPr>
              <a:t> attempts to this table will only allow the values listed. However, because ProductFinish does not prohibit null values, it is possible to insert a record while leaving ProductFinish without a value at all.</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We also see a default value for OrderDate, which is SYSDATE. SYSDATE is the current date. So, if a new order record is created and the order date is not explicitly entered, then it defaults to the current date at the time the record is created (via an INSERT statement).</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40147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Here we see that the Order table</a:t>
            </a:r>
            <a:r>
              <a:rPr lang="en-US" altLang="en-US" baseline="0" dirty="0">
                <a:cs typeface="Arial" panose="020B0604020202020204" pitchFamily="34" charset="0"/>
              </a:rPr>
              <a:t> has a foreign key. This CONSTRAINT statement creates a foreign key constraint, referencing the Customer table’s primary key. </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61669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The CREATE</a:t>
            </a:r>
            <a:r>
              <a:rPr lang="en-US" altLang="en-US" baseline="0" dirty="0">
                <a:cs typeface="Arial" panose="020B0604020202020204" pitchFamily="34" charset="0"/>
              </a:rPr>
              <a:t> TABLE statement includes a clause to specify how updates and deletes are processed when there are dependent tables. If a DELETE request comes for a record with dependent records in another table, the DBMS could </a:t>
            </a:r>
            <a:r>
              <a:rPr lang="en-US" altLang="en-US" b="1" baseline="0" dirty="0">
                <a:cs typeface="Arial" panose="020B0604020202020204" pitchFamily="34" charset="0"/>
              </a:rPr>
              <a:t>restrict</a:t>
            </a:r>
            <a:r>
              <a:rPr lang="en-US" altLang="en-US" baseline="0" dirty="0">
                <a:cs typeface="Arial" panose="020B0604020202020204" pitchFamily="34" charset="0"/>
              </a:rPr>
              <a:t> the delete, which means to disallow it. Or, it could </a:t>
            </a:r>
            <a:r>
              <a:rPr lang="en-US" altLang="en-US" b="1" baseline="0" dirty="0">
                <a:cs typeface="Arial" panose="020B0604020202020204" pitchFamily="34" charset="0"/>
              </a:rPr>
              <a:t>cascade</a:t>
            </a:r>
            <a:r>
              <a:rPr lang="en-US" altLang="en-US" baseline="0" dirty="0">
                <a:cs typeface="Arial" panose="020B0604020202020204" pitchFamily="34" charset="0"/>
              </a:rPr>
              <a:t> the delete, so that dependent records with matching foreign keys will also be deleted. Or it could </a:t>
            </a:r>
            <a:r>
              <a:rPr lang="en-US" altLang="en-US" b="1" baseline="0" dirty="0">
                <a:cs typeface="Arial" panose="020B0604020202020204" pitchFamily="34" charset="0"/>
              </a:rPr>
              <a:t>set null</a:t>
            </a:r>
            <a:r>
              <a:rPr lang="en-US" altLang="en-US" baseline="0" dirty="0">
                <a:cs typeface="Arial" panose="020B0604020202020204" pitchFamily="34" charset="0"/>
              </a:rPr>
              <a:t>, which means that deleting the primary key record will result in setting all corresponding foreign keys to be set to null (this would imply an optional one cardinality in the relationship).</a:t>
            </a:r>
          </a:p>
          <a:p>
            <a:pPr eaLnBrk="1" hangingPunct="1"/>
            <a:endParaRPr lang="en-US" altLang="en-US" baseline="0"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76877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The concepts of relational database technology were first articulated in 1970 in E. F. Codd’s classic paper “A Relational Model of Data for Large Shared Data Banks.” System R was a project at the IBM Research Laboratory in San Jose, California, that demonstrated the feasibility of implementing the relational model in a database management system. They used a language</a:t>
            </a:r>
            <a:r>
              <a:rPr lang="en-US" altLang="en-US" baseline="0" dirty="0">
                <a:cs typeface="Arial" panose="020B0604020202020204" pitchFamily="34" charset="0"/>
              </a:rPr>
              <a:t> they called “sequel”. It’s later been named SQL, but “sequel” is still often how it is pronounced.</a:t>
            </a:r>
            <a:endParaRPr lang="en-US" altLang="en-US" dirty="0">
              <a:cs typeface="Arial" panose="020B0604020202020204" pitchFamily="34" charset="0"/>
            </a:endParaRPr>
          </a:p>
          <a:p>
            <a:pPr eaLnBrk="1" hangingPunct="1"/>
            <a:endParaRPr lang="en-US" altLang="en-US" dirty="0">
              <a:cs typeface="Arial" panose="020B0604020202020204" pitchFamily="34" charset="0"/>
            </a:endParaRPr>
          </a:p>
          <a:p>
            <a:r>
              <a:rPr lang="en-US" sz="1200" b="0" i="0" u="none" strike="noStrike" kern="1200" cap="none" baseline="0" dirty="0">
                <a:solidFill>
                  <a:schemeClr val="tx1"/>
                </a:solidFill>
                <a:latin typeface="Times New Roman" pitchFamily="18" charset="0"/>
                <a:ea typeface="Arial"/>
                <a:cs typeface="Arial" charset="0"/>
                <a:sym typeface="Arial"/>
              </a:rPr>
              <a:t>SQL-92 was a major revision and was structured into three levels: Entry, Intermediate, and Full. SQL:1999 established the core-level conformance, which must be met before any other level of conformance can be achieved; core-level conformance requirements were unchanged in SQL:2011. In addition to fixes and enhancements of SQL:1999, SQL:2003 introduced a new set of SQL/XML standards, three new data types, various new built-in functions, and improved methods for generating values automatically. SQL:2006 refined these additions and made them more compatible with XQuery, the XML query language published by the World Wide Web Consortium (W3C). SQL:2008 improved analytics, query capabilities, and exchanged MERGE for combining tables. The most important new additions to SQL:2011 were related to temporal databases, that is, databases that are able to capture the change in data values over time. At the time of this writing, most database management systems claim SQL-92 compliance and partial compliance with SQL:1999 and SQL:2011. </a:t>
            </a:r>
            <a:r>
              <a:rPr lang="en-US" altLang="en-US" sz="1200" b="0" i="0" u="none" strike="noStrike" kern="1200" cap="none" baseline="0" dirty="0">
                <a:solidFill>
                  <a:schemeClr val="tx1"/>
                </a:solidFill>
                <a:latin typeface="Times New Roman" pitchFamily="18" charset="0"/>
                <a:cs typeface="Arial" charset="0"/>
                <a:sym typeface="Arial"/>
              </a:rPr>
              <a:t>SQL:2016 added </a:t>
            </a:r>
            <a:r>
              <a:rPr lang="en-US" sz="1200" b="0" i="0" u="none" strike="noStrike" kern="1200" cap="none" baseline="0" dirty="0">
                <a:solidFill>
                  <a:schemeClr val="dk1"/>
                </a:solidFill>
                <a:latin typeface="Arial"/>
                <a:ea typeface="Arial"/>
                <a:cs typeface="Arial"/>
                <a:sym typeface="Arial"/>
              </a:rPr>
              <a:t>row pattern recognition, JSON support, polymorphic table functions, and an extended set of analytic capabilities.</a:t>
            </a:r>
          </a:p>
          <a:p>
            <a:endParaRPr lang="en-US" altLang="en-US" sz="1200" b="0" i="0" u="none" strike="noStrike" kern="1200" cap="none" baseline="0" dirty="0">
              <a:solidFill>
                <a:schemeClr val="dk1"/>
              </a:solidFill>
              <a:latin typeface="Arial"/>
              <a:cs typeface="Arial"/>
              <a:sym typeface="Arial"/>
            </a:endParaRPr>
          </a:p>
          <a:p>
            <a:r>
              <a:rPr lang="en-US" altLang="en-US" sz="1200" b="0" i="0" u="none" strike="noStrike" kern="1200" cap="none" baseline="0" dirty="0">
                <a:solidFill>
                  <a:schemeClr val="dk1"/>
                </a:solidFill>
                <a:latin typeface="Arial"/>
                <a:cs typeface="Arial"/>
                <a:sym typeface="Arial"/>
              </a:rPr>
              <a:t>Is SQL a standard? It is no longer certified by </a:t>
            </a:r>
            <a:r>
              <a:rPr lang="en-US" sz="1200" b="0" i="0" u="none" strike="noStrike" kern="1200" cap="none" baseline="0" dirty="0">
                <a:solidFill>
                  <a:schemeClr val="dk1"/>
                </a:solidFill>
                <a:latin typeface="Arial"/>
                <a:ea typeface="Arial"/>
                <a:cs typeface="Arial"/>
                <a:sym typeface="Arial"/>
              </a:rPr>
              <a:t>the U.S. Department of Commerce’s National Institute of Standards and Technology (NIST)</a:t>
            </a:r>
            <a:r>
              <a:rPr lang="en-US" altLang="en-US" sz="1200" b="0" i="0" u="none" strike="noStrike" kern="1200" cap="none" baseline="0" dirty="0">
                <a:solidFill>
                  <a:schemeClr val="dk1"/>
                </a:solidFill>
                <a:latin typeface="Arial"/>
                <a:cs typeface="Arial"/>
                <a:sym typeface="Arial"/>
              </a:rPr>
              <a:t>.</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67633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b="0" i="0" u="none" strike="noStrike" kern="1200" cap="none" baseline="0" dirty="0">
                <a:solidFill>
                  <a:schemeClr val="dk1"/>
                </a:solidFill>
                <a:latin typeface="Arial"/>
                <a:cs typeface="Arial"/>
                <a:sym typeface="Arial"/>
              </a:rPr>
              <a:t>Is SQL a standard? No longer certified by </a:t>
            </a:r>
            <a:r>
              <a:rPr lang="en-US" sz="1200" b="0" i="0" u="none" strike="noStrike" kern="1200" cap="none" baseline="0" dirty="0">
                <a:solidFill>
                  <a:schemeClr val="dk1"/>
                </a:solidFill>
                <a:latin typeface="Arial"/>
                <a:ea typeface="Arial"/>
                <a:cs typeface="Arial"/>
                <a:sym typeface="Arial"/>
              </a:rPr>
              <a:t>the U.S. Department of Commerce’s National Institute of Standards and Technology (NIST)</a:t>
            </a:r>
            <a:r>
              <a:rPr lang="en-US" altLang="en-US" sz="1200" b="0" i="0" u="none" strike="noStrike" kern="1200" cap="none" baseline="0" dirty="0">
                <a:solidFill>
                  <a:schemeClr val="dk1"/>
                </a:solidFill>
                <a:latin typeface="Arial"/>
                <a:cs typeface="Arial"/>
                <a:sym typeface="Arial"/>
              </a:rPr>
              <a:t>.</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31109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These are all benefits</a:t>
            </a:r>
            <a:r>
              <a:rPr lang="en-US" altLang="en-US" baseline="0" dirty="0">
                <a:cs typeface="Arial" panose="020B0604020202020204" pitchFamily="34" charset="0"/>
              </a:rPr>
              <a:t> of standardization. Keep in mind, though, that different database vendors may use different constructs in their SQL versions, so the standards are not perfectly applied. </a:t>
            </a:r>
          </a:p>
          <a:p>
            <a:pPr eaLnBrk="1" hangingPunct="1"/>
            <a:endParaRPr lang="en-US" altLang="en-US" baseline="0" dirty="0">
              <a:cs typeface="Arial" panose="020B0604020202020204" pitchFamily="34" charset="0"/>
            </a:endParaRPr>
          </a:p>
          <a:p>
            <a:r>
              <a:rPr lang="en-US" altLang="en-US" baseline="0" dirty="0">
                <a:cs typeface="Arial" panose="020B0604020202020204" pitchFamily="34" charset="0"/>
              </a:rPr>
              <a:t>Standards are good, but they also have disadvantages. </a:t>
            </a:r>
            <a:r>
              <a:rPr lang="en-US" sz="1200" b="0" i="0" u="none" strike="noStrike" kern="1200" cap="none" baseline="0" dirty="0">
                <a:solidFill>
                  <a:schemeClr val="tx1"/>
                </a:solidFill>
                <a:latin typeface="Times New Roman" pitchFamily="18" charset="0"/>
                <a:ea typeface="Arial"/>
                <a:cs typeface="Arial" charset="0"/>
                <a:sym typeface="Arial"/>
              </a:rPr>
              <a:t>A standard can stifle creativity and innovation. One standard is never enough to meet all needs, and an industry standard can be far from ideal because it may be the offspring of compromises among many parties. The standard may be difficult to change (because so many vendors have a vested interest in it), so fixing deficiencies may take considerable effort. Since vendors typically extend standards with proprietary features, application portability isn’t complete; you may need to change SQL statements when migrating from one vendor to another (for example, switching from Oracle to Microsoft SSL Server or vice versa).</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64303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A database instance, also called a database server, is a set of memory structure and software processes that manage the access to a set of database files. Each instance maintains</a:t>
            </a:r>
            <a:r>
              <a:rPr lang="en-US" altLang="en-US" baseline="0" dirty="0">
                <a:cs typeface="Arial" panose="020B0604020202020204" pitchFamily="34" charset="0"/>
              </a:rPr>
              <a:t> one or more databases, organized into catalogs consisting of schemas.</a:t>
            </a:r>
            <a:endParaRPr lang="en-US" altLang="en-US" dirty="0">
              <a:cs typeface="Arial" panose="020B0604020202020204" pitchFamily="34" charset="0"/>
            </a:endParaRP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Here we see an</a:t>
            </a:r>
            <a:r>
              <a:rPr lang="en-US" altLang="en-US" baseline="0" dirty="0">
                <a:cs typeface="Arial" panose="020B0604020202020204" pitchFamily="34" charset="0"/>
              </a:rPr>
              <a:t> instance of a DBMS along with two databases (PROD and DEV). The Production database contains its own data indexed by the catalog PROD_C. It is the actual database being used for business operations. The Development database is used for making application changes and testing. Usually, organizations have two separate databases, one for production and one for development.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99754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SQL is composed of three sub-languages, DDL, DML, and DCL.</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DDL is Data Definition Language. This is used to actually create the metadata of the database,</a:t>
            </a:r>
            <a:r>
              <a:rPr lang="en-US" altLang="en-US" baseline="0" dirty="0">
                <a:cs typeface="Arial" panose="020B0604020202020204" pitchFamily="34" charset="0"/>
              </a:rPr>
              <a:t> including all tables, attributes and their data types, indexes, primary and foreign keys, etc. The DDL implements the logical design into actual physical databases. This is the language that database designers will use to create the database.</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DML is Data Manipulation Language. This includes all query, update, insert, and delete statements. This is the language that allows users and applications to interact with and manipulate the data in the database.</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DCL is Data Control Language. This is used by database administrators to specify who can access the data, and the types of data and operations these users are authorized to manipulate. </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518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This figure shows the overall structure of a CREATE TABLE statement. It shows that the table will have a name, and some number of column definitions and table constraints. In</a:t>
            </a:r>
            <a:r>
              <a:rPr lang="en-US" altLang="en-US" baseline="0" dirty="0">
                <a:cs typeface="Arial" panose="020B0604020202020204" pitchFamily="34" charset="0"/>
              </a:rPr>
              <a:t> the following slides, we see several examples, related to the Pine Valley Furniture database.</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93689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This is the</a:t>
            </a:r>
            <a:r>
              <a:rPr lang="en-US" altLang="en-US" baseline="0" dirty="0">
                <a:cs typeface="Arial" panose="020B0604020202020204" pitchFamily="34" charset="0"/>
              </a:rPr>
              <a:t> E-R diagram from chapter 1. Each of these entities, including the associative entity, is implemented as a table in the database.</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9019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Here</a:t>
            </a:r>
            <a:r>
              <a:rPr lang="en-US" altLang="en-US" baseline="0" dirty="0">
                <a:cs typeface="Arial" panose="020B0604020202020204" pitchFamily="34" charset="0"/>
              </a:rPr>
              <a:t> we see the SQL DDL commands for creating four tables, one each for customer, order, product, and order line. Note that for each of these, there is some number of column definitions and some number of constraints.</a:t>
            </a:r>
          </a:p>
          <a:p>
            <a:pPr eaLnBrk="1" hangingPunct="1"/>
            <a:endParaRPr lang="en-US" altLang="en-US" baseline="0" dirty="0">
              <a:cs typeface="Arial" panose="020B0604020202020204" pitchFamily="34" charset="0"/>
            </a:endParaRPr>
          </a:p>
          <a:p>
            <a:pPr eaLnBrk="1" hangingPunct="1"/>
            <a:endParaRPr lang="en-US" altLang="en-US" baseline="0" dirty="0">
              <a:cs typeface="Arial" panose="020B0604020202020204" pitchFamily="34" charset="0"/>
            </a:endParaRPr>
          </a:p>
          <a:p>
            <a:r>
              <a:rPr lang="en-US" sz="1200" b="0" i="0" u="none" strike="noStrike" kern="1200" cap="none" baseline="0" dirty="0">
                <a:solidFill>
                  <a:schemeClr val="dk1"/>
                </a:solidFill>
                <a:latin typeface="Arial"/>
                <a:ea typeface="Arial"/>
                <a:cs typeface="Arial"/>
                <a:sym typeface="Arial"/>
              </a:rPr>
              <a:t>Steps to follow when preparing to create a table:</a:t>
            </a:r>
          </a:p>
          <a:p>
            <a:endParaRPr lang="en-US" sz="1200" b="0" i="0" u="none" strike="noStrike" kern="1200" cap="none" baseline="0" dirty="0">
              <a:solidFill>
                <a:schemeClr val="dk1"/>
              </a:solidFill>
              <a:latin typeface="Arial"/>
              <a:ea typeface="Arial"/>
              <a:cs typeface="Arial"/>
              <a:sym typeface="Arial"/>
            </a:endParaRPr>
          </a:p>
          <a:p>
            <a:pPr marL="0" indent="0">
              <a:buNone/>
            </a:pPr>
            <a:r>
              <a:rPr lang="en-US" sz="1200" b="1" i="0" u="none" strike="noStrike" kern="1200" cap="none" baseline="0" dirty="0">
                <a:solidFill>
                  <a:schemeClr val="dk1"/>
                </a:solidFill>
                <a:latin typeface="Arial"/>
                <a:ea typeface="Arial"/>
                <a:cs typeface="Arial"/>
                <a:sym typeface="Arial"/>
              </a:rPr>
              <a:t>1. </a:t>
            </a:r>
            <a:r>
              <a:rPr lang="en-US" sz="1200" b="0" i="0" u="none" strike="noStrike" kern="1200" cap="none" baseline="0" dirty="0">
                <a:solidFill>
                  <a:schemeClr val="dk1"/>
                </a:solidFill>
                <a:latin typeface="Arial"/>
                <a:ea typeface="Arial"/>
                <a:cs typeface="Arial"/>
                <a:sym typeface="Arial"/>
              </a:rPr>
              <a:t>Identify the appropriate data type, including length, precision, and scale, if required, for each attribute.</a:t>
            </a:r>
          </a:p>
          <a:p>
            <a:pPr marL="228600" indent="-228600">
              <a:buAutoNum type="arabicPeriod"/>
            </a:pPr>
            <a:endParaRPr lang="en-US" sz="1200" b="0" i="0" u="none" strike="noStrike" kern="1200" cap="none" baseline="0" dirty="0">
              <a:solidFill>
                <a:schemeClr val="dk1"/>
              </a:solidFill>
              <a:latin typeface="Arial"/>
              <a:ea typeface="Arial"/>
              <a:cs typeface="Arial"/>
              <a:sym typeface="Arial"/>
            </a:endParaRPr>
          </a:p>
          <a:p>
            <a:r>
              <a:rPr lang="en-US" sz="1200" b="1" i="0" u="none" strike="noStrike" kern="1200" cap="none" baseline="0" dirty="0">
                <a:solidFill>
                  <a:schemeClr val="dk1"/>
                </a:solidFill>
                <a:latin typeface="Arial"/>
                <a:ea typeface="Arial"/>
                <a:cs typeface="Arial"/>
                <a:sym typeface="Arial"/>
              </a:rPr>
              <a:t>2. </a:t>
            </a:r>
            <a:r>
              <a:rPr lang="en-US" sz="1200" b="0" i="0" u="none" strike="noStrike" kern="1200" cap="none" baseline="0" dirty="0">
                <a:solidFill>
                  <a:schemeClr val="dk1"/>
                </a:solidFill>
                <a:latin typeface="Arial"/>
                <a:ea typeface="Arial"/>
                <a:cs typeface="Arial"/>
                <a:sym typeface="Arial"/>
              </a:rPr>
              <a:t>Identify the columns that should not accept null values. Column controls that indicate a column cannot be null are established when a table is created and are</a:t>
            </a:r>
          </a:p>
          <a:p>
            <a:r>
              <a:rPr lang="en-US" sz="1200" b="0" i="0" u="none" strike="noStrike" kern="1200" cap="none" baseline="0" dirty="0">
                <a:solidFill>
                  <a:schemeClr val="dk1"/>
                </a:solidFill>
                <a:latin typeface="Arial"/>
                <a:ea typeface="Arial"/>
                <a:cs typeface="Arial"/>
                <a:sym typeface="Arial"/>
              </a:rPr>
              <a:t>enforced for every update of the table when data are entered.</a:t>
            </a:r>
          </a:p>
          <a:p>
            <a:endParaRPr lang="en-US" sz="1200" b="0" i="0" u="none" strike="noStrike" kern="1200" cap="none" baseline="0" dirty="0">
              <a:solidFill>
                <a:schemeClr val="dk1"/>
              </a:solidFill>
              <a:latin typeface="Arial"/>
              <a:ea typeface="Arial"/>
              <a:cs typeface="Arial"/>
              <a:sym typeface="Arial"/>
            </a:endParaRPr>
          </a:p>
          <a:p>
            <a:r>
              <a:rPr lang="en-US" sz="1200" b="1" i="0" u="none" strike="noStrike" kern="1200" cap="none" baseline="0" dirty="0">
                <a:solidFill>
                  <a:schemeClr val="dk1"/>
                </a:solidFill>
                <a:latin typeface="Arial"/>
                <a:ea typeface="Arial"/>
                <a:cs typeface="Arial"/>
                <a:sym typeface="Arial"/>
              </a:rPr>
              <a:t>3. </a:t>
            </a:r>
            <a:r>
              <a:rPr lang="en-US" sz="1200" b="0" i="0" u="none" strike="noStrike" kern="1200" cap="none" baseline="0" dirty="0">
                <a:solidFill>
                  <a:schemeClr val="dk1"/>
                </a:solidFill>
                <a:latin typeface="Arial"/>
                <a:ea typeface="Arial"/>
                <a:cs typeface="Arial"/>
                <a:sym typeface="Arial"/>
              </a:rPr>
              <a:t>Identify the columns that need to be unique. When a column control of UNIQUE is established for a column, the data in that column must have a different value for each row of data within that table (i.e., no duplicate values). Where a column or set of columns is designated as UNIQUE, that column or set of columns is a candidate key, as discussed in Chapter 4. Although each base table may have multiple candidate keys, only one candidate key may be designated as a PRIMARY KEY. When a column(s) is specified as the PRIMARY KEY, that column(s) is also assumed to be NOT NULL, even if NOT NULL is not explicitly stated. UNIQUE and PRIMARY KEY are both column constraints. Note that a table with a composite primary key, OrderLine_T, is defined in Figure 5-6. The OrderLine_PK constraint includes both OrderID and ProductID in the primary key constraint, thus creating a composite key. Additional attributes may be included within the parentheses as needed to create the composite key.</a:t>
            </a:r>
          </a:p>
          <a:p>
            <a:endParaRPr lang="en-US" sz="1200" b="0" i="0" u="none" strike="noStrike" kern="1200" cap="none" baseline="0" dirty="0">
              <a:solidFill>
                <a:schemeClr val="dk1"/>
              </a:solidFill>
              <a:latin typeface="Arial"/>
              <a:ea typeface="Arial"/>
              <a:cs typeface="Arial"/>
              <a:sym typeface="Arial"/>
            </a:endParaRPr>
          </a:p>
          <a:p>
            <a:r>
              <a:rPr lang="en-US" sz="1200" b="1" i="0" u="none" strike="noStrike" kern="1200" cap="none" baseline="0" dirty="0">
                <a:solidFill>
                  <a:schemeClr val="dk1"/>
                </a:solidFill>
                <a:latin typeface="Arial"/>
                <a:ea typeface="Arial"/>
                <a:cs typeface="Arial"/>
                <a:sym typeface="Arial"/>
              </a:rPr>
              <a:t>4. </a:t>
            </a:r>
            <a:r>
              <a:rPr lang="en-US" sz="1200" b="0" i="0" u="none" strike="noStrike" kern="1200" cap="none" baseline="0" dirty="0">
                <a:solidFill>
                  <a:schemeClr val="dk1"/>
                </a:solidFill>
                <a:latin typeface="Arial"/>
                <a:ea typeface="Arial"/>
                <a:cs typeface="Arial"/>
                <a:sym typeface="Arial"/>
              </a:rPr>
              <a:t>Identify all primary key–foreign key connections, as presented in Chapter 4. Foreign keys can be established immediately, as a table is created, or later by altering the table. The parent table in such a parent–child relationship should be created first so that the child table will reference an existing parent table when it is created. The column constraint REFERENCES can be used to enforce referential integrity (e.g., the Order_FK constraint on the Order_T table).</a:t>
            </a:r>
          </a:p>
          <a:p>
            <a:endParaRPr lang="en-US" sz="1200" b="0" i="0" u="none" strike="noStrike" kern="1200" cap="none" baseline="0" dirty="0">
              <a:solidFill>
                <a:schemeClr val="dk1"/>
              </a:solidFill>
              <a:latin typeface="Arial"/>
              <a:ea typeface="Arial"/>
              <a:cs typeface="Arial"/>
              <a:sym typeface="Arial"/>
            </a:endParaRPr>
          </a:p>
          <a:p>
            <a:r>
              <a:rPr lang="en-US" sz="1200" b="1" i="0" u="none" strike="noStrike" kern="1200" cap="none" baseline="0" dirty="0">
                <a:solidFill>
                  <a:schemeClr val="dk1"/>
                </a:solidFill>
                <a:latin typeface="Arial"/>
                <a:ea typeface="Arial"/>
                <a:cs typeface="Arial"/>
                <a:sym typeface="Arial"/>
              </a:rPr>
              <a:t>5. </a:t>
            </a:r>
            <a:r>
              <a:rPr lang="en-US" sz="1200" b="0" i="0" u="none" strike="noStrike" kern="1200" cap="none" baseline="0" dirty="0">
                <a:solidFill>
                  <a:schemeClr val="dk1"/>
                </a:solidFill>
                <a:latin typeface="Arial"/>
                <a:ea typeface="Arial"/>
                <a:cs typeface="Arial"/>
                <a:sym typeface="Arial"/>
              </a:rPr>
              <a:t>Determine values to be inserted in any columns for which a default value is desired. DEFAULT can be used to define a value that is automatically inserted when no value is identified during data entry. In Figure 5-6, the command that creates the Order_T table has defined a default value of SYSDATE (Oracle’s name for the current date) for the OrderDate attribute.</a:t>
            </a:r>
          </a:p>
          <a:p>
            <a:endParaRPr lang="en-US" sz="1200" b="0" i="0" u="none" strike="noStrike" kern="1200" cap="none" baseline="0" dirty="0">
              <a:solidFill>
                <a:schemeClr val="dk1"/>
              </a:solidFill>
              <a:latin typeface="Arial"/>
              <a:ea typeface="Arial"/>
              <a:cs typeface="Arial"/>
              <a:sym typeface="Arial"/>
            </a:endParaRPr>
          </a:p>
          <a:p>
            <a:r>
              <a:rPr lang="en-US" sz="1200" b="1" i="0" u="none" strike="noStrike" kern="1200" cap="none" baseline="0" dirty="0">
                <a:solidFill>
                  <a:schemeClr val="dk1"/>
                </a:solidFill>
                <a:latin typeface="Arial"/>
                <a:ea typeface="Arial"/>
                <a:cs typeface="Arial"/>
                <a:sym typeface="Arial"/>
              </a:rPr>
              <a:t>6. </a:t>
            </a:r>
            <a:r>
              <a:rPr lang="en-US" sz="1200" b="0" i="0" u="none" strike="noStrike" kern="1200" cap="none" baseline="0" dirty="0">
                <a:solidFill>
                  <a:schemeClr val="dk1"/>
                </a:solidFill>
                <a:latin typeface="Arial"/>
                <a:ea typeface="Arial"/>
                <a:cs typeface="Arial"/>
                <a:sym typeface="Arial"/>
              </a:rPr>
              <a:t>Identify any columns for which domain specifications may be stated that are more constrained than those established by data type. Using CHECK as a column constraint, it may be possible to establish validation rules for values to be inserted into the database. In Figure 5-6, creation of the Product_T table includes a check constraint, which lists the possible values for ProductFinish. Thus, even though an entry of ‘White Maple’ would meet the VARCHAR2 data type constraints, it would be rejected because ‘White Maple’ is not in the checklist.</a:t>
            </a:r>
          </a:p>
          <a:p>
            <a:endParaRPr lang="en-US" sz="1200" b="0" i="0" u="none" strike="noStrike" kern="1200" cap="none" baseline="0" dirty="0">
              <a:solidFill>
                <a:schemeClr val="dk1"/>
              </a:solidFill>
              <a:latin typeface="Arial"/>
              <a:ea typeface="Arial"/>
              <a:cs typeface="Arial"/>
              <a:sym typeface="Arial"/>
            </a:endParaRP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CREATE TABLE statements from Figure 5-6:</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CREATE TABLE Customer_T</a:t>
            </a:r>
          </a:p>
          <a:p>
            <a:r>
              <a:rPr lang="en-US" sz="1200" b="0" i="0" u="none" strike="noStrike" kern="1200" cap="none" baseline="0" dirty="0">
                <a:solidFill>
                  <a:schemeClr val="dk1"/>
                </a:solidFill>
                <a:latin typeface="Arial"/>
                <a:ea typeface="Arial"/>
                <a:cs typeface="Arial"/>
                <a:sym typeface="Arial"/>
              </a:rPr>
              <a:t>(CustomerID NUMBER(11,0)</a:t>
            </a:r>
          </a:p>
          <a:p>
            <a:r>
              <a:rPr lang="en-US" sz="1200" b="0" i="0" u="none" strike="noStrike" kern="1200" cap="none" baseline="0" dirty="0">
                <a:solidFill>
                  <a:schemeClr val="dk1"/>
                </a:solidFill>
                <a:latin typeface="Arial"/>
                <a:ea typeface="Arial"/>
                <a:cs typeface="Arial"/>
                <a:sym typeface="Arial"/>
              </a:rPr>
              <a:t>CustomerName VARCHAR2(25)</a:t>
            </a:r>
          </a:p>
          <a:p>
            <a:r>
              <a:rPr lang="en-US" sz="1200" b="0" i="0" u="none" strike="noStrike" kern="1200" cap="none" baseline="0" dirty="0">
                <a:solidFill>
                  <a:schemeClr val="dk1"/>
                </a:solidFill>
                <a:latin typeface="Arial"/>
                <a:ea typeface="Arial"/>
                <a:cs typeface="Arial"/>
                <a:sym typeface="Arial"/>
              </a:rPr>
              <a:t>CustomerAddress VARCHAR2(30),</a:t>
            </a:r>
          </a:p>
          <a:p>
            <a:r>
              <a:rPr lang="en-US" sz="1200" b="0" i="0" u="none" strike="noStrike" kern="1200" cap="none" baseline="0" dirty="0">
                <a:solidFill>
                  <a:schemeClr val="dk1"/>
                </a:solidFill>
                <a:latin typeface="Arial"/>
                <a:ea typeface="Arial"/>
                <a:cs typeface="Arial"/>
                <a:sym typeface="Arial"/>
              </a:rPr>
              <a:t>CustomerCity VARCHAR2(20),</a:t>
            </a:r>
          </a:p>
          <a:p>
            <a:r>
              <a:rPr lang="en-US" sz="1200" b="0" i="0" u="none" strike="noStrike" kern="1200" cap="none" baseline="0" dirty="0">
                <a:solidFill>
                  <a:schemeClr val="dk1"/>
                </a:solidFill>
                <a:latin typeface="Arial"/>
                <a:ea typeface="Arial"/>
                <a:cs typeface="Arial"/>
                <a:sym typeface="Arial"/>
              </a:rPr>
              <a:t>CustomerState CHAR(2),</a:t>
            </a:r>
          </a:p>
          <a:p>
            <a:r>
              <a:rPr lang="en-US" sz="1200" b="0" i="0" u="none" strike="noStrike" kern="1200" cap="none" baseline="0" dirty="0">
                <a:solidFill>
                  <a:schemeClr val="dk1"/>
                </a:solidFill>
                <a:latin typeface="Arial"/>
                <a:ea typeface="Arial"/>
                <a:cs typeface="Arial"/>
                <a:sym typeface="Arial"/>
              </a:rPr>
              <a:t>CustomerPostalCode VARCHAR2(9),</a:t>
            </a:r>
          </a:p>
          <a:p>
            <a:r>
              <a:rPr lang="en-US" sz="1200" b="0" i="0" u="none" strike="noStrike" kern="1200" cap="none" baseline="0" dirty="0">
                <a:solidFill>
                  <a:schemeClr val="dk1"/>
                </a:solidFill>
                <a:latin typeface="Arial"/>
                <a:ea typeface="Arial"/>
                <a:cs typeface="Arial"/>
                <a:sym typeface="Arial"/>
              </a:rPr>
              <a:t>CONSTRAINT Customer_PK PRIMARY KEY (CustomerID));</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CREATE TABLE Order_T</a:t>
            </a:r>
          </a:p>
          <a:p>
            <a:r>
              <a:rPr lang="en-US" sz="1200" b="0" i="0" u="none" strike="noStrike" kern="1200" cap="none" baseline="0" dirty="0">
                <a:solidFill>
                  <a:schemeClr val="dk1"/>
                </a:solidFill>
                <a:latin typeface="Arial"/>
                <a:ea typeface="Arial"/>
                <a:cs typeface="Arial"/>
                <a:sym typeface="Arial"/>
              </a:rPr>
              <a:t>(OrderID NUMBER(11,0) NOT NULL,</a:t>
            </a:r>
          </a:p>
          <a:p>
            <a:r>
              <a:rPr lang="en-US" sz="1200" b="0" i="0" u="none" strike="noStrike" kern="1200" cap="none" baseline="0" dirty="0">
                <a:solidFill>
                  <a:schemeClr val="dk1"/>
                </a:solidFill>
                <a:latin typeface="Arial"/>
                <a:ea typeface="Arial"/>
                <a:cs typeface="Arial"/>
                <a:sym typeface="Arial"/>
              </a:rPr>
              <a:t>NOT NULL,</a:t>
            </a:r>
          </a:p>
          <a:p>
            <a:r>
              <a:rPr lang="en-US" sz="1200" b="0" i="0" u="none" strike="noStrike" kern="1200" cap="none" baseline="0" dirty="0">
                <a:solidFill>
                  <a:schemeClr val="dk1"/>
                </a:solidFill>
                <a:latin typeface="Arial"/>
                <a:ea typeface="Arial"/>
                <a:cs typeface="Arial"/>
                <a:sym typeface="Arial"/>
              </a:rPr>
              <a:t>NOT NULL,</a:t>
            </a:r>
          </a:p>
          <a:p>
            <a:r>
              <a:rPr lang="en-US" sz="1200" b="0" i="0" u="none" strike="noStrike" kern="1200" cap="none" baseline="0" dirty="0">
                <a:solidFill>
                  <a:schemeClr val="dk1"/>
                </a:solidFill>
                <a:latin typeface="Arial"/>
                <a:ea typeface="Arial"/>
                <a:cs typeface="Arial"/>
                <a:sym typeface="Arial"/>
              </a:rPr>
              <a:t>OrderDate DATE DEFAULT SYSDATE,</a:t>
            </a:r>
          </a:p>
          <a:p>
            <a:r>
              <a:rPr lang="en-US" sz="1200" b="0" i="0" u="none" strike="noStrike" kern="1200" cap="none" baseline="0" dirty="0">
                <a:solidFill>
                  <a:schemeClr val="dk1"/>
                </a:solidFill>
                <a:latin typeface="Arial"/>
                <a:ea typeface="Arial"/>
                <a:cs typeface="Arial"/>
                <a:sym typeface="Arial"/>
              </a:rPr>
              <a:t>CustomerID NUMBER(11,0),</a:t>
            </a:r>
          </a:p>
          <a:p>
            <a:r>
              <a:rPr lang="en-US" sz="1200" b="0" i="0" u="none" strike="noStrike" kern="1200" cap="none" baseline="0" dirty="0">
                <a:solidFill>
                  <a:schemeClr val="dk1"/>
                </a:solidFill>
                <a:latin typeface="Arial"/>
                <a:ea typeface="Arial"/>
                <a:cs typeface="Arial"/>
                <a:sym typeface="Arial"/>
              </a:rPr>
              <a:t>CONSTRAINT Order_PK PRIMARY KEY (OrderID),</a:t>
            </a:r>
          </a:p>
          <a:p>
            <a:r>
              <a:rPr lang="en-US" sz="1200" b="0" i="0" u="none" strike="noStrike" kern="1200" cap="none" baseline="0" dirty="0">
                <a:solidFill>
                  <a:schemeClr val="dk1"/>
                </a:solidFill>
                <a:latin typeface="Arial"/>
                <a:ea typeface="Arial"/>
                <a:cs typeface="Arial"/>
                <a:sym typeface="Arial"/>
              </a:rPr>
              <a:t>CONSTRAINT Order_FK FOREIGN KEY (CustomerID) REFERENCES Customer_T(CustomerID));</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CREATE TABLE Product_T</a:t>
            </a:r>
          </a:p>
          <a:p>
            <a:r>
              <a:rPr lang="en-US" sz="1200" b="0" i="0" u="none" strike="noStrike" kern="1200" cap="none" baseline="0" dirty="0">
                <a:solidFill>
                  <a:schemeClr val="dk1"/>
                </a:solidFill>
                <a:latin typeface="Arial"/>
                <a:ea typeface="Arial"/>
                <a:cs typeface="Arial"/>
                <a:sym typeface="Arial"/>
              </a:rPr>
              <a:t>(ProductID NUMBER(11,0) NOT NULL,</a:t>
            </a:r>
          </a:p>
          <a:p>
            <a:r>
              <a:rPr lang="en-US" sz="1200" b="0" i="0" u="none" strike="noStrike" kern="1200" cap="none" baseline="0" dirty="0">
                <a:solidFill>
                  <a:schemeClr val="dk1"/>
                </a:solidFill>
                <a:latin typeface="Arial"/>
                <a:ea typeface="Arial"/>
                <a:cs typeface="Arial"/>
                <a:sym typeface="Arial"/>
              </a:rPr>
              <a:t>ProductDescription VARCHAR2(50),</a:t>
            </a:r>
          </a:p>
          <a:p>
            <a:r>
              <a:rPr lang="en-US" sz="1200" b="0" i="0" u="none" strike="noStrike" kern="1200" cap="none" baseline="0" dirty="0">
                <a:solidFill>
                  <a:schemeClr val="dk1"/>
                </a:solidFill>
                <a:latin typeface="Arial"/>
                <a:ea typeface="Arial"/>
                <a:cs typeface="Arial"/>
                <a:sym typeface="Arial"/>
              </a:rPr>
              <a:t>ProductFinish VARCHAR2(20)</a:t>
            </a:r>
          </a:p>
          <a:p>
            <a:r>
              <a:rPr lang="en-US" sz="1200" b="0" i="0" u="none" strike="noStrike" kern="1200" cap="none" baseline="0" dirty="0">
                <a:solidFill>
                  <a:schemeClr val="dk1"/>
                </a:solidFill>
                <a:latin typeface="Arial"/>
                <a:ea typeface="Arial"/>
                <a:cs typeface="Arial"/>
                <a:sym typeface="Arial"/>
              </a:rPr>
              <a:t>CHECK (ProductFinish IN ('Cherry', 'Natural Ash', 'White Ash',</a:t>
            </a:r>
          </a:p>
          <a:p>
            <a:r>
              <a:rPr lang="en-US" sz="1200" b="0" i="0" u="none" strike="noStrike" kern="1200" cap="none" baseline="0" dirty="0">
                <a:solidFill>
                  <a:schemeClr val="dk1"/>
                </a:solidFill>
                <a:latin typeface="Arial"/>
                <a:ea typeface="Arial"/>
                <a:cs typeface="Arial"/>
                <a:sym typeface="Arial"/>
              </a:rPr>
              <a:t>'Red Oak', 'Natural Oak', 'Walnut')),</a:t>
            </a:r>
          </a:p>
          <a:p>
            <a:r>
              <a:rPr lang="en-US" sz="1200" b="0" i="0" u="none" strike="noStrike" kern="1200" cap="none" baseline="0" dirty="0">
                <a:solidFill>
                  <a:schemeClr val="dk1"/>
                </a:solidFill>
                <a:latin typeface="Arial"/>
                <a:ea typeface="Arial"/>
                <a:cs typeface="Arial"/>
                <a:sym typeface="Arial"/>
              </a:rPr>
              <a:t>ProductStandardPrice DECIMAL(6,2),</a:t>
            </a:r>
          </a:p>
          <a:p>
            <a:r>
              <a:rPr lang="en-US" sz="1200" b="0" i="0" u="none" strike="noStrike" kern="1200" cap="none" baseline="0" dirty="0">
                <a:solidFill>
                  <a:schemeClr val="dk1"/>
                </a:solidFill>
                <a:latin typeface="Arial"/>
                <a:ea typeface="Arial"/>
                <a:cs typeface="Arial"/>
                <a:sym typeface="Arial"/>
              </a:rPr>
              <a:t>ProductLineID INTEGER,</a:t>
            </a:r>
          </a:p>
          <a:p>
            <a:r>
              <a:rPr lang="en-US" sz="1200" b="0" i="0" u="none" strike="noStrike" kern="1200" cap="none" baseline="0" dirty="0">
                <a:solidFill>
                  <a:schemeClr val="dk1"/>
                </a:solidFill>
                <a:latin typeface="Arial"/>
                <a:ea typeface="Arial"/>
                <a:cs typeface="Arial"/>
                <a:sym typeface="Arial"/>
              </a:rPr>
              <a:t>CONSTRAINT Product_PK PRIMARY KEY (ProductID));</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CREATE TABLE OrderLine_T</a:t>
            </a:r>
          </a:p>
          <a:p>
            <a:r>
              <a:rPr lang="en-US" sz="1200" b="0" i="0" u="none" strike="noStrike" kern="1200" cap="none" baseline="0" dirty="0">
                <a:solidFill>
                  <a:schemeClr val="dk1"/>
                </a:solidFill>
                <a:latin typeface="Arial"/>
                <a:ea typeface="Arial"/>
                <a:cs typeface="Arial"/>
                <a:sym typeface="Arial"/>
              </a:rPr>
              <a:t>(OrderID NUMBER(11,0) NOT NULL,</a:t>
            </a:r>
          </a:p>
          <a:p>
            <a:r>
              <a:rPr lang="en-US" sz="1200" b="0" i="0" u="none" strike="noStrike" kern="1200" cap="none" baseline="0" dirty="0">
                <a:solidFill>
                  <a:schemeClr val="dk1"/>
                </a:solidFill>
                <a:latin typeface="Arial"/>
                <a:ea typeface="Arial"/>
                <a:cs typeface="Arial"/>
                <a:sym typeface="Arial"/>
              </a:rPr>
              <a:t>ProductID INTEGER NOT NULL,</a:t>
            </a:r>
          </a:p>
          <a:p>
            <a:r>
              <a:rPr lang="en-US" sz="1200" b="0" i="0" u="none" strike="noStrike" kern="1200" cap="none" baseline="0" dirty="0">
                <a:solidFill>
                  <a:schemeClr val="dk1"/>
                </a:solidFill>
                <a:latin typeface="Arial"/>
                <a:ea typeface="Arial"/>
                <a:cs typeface="Arial"/>
                <a:sym typeface="Arial"/>
              </a:rPr>
              <a:t>OrderedQuantity NUMBER(11,0),</a:t>
            </a:r>
          </a:p>
          <a:p>
            <a:r>
              <a:rPr lang="en-US" sz="1200" b="0" i="0" u="none" strike="noStrike" kern="1200" cap="none" baseline="0" dirty="0">
                <a:solidFill>
                  <a:schemeClr val="dk1"/>
                </a:solidFill>
                <a:latin typeface="Arial"/>
                <a:ea typeface="Arial"/>
                <a:cs typeface="Arial"/>
                <a:sym typeface="Arial"/>
              </a:rPr>
              <a:t>CONSTRAINT OrderLine_PK PRIMARY KEY (OrderID, ProductID),</a:t>
            </a:r>
          </a:p>
          <a:p>
            <a:r>
              <a:rPr lang="en-US" sz="1200" b="0" i="0" u="none" strike="noStrike" kern="1200" cap="none" baseline="0" dirty="0">
                <a:solidFill>
                  <a:schemeClr val="dk1"/>
                </a:solidFill>
                <a:latin typeface="Arial"/>
                <a:ea typeface="Arial"/>
                <a:cs typeface="Arial"/>
                <a:sym typeface="Arial"/>
              </a:rPr>
              <a:t>CONSTRAINT OrderLine_FK1 FOREIGN KEY (OrderID) REFERENCES Order_T(OrderID),</a:t>
            </a:r>
          </a:p>
          <a:p>
            <a:r>
              <a:rPr lang="en-US" sz="1200" b="0" i="0" u="none" strike="noStrike" kern="1200" cap="none" baseline="0" dirty="0">
                <a:solidFill>
                  <a:schemeClr val="dk1"/>
                </a:solidFill>
                <a:latin typeface="Arial"/>
                <a:ea typeface="Arial"/>
                <a:cs typeface="Arial"/>
                <a:sym typeface="Arial"/>
              </a:rPr>
              <a:t>CONSTRAINT OrderLine_FK2 FOREIGN KEY (ProductID) REFERENCES Product_T(ProductID));</a:t>
            </a:r>
            <a:endParaRPr lang="en-US" altLang="en-US" baseline="0" dirty="0">
              <a:cs typeface="Arial" panose="020B0604020202020204" pitchFamily="34" charset="0"/>
            </a:endParaRPr>
          </a:p>
          <a:p>
            <a:pPr eaLnBrk="1" hangingPunct="1"/>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59478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290445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7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com/sql/default.mspx" TargetMode="External"/><Relationship Id="rId7" Type="http://schemas.openxmlformats.org/officeDocument/2006/relationships/hyperlink" Target="http://office.microsoft.com/en-us/access/default.aspx?ofcresset=1" TargetMode="External"/><Relationship Id="rId2" Type="http://schemas.openxmlformats.org/officeDocument/2006/relationships/hyperlink" Target="http://www.oracle.com/" TargetMode="External"/><Relationship Id="rId1" Type="http://schemas.openxmlformats.org/officeDocument/2006/relationships/slideLayout" Target="../slideLayouts/slideLayout10.xml"/><Relationship Id="rId6" Type="http://schemas.openxmlformats.org/officeDocument/2006/relationships/hyperlink" Target="http://www.postgresql.org/" TargetMode="External"/><Relationship Id="rId5" Type="http://schemas.openxmlformats.org/officeDocument/2006/relationships/hyperlink" Target="http://www.mysql.com/" TargetMode="External"/><Relationship Id="rId4" Type="http://schemas.openxmlformats.org/officeDocument/2006/relationships/hyperlink" Target="http://www306.ibm.com/software/data/db2/9/"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latin typeface="+mn-lt"/>
              </a:rPr>
              <a:t>Thirteenth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5</a:t>
            </a:r>
          </a:p>
        </p:txBody>
      </p:sp>
      <p:sp>
        <p:nvSpPr>
          <p:cNvPr id="5" name="Text Placeholder 4"/>
          <p:cNvSpPr>
            <a:spLocks noGrp="1"/>
          </p:cNvSpPr>
          <p:nvPr>
            <p:ph type="body" idx="3"/>
          </p:nvPr>
        </p:nvSpPr>
        <p:spPr>
          <a:xfrm>
            <a:off x="4773168" y="3114461"/>
            <a:ext cx="3913631" cy="857932"/>
          </a:xfrm>
        </p:spPr>
        <p:txBody>
          <a:bodyPr/>
          <a:lstStyle/>
          <a:p>
            <a:pPr lvl="0" algn="ctr">
              <a:buSzPct val="25000"/>
            </a:pPr>
            <a:r>
              <a:rPr lang="en-US" dirty="0">
                <a:latin typeface="+mn-lt"/>
              </a:rPr>
              <a:t>Introduction to S</a:t>
            </a:r>
            <a:r>
              <a:rPr lang="en-US" sz="100" dirty="0">
                <a:latin typeface="+mn-lt"/>
              </a:rPr>
              <a:t> </a:t>
            </a:r>
            <a:r>
              <a:rPr lang="en-US" dirty="0">
                <a:latin typeface="+mn-lt"/>
              </a:rPr>
              <a:t>Q</a:t>
            </a:r>
            <a:r>
              <a:rPr lang="en-US" sz="100" dirty="0">
                <a:latin typeface="+mn-lt"/>
              </a:rPr>
              <a:t> </a:t>
            </a:r>
            <a:r>
              <a:rPr lang="en-US" dirty="0">
                <a:latin typeface="+mn-lt"/>
              </a:rPr>
              <a:t>L</a:t>
            </a:r>
          </a:p>
        </p:txBody>
      </p:sp>
      <p:pic>
        <p:nvPicPr>
          <p:cNvPr id="8" name="Picture 7" descr="Front Cover: Modern Database Management Thirteenth Edition by Hoffer, Ramesh and Topi."/>
          <p:cNvPicPr>
            <a:picLocks noChangeAspect="1"/>
          </p:cNvPicPr>
          <p:nvPr/>
        </p:nvPicPr>
        <p:blipFill>
          <a:blip r:embed="rId3"/>
          <a:stretch>
            <a:fillRect/>
          </a:stretch>
        </p:blipFill>
        <p:spPr>
          <a:xfrm>
            <a:off x="615470" y="1888110"/>
            <a:ext cx="3416019" cy="4394140"/>
          </a:xfrm>
          <a:prstGeom prst="rect">
            <a:avLst/>
          </a:prstGeom>
          <a:ln w="9525">
            <a:solidFill>
              <a:schemeClr val="tx1"/>
            </a:solidFill>
          </a:ln>
          <a:effectLst/>
        </p:spPr>
      </p:pic>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p>
        </p:txBody>
      </p:sp>
    </p:spTree>
    <p:extLst>
      <p:ext uri="{BB962C8B-B14F-4D97-AF65-F5344CB8AC3E}">
        <p14:creationId xmlns:p14="http://schemas.microsoft.com/office/powerpoint/2010/main" val="36351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SQL Data Types</a:t>
            </a:r>
          </a:p>
        </p:txBody>
      </p:sp>
      <p:sp>
        <p:nvSpPr>
          <p:cNvPr id="5" name="Text Placeholder 4"/>
          <p:cNvSpPr>
            <a:spLocks noGrp="1"/>
          </p:cNvSpPr>
          <p:nvPr>
            <p:ph type="body" idx="1"/>
          </p:nvPr>
        </p:nvSpPr>
        <p:spPr>
          <a:xfrm>
            <a:off x="457200" y="1600200"/>
            <a:ext cx="8229600" cy="4610819"/>
          </a:xfrm>
        </p:spPr>
        <p:txBody>
          <a:bodyPr/>
          <a:lstStyle/>
          <a:p>
            <a:pPr eaLnBrk="1" hangingPunct="1"/>
            <a:r>
              <a:rPr lang="en-US" altLang="en-US" sz="2200" dirty="0"/>
              <a:t>Strings</a:t>
            </a:r>
          </a:p>
          <a:p>
            <a:pPr lvl="1"/>
            <a:r>
              <a:rPr lang="en-US" altLang="en-US" sz="2200" dirty="0"/>
              <a:t>CHARACTER (n), VARYING CHARACTER (n)</a:t>
            </a:r>
          </a:p>
          <a:p>
            <a:pPr eaLnBrk="1" hangingPunct="1"/>
            <a:r>
              <a:rPr lang="en-US" altLang="en-US" sz="2200" dirty="0"/>
              <a:t>Binary</a:t>
            </a:r>
          </a:p>
          <a:p>
            <a:pPr lvl="1"/>
            <a:r>
              <a:rPr lang="en-US" altLang="en-US" sz="2200" dirty="0"/>
              <a:t>Binary Large Object (B</a:t>
            </a:r>
            <a:r>
              <a:rPr lang="en-US" altLang="en-US" sz="100" dirty="0"/>
              <a:t> </a:t>
            </a:r>
            <a:r>
              <a:rPr lang="en-US" altLang="en-US" sz="2200" dirty="0"/>
              <a:t>L</a:t>
            </a:r>
            <a:r>
              <a:rPr lang="en-US" altLang="en-US" sz="100" dirty="0"/>
              <a:t> </a:t>
            </a:r>
            <a:r>
              <a:rPr lang="en-US" altLang="en-US" sz="2200" dirty="0"/>
              <a:t>O</a:t>
            </a:r>
            <a:r>
              <a:rPr lang="en-US" altLang="en-US" sz="100" dirty="0"/>
              <a:t> </a:t>
            </a:r>
            <a:r>
              <a:rPr lang="en-US" altLang="en-US" sz="2200" dirty="0"/>
              <a:t>B)</a:t>
            </a:r>
          </a:p>
          <a:p>
            <a:pPr eaLnBrk="1" hangingPunct="1"/>
            <a:r>
              <a:rPr lang="en-US" altLang="en-US" sz="2200" dirty="0"/>
              <a:t>Number</a:t>
            </a:r>
          </a:p>
          <a:p>
            <a:pPr lvl="1"/>
            <a:r>
              <a:rPr lang="en-US" altLang="en-US" sz="2200" dirty="0"/>
              <a:t>Numeric (precision, scale), Decimal (p, s), Integer</a:t>
            </a:r>
          </a:p>
          <a:p>
            <a:pPr eaLnBrk="1" hangingPunct="1"/>
            <a:r>
              <a:rPr lang="en-US" altLang="en-US" sz="2200" dirty="0"/>
              <a:t>Temporal</a:t>
            </a:r>
          </a:p>
          <a:p>
            <a:pPr lvl="1"/>
            <a:r>
              <a:rPr lang="en-US" altLang="en-US" sz="2200" dirty="0"/>
              <a:t>Timestamp, Timestamp with local time zone</a:t>
            </a:r>
          </a:p>
          <a:p>
            <a:pPr eaLnBrk="1" hangingPunct="1"/>
            <a:r>
              <a:rPr lang="en-US" altLang="en-US" sz="2200" dirty="0"/>
              <a:t>Boolean</a:t>
            </a:r>
          </a:p>
          <a:p>
            <a:pPr lvl="1"/>
            <a:r>
              <a:rPr lang="en-US" altLang="en-US" sz="2200" dirty="0"/>
              <a:t>True or False values</a:t>
            </a:r>
          </a:p>
        </p:txBody>
      </p:sp>
    </p:spTree>
    <p:extLst>
      <p:ext uri="{BB962C8B-B14F-4D97-AF65-F5344CB8AC3E}">
        <p14:creationId xmlns:p14="http://schemas.microsoft.com/office/powerpoint/2010/main" val="2207796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5-4 D</a:t>
            </a:r>
            <a:r>
              <a:rPr lang="en-US" sz="100" dirty="0"/>
              <a:t> </a:t>
            </a:r>
            <a:r>
              <a:rPr lang="en-US" dirty="0"/>
              <a:t>D</a:t>
            </a:r>
            <a:r>
              <a:rPr lang="en-US" sz="100" dirty="0"/>
              <a:t> </a:t>
            </a:r>
            <a:r>
              <a:rPr lang="en-US" dirty="0"/>
              <a:t>L, D</a:t>
            </a:r>
            <a:r>
              <a:rPr lang="en-US" sz="100" dirty="0"/>
              <a:t> </a:t>
            </a:r>
            <a:r>
              <a:rPr lang="en-US" dirty="0"/>
              <a:t>M</a:t>
            </a:r>
            <a:r>
              <a:rPr lang="en-US" sz="100" dirty="0"/>
              <a:t> </a:t>
            </a:r>
            <a:r>
              <a:rPr lang="en-US" dirty="0"/>
              <a:t>L, D</a:t>
            </a:r>
            <a:r>
              <a:rPr lang="en-US" sz="100" dirty="0"/>
              <a:t> </a:t>
            </a:r>
            <a:r>
              <a:rPr lang="en-US" dirty="0"/>
              <a:t>C</a:t>
            </a:r>
            <a:r>
              <a:rPr lang="en-US" sz="100" dirty="0"/>
              <a:t> </a:t>
            </a:r>
            <a:r>
              <a:rPr lang="en-US" dirty="0"/>
              <a:t>L, and the Database Development Process</a:t>
            </a:r>
          </a:p>
        </p:txBody>
      </p:sp>
      <p:pic>
        <p:nvPicPr>
          <p:cNvPr id="6" name="Picture 5" descr="An illustration defines D D L, D M L, and D C L commands, along with indicating where these commands are used. The three types of commands are defined in textboxes on the left, as follows. D D L Define the database. CREATE tables, indexes, views. Establish foreign keys. Drop or truncate tables D M L Load the database. INSERT data,&#10;UPDATE the database, Manipulate the database, SELECT, DCL Control the database, GRANT, ADD, REVOKE. DDL is used in Physical Design and Maintenance. Both D M L and D C L are used in Implementation and Maintenance."/>
          <p:cNvPicPr>
            <a:picLocks noChangeAspect="1"/>
          </p:cNvPicPr>
          <p:nvPr/>
        </p:nvPicPr>
        <p:blipFill>
          <a:blip r:embed="rId3"/>
          <a:stretch>
            <a:fillRect/>
          </a:stretch>
        </p:blipFill>
        <p:spPr>
          <a:xfrm>
            <a:off x="1283112" y="1523993"/>
            <a:ext cx="6527125" cy="4616853"/>
          </a:xfrm>
          <a:prstGeom prst="rect">
            <a:avLst/>
          </a:prstGeom>
        </p:spPr>
      </p:pic>
    </p:spTree>
    <p:extLst>
      <p:ext uri="{BB962C8B-B14F-4D97-AF65-F5344CB8AC3E}">
        <p14:creationId xmlns:p14="http://schemas.microsoft.com/office/powerpoint/2010/main" val="618684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t>
            </a:r>
            <a:r>
              <a:rPr lang="en-US" sz="100" dirty="0"/>
              <a:t> </a:t>
            </a:r>
            <a:r>
              <a:rPr lang="en-US" dirty="0"/>
              <a:t>Q</a:t>
            </a:r>
            <a:r>
              <a:rPr lang="en-US" sz="100" dirty="0"/>
              <a:t> </a:t>
            </a:r>
            <a:r>
              <a:rPr lang="en-US" dirty="0"/>
              <a:t>L Database Definition</a:t>
            </a:r>
          </a:p>
        </p:txBody>
      </p:sp>
      <p:sp>
        <p:nvSpPr>
          <p:cNvPr id="5" name="Text Placeholder 4"/>
          <p:cNvSpPr>
            <a:spLocks noGrp="1"/>
          </p:cNvSpPr>
          <p:nvPr>
            <p:ph type="body" idx="1"/>
          </p:nvPr>
        </p:nvSpPr>
        <p:spPr/>
        <p:txBody>
          <a:bodyPr/>
          <a:lstStyle/>
          <a:p>
            <a:pPr eaLnBrk="1" hangingPunct="1"/>
            <a:r>
              <a:rPr lang="en-US" altLang="en-US" sz="2400" dirty="0"/>
              <a:t>Data Definition Language (D</a:t>
            </a:r>
            <a:r>
              <a:rPr lang="en-US" altLang="en-US" sz="100" dirty="0"/>
              <a:t> </a:t>
            </a:r>
            <a:r>
              <a:rPr lang="en-US" altLang="en-US" sz="2400" dirty="0"/>
              <a:t>D</a:t>
            </a:r>
            <a:r>
              <a:rPr lang="en-US" altLang="en-US" sz="100" dirty="0"/>
              <a:t> </a:t>
            </a:r>
            <a:r>
              <a:rPr lang="en-US" altLang="en-US" sz="2400" dirty="0"/>
              <a:t>L)</a:t>
            </a:r>
          </a:p>
          <a:p>
            <a:pPr eaLnBrk="1" hangingPunct="1"/>
            <a:r>
              <a:rPr lang="en-US" altLang="en-US" sz="2400" dirty="0"/>
              <a:t>Major CREATE statements:</a:t>
            </a:r>
          </a:p>
          <a:p>
            <a:pPr lvl="1" eaLnBrk="1" hangingPunct="1"/>
            <a:r>
              <a:rPr lang="en-US" altLang="en-US" sz="2400" dirty="0"/>
              <a:t>CREATE SCHEMA/DATABASE – defines a portion of the database owned by a particular user</a:t>
            </a:r>
          </a:p>
          <a:p>
            <a:pPr lvl="1" eaLnBrk="1" hangingPunct="1"/>
            <a:r>
              <a:rPr lang="en-US" altLang="en-US" sz="2400" dirty="0"/>
              <a:t>CREATE TABLE – defines a new table and its columns</a:t>
            </a:r>
          </a:p>
          <a:p>
            <a:pPr lvl="1" eaLnBrk="1" hangingPunct="1"/>
            <a:r>
              <a:rPr lang="en-US" altLang="en-US" sz="2400" dirty="0"/>
              <a:t>CREATE VIEW – defines a logical table from one or more tables or views</a:t>
            </a:r>
          </a:p>
          <a:p>
            <a:pPr eaLnBrk="1" hangingPunct="1"/>
            <a:r>
              <a:rPr lang="en-US" altLang="en-US" sz="2400" dirty="0"/>
              <a:t>Other CREATE statements: CHARACTER SET, COLLATION, TRANSLATION, ASSERTION, DOMAIN</a:t>
            </a:r>
          </a:p>
        </p:txBody>
      </p:sp>
    </p:spTree>
    <p:extLst>
      <p:ext uri="{BB962C8B-B14F-4D97-AF65-F5344CB8AC3E}">
        <p14:creationId xmlns:p14="http://schemas.microsoft.com/office/powerpoint/2010/main" val="3951396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Table Creation</a:t>
            </a:r>
          </a:p>
        </p:txBody>
      </p:sp>
      <p:sp>
        <p:nvSpPr>
          <p:cNvPr id="3" name="Text Placeholder 2"/>
          <p:cNvSpPr>
            <a:spLocks noGrp="1"/>
          </p:cNvSpPr>
          <p:nvPr>
            <p:ph type="body" idx="1"/>
          </p:nvPr>
        </p:nvSpPr>
        <p:spPr>
          <a:xfrm>
            <a:off x="457200" y="1600200"/>
            <a:ext cx="8229600" cy="3946161"/>
          </a:xfrm>
        </p:spPr>
        <p:txBody>
          <a:bodyPr/>
          <a:lstStyle/>
          <a:p>
            <a:pPr marL="432000" lvl="0" indent="-432000" fontAlgn="base">
              <a:spcAft>
                <a:spcPct val="0"/>
              </a:spcAft>
              <a:buClr>
                <a:schemeClr val="tx2"/>
              </a:buClr>
              <a:buSzTx/>
              <a:buFont typeface="+mj-lt"/>
              <a:buAutoNum type="arabicPeriod"/>
              <a:defRPr/>
            </a:pPr>
            <a:r>
              <a:rPr lang="en-US" sz="2400" kern="1200" dirty="0">
                <a:solidFill>
                  <a:srgbClr val="000000"/>
                </a:solidFill>
                <a:cs typeface="Tahoma" pitchFamily="34" charset="0"/>
              </a:rPr>
              <a:t>Identify data types for attributes</a:t>
            </a:r>
          </a:p>
          <a:p>
            <a:pPr marL="432000" lvl="0" indent="-432000" fontAlgn="base">
              <a:spcAft>
                <a:spcPct val="0"/>
              </a:spcAft>
              <a:buClr>
                <a:schemeClr val="tx2"/>
              </a:buClr>
              <a:buSzTx/>
              <a:buFont typeface="+mj-lt"/>
              <a:buAutoNum type="arabicPeriod"/>
              <a:defRPr/>
            </a:pPr>
            <a:r>
              <a:rPr lang="en-US" sz="2400" kern="1200" dirty="0">
                <a:solidFill>
                  <a:srgbClr val="000000"/>
                </a:solidFill>
                <a:cs typeface="Tahoma" pitchFamily="34" charset="0"/>
              </a:rPr>
              <a:t>Identify columns that can and cannot be null</a:t>
            </a:r>
          </a:p>
          <a:p>
            <a:pPr marL="432000" lvl="0" indent="-432000" fontAlgn="base">
              <a:spcAft>
                <a:spcPct val="0"/>
              </a:spcAft>
              <a:buClr>
                <a:schemeClr val="tx2"/>
              </a:buClr>
              <a:buSzTx/>
              <a:buFont typeface="+mj-lt"/>
              <a:buAutoNum type="arabicPeriod"/>
              <a:defRPr/>
            </a:pPr>
            <a:r>
              <a:rPr lang="en-US" sz="2400" kern="1200" dirty="0">
                <a:solidFill>
                  <a:srgbClr val="000000"/>
                </a:solidFill>
                <a:cs typeface="Tahoma" pitchFamily="34" charset="0"/>
              </a:rPr>
              <a:t>Identify columns that must be unique (candidate keys)</a:t>
            </a:r>
          </a:p>
          <a:p>
            <a:pPr marL="432000" lvl="0" indent="-432000" fontAlgn="base">
              <a:spcAft>
                <a:spcPct val="0"/>
              </a:spcAft>
              <a:buClr>
                <a:schemeClr val="tx2"/>
              </a:buClr>
              <a:buSzTx/>
              <a:buFont typeface="+mj-lt"/>
              <a:buAutoNum type="arabicPeriod"/>
              <a:defRPr/>
            </a:pPr>
            <a:r>
              <a:rPr lang="en-US" sz="2400" kern="1200" dirty="0">
                <a:solidFill>
                  <a:srgbClr val="000000"/>
                </a:solidFill>
                <a:cs typeface="Tahoma" pitchFamily="34" charset="0"/>
              </a:rPr>
              <a:t>Identify primary key–foreign key mates</a:t>
            </a:r>
          </a:p>
          <a:p>
            <a:pPr marL="432000" lvl="0" indent="-432000" fontAlgn="base">
              <a:spcAft>
                <a:spcPct val="0"/>
              </a:spcAft>
              <a:buClr>
                <a:schemeClr val="tx2"/>
              </a:buClr>
              <a:buSzTx/>
              <a:buFont typeface="+mj-lt"/>
              <a:buAutoNum type="arabicPeriod"/>
              <a:defRPr/>
            </a:pPr>
            <a:r>
              <a:rPr lang="en-US" sz="2400" kern="1200" dirty="0">
                <a:solidFill>
                  <a:srgbClr val="000000"/>
                </a:solidFill>
                <a:cs typeface="Tahoma" pitchFamily="34" charset="0"/>
              </a:rPr>
              <a:t>Determine default values</a:t>
            </a:r>
          </a:p>
          <a:p>
            <a:pPr marL="432000" lvl="0" indent="-432000" fontAlgn="base">
              <a:spcAft>
                <a:spcPct val="0"/>
              </a:spcAft>
              <a:buClr>
                <a:schemeClr val="tx2"/>
              </a:buClr>
              <a:buSzTx/>
              <a:buFont typeface="+mj-lt"/>
              <a:buAutoNum type="arabicPeriod"/>
              <a:defRPr/>
            </a:pPr>
            <a:r>
              <a:rPr lang="en-US" sz="2400" kern="1200" dirty="0">
                <a:solidFill>
                  <a:srgbClr val="000000"/>
                </a:solidFill>
                <a:cs typeface="Tahoma" pitchFamily="34" charset="0"/>
              </a:rPr>
              <a:t>Identify constraints on columns (domain specifications)</a:t>
            </a:r>
          </a:p>
          <a:p>
            <a:pPr marL="432000" lvl="0" indent="-432000" fontAlgn="base">
              <a:spcAft>
                <a:spcPct val="0"/>
              </a:spcAft>
              <a:buClr>
                <a:schemeClr val="tx2"/>
              </a:buClr>
              <a:buSzTx/>
              <a:buFont typeface="+mj-lt"/>
              <a:buAutoNum type="arabicPeriod"/>
              <a:defRPr/>
            </a:pPr>
            <a:r>
              <a:rPr lang="en-US" sz="2400" kern="1200" dirty="0">
                <a:solidFill>
                  <a:srgbClr val="000000"/>
                </a:solidFill>
                <a:cs typeface="Tahoma" pitchFamily="34" charset="0"/>
              </a:rPr>
              <a:t>Create the table and associated indexes</a:t>
            </a:r>
          </a:p>
        </p:txBody>
      </p:sp>
    </p:spTree>
    <p:extLst>
      <p:ext uri="{BB962C8B-B14F-4D97-AF65-F5344CB8AC3E}">
        <p14:creationId xmlns:p14="http://schemas.microsoft.com/office/powerpoint/2010/main" val="1530124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z="3000" dirty="0"/>
              <a:t>Figure 5-5 General Syntax for CREATE TABLE Statement Used in Data Definition Language</a:t>
            </a:r>
          </a:p>
        </p:txBody>
      </p:sp>
      <p:pic>
        <p:nvPicPr>
          <p:cNvPr id="6" name="Picture 5" descr="An illustration shows the general syntax of the CREATE TABLE statement used in data definition language. The syntax is shown as. CREATE TABLE, table name, column definition, table constraint. ON COMMIT, DELETE, PRESERVE ROWS, where column definition is column name, domain name, datatype, size, column constraint clause, default value, collate clause, and table constraint. CONSTRAINT, constraint name, Constraint type, constraint attributes.">
            <a:extLst>
              <a:ext uri="{FF2B5EF4-FFF2-40B4-BE49-F238E27FC236}">
                <a16:creationId xmlns:a16="http://schemas.microsoft.com/office/drawing/2014/main" id="{948A3F87-0BAA-42A9-95BD-D356E4C5DD2A}"/>
              </a:ext>
            </a:extLst>
          </p:cNvPr>
          <p:cNvPicPr>
            <a:picLocks noChangeAspect="1"/>
          </p:cNvPicPr>
          <p:nvPr/>
        </p:nvPicPr>
        <p:blipFill>
          <a:blip r:embed="rId3"/>
          <a:stretch>
            <a:fillRect/>
          </a:stretch>
        </p:blipFill>
        <p:spPr>
          <a:xfrm>
            <a:off x="564739" y="1659944"/>
            <a:ext cx="8100565" cy="4298259"/>
          </a:xfrm>
          <a:prstGeom prst="rect">
            <a:avLst/>
          </a:prstGeom>
        </p:spPr>
      </p:pic>
    </p:spTree>
    <p:extLst>
      <p:ext uri="{BB962C8B-B14F-4D97-AF65-F5344CB8AC3E}">
        <p14:creationId xmlns:p14="http://schemas.microsoft.com/office/powerpoint/2010/main" val="3567937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The Following Slides Create Tables for This Enterprise Data Model</a:t>
            </a:r>
          </a:p>
        </p:txBody>
      </p:sp>
      <p:pic>
        <p:nvPicPr>
          <p:cNvPr id="4" name="Picture 3" descr="This illustration shows an E R diagram from Chapter 1. The textbox for CUSTOMER with attributes, customer I D and customer name is shown at the top left. Directly below is the text box for ORDER, with attributes, order I D, customer I D, and Order Date. The CUSTOMER and ORDER textboxes are connected with a vertical line. A caption near the bottom of the CUSTOMER textbox reads, Places, while a caption near the top of the ORDER textbox reads, Is Placed By. The textbox for PRODUCT with attributes as product ID and standard price is shown at the top right. Directly below is the text box for ORDER LINE, with attribute Quantity. The PRODUCT and ORDER LINE textboxes are connected with a vertical line. A caption near the bottom of the PRODUCT textbox reads, Has, while a caption near the top of the ORDER LINE textbox reads, Is For. The ORDER and ORDER LINE textboxes are connected with a horizonal line. A caption near the left side of the ORDER text box reads, Contains, while">
            <a:extLst>
              <a:ext uri="{FF2B5EF4-FFF2-40B4-BE49-F238E27FC236}">
                <a16:creationId xmlns:a16="http://schemas.microsoft.com/office/drawing/2014/main" id="{A042E08D-1504-4E28-AF6F-38C402482BC6}"/>
              </a:ext>
            </a:extLst>
          </p:cNvPr>
          <p:cNvPicPr>
            <a:picLocks noChangeAspect="1"/>
          </p:cNvPicPr>
          <p:nvPr/>
        </p:nvPicPr>
        <p:blipFill>
          <a:blip r:embed="rId3"/>
          <a:stretch>
            <a:fillRect/>
          </a:stretch>
        </p:blipFill>
        <p:spPr>
          <a:xfrm>
            <a:off x="549080" y="1564560"/>
            <a:ext cx="8075045" cy="3978067"/>
          </a:xfrm>
          <a:prstGeom prst="rect">
            <a:avLst/>
          </a:prstGeom>
        </p:spPr>
      </p:pic>
      <p:sp>
        <p:nvSpPr>
          <p:cNvPr id="3" name="Text Placeholder 2"/>
          <p:cNvSpPr>
            <a:spLocks noGrp="1"/>
          </p:cNvSpPr>
          <p:nvPr>
            <p:ph type="body" idx="1"/>
          </p:nvPr>
        </p:nvSpPr>
        <p:spPr>
          <a:xfrm>
            <a:off x="457200" y="5777282"/>
            <a:ext cx="8229600" cy="447773"/>
          </a:xfrm>
        </p:spPr>
        <p:txBody>
          <a:bodyPr/>
          <a:lstStyle/>
          <a:p>
            <a:r>
              <a:rPr lang="en-US" sz="2000" dirty="0"/>
              <a:t>(from Chapter 1, Figure 1-3)</a:t>
            </a:r>
          </a:p>
        </p:txBody>
      </p:sp>
    </p:spTree>
    <p:extLst>
      <p:ext uri="{BB962C8B-B14F-4D97-AF65-F5344CB8AC3E}">
        <p14:creationId xmlns:p14="http://schemas.microsoft.com/office/powerpoint/2010/main" val="4105672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5-6 S</a:t>
            </a:r>
            <a:r>
              <a:rPr lang="en-US" sz="100" dirty="0"/>
              <a:t> </a:t>
            </a:r>
            <a:r>
              <a:rPr lang="en-US" dirty="0"/>
              <a:t>Q</a:t>
            </a:r>
            <a:r>
              <a:rPr lang="en-US" sz="100" dirty="0"/>
              <a:t> </a:t>
            </a:r>
            <a:r>
              <a:rPr lang="en-US" dirty="0"/>
              <a:t>L Database Definition Commands for P</a:t>
            </a:r>
            <a:r>
              <a:rPr lang="en-US" sz="100" dirty="0"/>
              <a:t> </a:t>
            </a:r>
            <a:r>
              <a:rPr lang="en-US" dirty="0"/>
              <a:t>V</a:t>
            </a:r>
            <a:r>
              <a:rPr lang="en-US" sz="100" dirty="0"/>
              <a:t> </a:t>
            </a:r>
            <a:r>
              <a:rPr lang="en-US" dirty="0"/>
              <a:t>F Company (Oracle 12c)</a:t>
            </a:r>
          </a:p>
        </p:txBody>
      </p:sp>
      <p:pic>
        <p:nvPicPr>
          <p:cNvPr id="5" name="Picture 4" descr="Display of 4 S Q L table definitions. The first table is. Line 1. CREATE TABLE Customer underscore T. Line 2. Left parenthesis Customer I D, NUMBER left parenthesis 11 comma 0 right parenthesis, NOT NULL, comma. Line 3. Customer Name, V A R C H A R 2 left parenthesis 25 right parenthesis, NOT NULL, comma. Line 4. Customer Address, V A R C H A R 2 left parenthesis 30 right parenthesis, comma. Line 5. Customer City, V A R C H A R 2 left parenthesis 20 right parenthesis, comma. Line 6. Customer State, C H A R left parenthesis 2 right parenthesis, comma. Line 7. Customer Postal Code, V A R C H A R 2 left parenthesis 9 right parenthesis, comma. Line 8. CONSTRAINT Customer underscore P K PRIMARY KEY left parenthesis Customer I D right parenthesis right parenthesis semicolon.&#10;&#10;The second table is. Line 1. CREATE TABLE Order underscore T. Line 2. Left parenthesis Order I D, NUMBER left parenthesis 11 comma 0 right parenthesis, NOT NULL, comma. Line 3. ORDER DATE, DATE DEFAULT S Y S date, comma. Line 4. Customer I D, NUMBER left parenthesis 11 comma 0 right parenthesis, comma. Line 5. CONSTRAINT ORDER underscore P K PRIMARY KEY left parenthesis Order I D right parenthesis right parenthesis comma. Line 6. CONSTRAINT ORDER underscore P K FOREIGN KEY left parenthesis Customer I D right parenthesis, REFERENCES Customer underscore T left parenthesis Customer ID right parenthesis, right parenthesis semicolon.&#10;&#10;The third table is. Line 1. CREATE TABLE Product underscore T. Line 2. Left parenthesis Product I D, NUMBER left parenthesis 11 comma 0 right parenthesis, NOT NULL, comma. Line 3. Product Description, V A R C H A R 2 left parenthesis 50 right parenthesis, comma. Line 4. Product Finish, V A R C H A R 2 left parenthesis 20 right parenthesis, comma. Line 5. Check left parenthesis Product Finish IN left parenthesis apostrophe Cherry apostrophe comma apostrophe Natural Ash apostrophe, comma apostrophe White Ash apostrophe comma apostrophe Red Oak apostrophe comma apostrophe Natural Oak apostrophe comma apostrophe Walnut apostrophe right parenthesis right parenthesis comma. Line 6. Product Standard Price, DECIMAL left parenthesis 6 comma 2 right parenthesis, comma. Line 7. Product Line I D, NUMBER left parenthesis 11 comma 2 right parenthesis, comma. Line 8. CONSTRAINT Product underscore P K PRIMARY KEY left parenthesis Product I D right parenthesis right parenthesis semicolon. The fourth table is. Line 1. CREATE TABLE Order Line underscore T. Line 2. Left parenthesis Order I D, NUMBER left parenthesis 11 comma 0 right parenthesis, NOT NULL, comma. Line 3. Product I D, NUMBER left parenthesis 11 comma 0 right parenthesis, NOT NULL, comma. Line 4. Ordered Quantity, NUMBER left parenthesis 11 comma 0 right parenthesis, comma. Line 5. CONSTRAINT Order Line underscore P K PRIMARY KEY left parenthesis Order I D comma Product I D right parenthesis right parenthesis comma. Line 6. CONSTRAINT Order Line underscore F K 1 Foreign KEY left parenthesis Order I D right parenthesis right parenthesis, REFERENCES Order underscore T left parenthesis Order ID right parenthesis comma. Line 7. CONSTRAINT Order Line underscore F K 2 Foreign KEY left parenthesis Product I D right parenthesis right parenthesis, REFERENCES Product underscore T left parenthesis Product ID right parenthesis right parenthesis semicolon."/>
          <p:cNvPicPr>
            <a:picLocks noChangeAspect="1"/>
          </p:cNvPicPr>
          <p:nvPr/>
        </p:nvPicPr>
        <p:blipFill>
          <a:blip r:embed="rId3"/>
          <a:stretch>
            <a:fillRect/>
          </a:stretch>
        </p:blipFill>
        <p:spPr>
          <a:xfrm>
            <a:off x="982849" y="1570384"/>
            <a:ext cx="7178303" cy="4616635"/>
          </a:xfrm>
          <a:prstGeom prst="rect">
            <a:avLst/>
          </a:prstGeom>
        </p:spPr>
      </p:pic>
    </p:spTree>
    <p:extLst>
      <p:ext uri="{BB962C8B-B14F-4D97-AF65-F5344CB8AC3E}">
        <p14:creationId xmlns:p14="http://schemas.microsoft.com/office/powerpoint/2010/main" val="1915350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Defining Attributes and Their Data Types</a:t>
            </a:r>
          </a:p>
        </p:txBody>
      </p:sp>
      <p:pic>
        <p:nvPicPr>
          <p:cNvPr id="11" name="Picture 10" descr="Display of a S Q L table definitions. Line 1. CREATE TABLE Product underscore T. Line 2. Left parenthesis Product I D, NUMBER left parenthesis 11 comma 0 right parenthesis, NOT NULL, comma. Line 3. Product Description, V A R C H A R 2 left parenthesis 50 right parenthesis, comma. Line 4. Product Finish, V A R C H A R 2 left parenthesis 20 right parenthesis, comma. Line 5. Check left parenthesis Product Finish IN left parenthesis apostrophe Cherry apostrophe comma apostrophe Natural Ash apostrophe, comma apostrophe White Ash apostrophe comma apostrophe Red Oak apostrophe comma apostrophe Natural Oak apostrophe comma apostrophe Walnut apostrophe right parenthesis right parenthesis comma. Line 6. Product Standard Price, DECIMAL left parenthesis 6 comma 2 right parenthesis, comma. Line 7. Product Line I D, NUMBER left parenthesis 11 comma 2 right parenthesis, comma. Line 8. CONSTRAINT Product underscore P K PRIMARY KEY left parenthesis Product I D right parenthesis right parenthesis semicolon."/>
          <p:cNvPicPr>
            <a:picLocks noChangeAspect="1"/>
          </p:cNvPicPr>
          <p:nvPr/>
        </p:nvPicPr>
        <p:blipFill>
          <a:blip r:embed="rId3"/>
          <a:stretch>
            <a:fillRect/>
          </a:stretch>
        </p:blipFill>
        <p:spPr>
          <a:xfrm>
            <a:off x="500836" y="2003864"/>
            <a:ext cx="8159579" cy="3400156"/>
          </a:xfrm>
          <a:prstGeom prst="rect">
            <a:avLst/>
          </a:prstGeom>
        </p:spPr>
      </p:pic>
    </p:spTree>
    <p:extLst>
      <p:ext uri="{BB962C8B-B14F-4D97-AF65-F5344CB8AC3E}">
        <p14:creationId xmlns:p14="http://schemas.microsoft.com/office/powerpoint/2010/main" val="4130883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Non-Nullable Specifications</a:t>
            </a:r>
          </a:p>
        </p:txBody>
      </p:sp>
      <p:sp>
        <p:nvSpPr>
          <p:cNvPr id="4" name="Text Placeholder 3"/>
          <p:cNvSpPr>
            <a:spLocks noGrp="1"/>
          </p:cNvSpPr>
          <p:nvPr>
            <p:ph type="body" idx="1"/>
          </p:nvPr>
        </p:nvSpPr>
        <p:spPr>
          <a:xfrm>
            <a:off x="457200" y="1600200"/>
            <a:ext cx="8229600" cy="528403"/>
          </a:xfrm>
        </p:spPr>
        <p:txBody>
          <a:bodyPr/>
          <a:lstStyle/>
          <a:p>
            <a:pPr marL="0" indent="0">
              <a:buNone/>
            </a:pPr>
            <a:r>
              <a:rPr lang="en-US" sz="2000" dirty="0"/>
              <a:t>Some primary keys are composite– composed of multiple attributes</a:t>
            </a:r>
          </a:p>
        </p:txBody>
      </p:sp>
      <p:pic>
        <p:nvPicPr>
          <p:cNvPr id="3" name="Picture 2" descr="Display of a S Q L table definitions. Line 1. CREATE TABLE Order Line underscore T. Line 2. Left parenthesis Order I D, NUMBER left parenthesis 11 comma 0 right parenthesis, NOT NULL, comma. Line 3. Product I D, NUMBER left parenthesis 11 comma 0 right parenthesis, NOT NULL, comma. Line 4. Ordered Quantity, NUMBER left parenthesis 11 comma 0 right parenthesis, comma. Line 5. CONSTRAINT Order Line underscore P K PRIMARY KEY left parenthesis Order I D comma Product I D right parenthesis right parenthesis comma. Line 6. CONSTRAINT Order Line underscore F K 1 Foreign KEY left parenthesis Order I D right parenthesis right parenthesis, REFERENCES Order underscore T left parenthesis Order ID right parenthesis comma. Line 7. CONSTRAINT Order Line underscore F K 2 Foreign KEY left parenthesis Product I D right parenthesis right parenthesis, REFERENCES Product underscore T left parenthesis Product ID right parenthesis right parenthesis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83" y="2327343"/>
            <a:ext cx="7644543" cy="3591796"/>
          </a:xfrm>
          <a:prstGeom prst="rect">
            <a:avLst/>
          </a:prstGeom>
        </p:spPr>
      </p:pic>
    </p:spTree>
    <p:extLst>
      <p:ext uri="{BB962C8B-B14F-4D97-AF65-F5344CB8AC3E}">
        <p14:creationId xmlns:p14="http://schemas.microsoft.com/office/powerpoint/2010/main" val="689135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Controlling the Values in Attributes</a:t>
            </a:r>
          </a:p>
        </p:txBody>
      </p:sp>
      <p:pic>
        <p:nvPicPr>
          <p:cNvPr id="3" name="Picture 2" descr="Display of two S Q L table definitions. The first table is. Line 1. CREATE TABLE Order underscore T. Line 2. Left parenthesis Order I D, NUMBER left parenthesis 11 comma 0 right parenthesis, NOT NULL, comma. Line 3. ORDER DATE, DATE DEFAULT S Y S date, comma. Line 4. Customer I D, NUMBER left parenthesis 11 comma 0 right parenthesis, comma. Line 5. CONSTRAINT ORDER underscore P K PRIMARY KEY left parenthesis Order I D right parenthesis right parenthesis comma. Line 6. CONSTRAINT ORDER underscore P K FOREIGN KEY left parenthesis Customer I D right parenthesis, REFERENCES Customer underscore T left parenthesis Customer ID right parenthesis, right parenthesis semicolon. The second table is. Line 1. CREATE TABLE Product underscore T. Line 2. Left parenthesis Product I D, NUMBER left parenthesis 11 comma 0 right parenthesis, NOT NULL, comma. Line 3. Product Description, V A R C H A R 2 left parenthesis 50 right parenthesis, comma. Line 4. Product Finish, V A R C H A R 2 left parenthesis 20 right parenthesis, comma. Line 5. Check left parenthesis Product Finish IN left parenthesis apostrophe Cherry apostrophe comma apostrophe Natural Ash apostrophe, comma apostrophe White Ash apostrophe comma apostrophe Red Oak apostrophe comma apostrophe Natural Oak apostrophe comma apostrophe Walnut apostrophe right parenthesis right parenthesis comma. Line 6. Product Standard Price, DECIMAL left parenthesis 6 comma 2 right parenthesis, comma. Line 7. Product Line I D, NUMBER left parenthesis 11 comma 2 right parenthesis, comma. Line 8. CONSTRAINT Product underscore P K PRIMARY KEY left parenthesis Product I D right parenthesis right parenthesis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539" y="1694637"/>
            <a:ext cx="7876180" cy="4193336"/>
          </a:xfrm>
          <a:prstGeom prst="rect">
            <a:avLst/>
          </a:prstGeom>
        </p:spPr>
      </p:pic>
    </p:spTree>
    <p:extLst>
      <p:ext uri="{BB962C8B-B14F-4D97-AF65-F5344CB8AC3E}">
        <p14:creationId xmlns:p14="http://schemas.microsoft.com/office/powerpoint/2010/main" val="192902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a:t>
            </a:r>
          </a:p>
        </p:txBody>
      </p:sp>
      <p:sp>
        <p:nvSpPr>
          <p:cNvPr id="5" name="Text Placeholder 4"/>
          <p:cNvSpPr>
            <a:spLocks noGrp="1"/>
          </p:cNvSpPr>
          <p:nvPr>
            <p:ph type="body" idx="1"/>
          </p:nvPr>
        </p:nvSpPr>
        <p:spPr>
          <a:xfrm>
            <a:off x="457200" y="1600200"/>
            <a:ext cx="8229600" cy="4126043"/>
          </a:xfrm>
        </p:spPr>
        <p:txBody>
          <a:bodyPr/>
          <a:lstStyle/>
          <a:p>
            <a:pPr marL="0" lvl="0" indent="0">
              <a:spcBef>
                <a:spcPts val="1200"/>
              </a:spcBef>
              <a:buClr>
                <a:schemeClr val="lt1"/>
              </a:buClr>
              <a:buNone/>
            </a:pPr>
            <a:r>
              <a:rPr lang="en-US" sz="2400" b="1" dirty="0">
                <a:solidFill>
                  <a:srgbClr val="007FA3"/>
                </a:solidFill>
              </a:rPr>
              <a:t>5.1</a:t>
            </a:r>
            <a:r>
              <a:rPr lang="en-US" sz="2400" dirty="0"/>
              <a:t> Define terms</a:t>
            </a:r>
          </a:p>
          <a:p>
            <a:pPr marL="0" indent="0">
              <a:spcBef>
                <a:spcPts val="1200"/>
              </a:spcBef>
              <a:buClr>
                <a:schemeClr val="lt1"/>
              </a:buClr>
              <a:buNone/>
            </a:pPr>
            <a:r>
              <a:rPr lang="en-US" sz="2400" b="1" dirty="0">
                <a:solidFill>
                  <a:srgbClr val="007FA3"/>
                </a:solidFill>
              </a:rPr>
              <a:t>5.2</a:t>
            </a:r>
            <a:r>
              <a:rPr lang="en-US" sz="2400" b="1" dirty="0">
                <a:solidFill>
                  <a:schemeClr val="accent1"/>
                </a:solidFill>
              </a:rPr>
              <a:t> </a:t>
            </a:r>
            <a:r>
              <a:rPr lang="en-US" sz="2400" dirty="0">
                <a:solidFill>
                  <a:srgbClr val="000000"/>
                </a:solidFill>
                <a:effectLst>
                  <a:outerShdw blurRad="38100" dist="38100" dir="2700000" algn="tl">
                    <a:srgbClr val="FFFFFF"/>
                  </a:outerShdw>
                </a:effectLst>
              </a:rPr>
              <a:t>Interpret the history and role of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 in database development</a:t>
            </a:r>
            <a:endParaRPr lang="en-US" sz="2400" dirty="0"/>
          </a:p>
          <a:p>
            <a:pPr marL="25400" indent="0">
              <a:spcBef>
                <a:spcPts val="1200"/>
              </a:spcBef>
              <a:buNone/>
              <a:defRPr/>
            </a:pPr>
            <a:r>
              <a:rPr lang="en-US" sz="2400" b="1" dirty="0">
                <a:solidFill>
                  <a:srgbClr val="007FA3"/>
                </a:solidFill>
              </a:rPr>
              <a:t>5.3</a:t>
            </a:r>
            <a:r>
              <a:rPr lang="en-US" sz="2400" dirty="0"/>
              <a:t> </a:t>
            </a:r>
            <a:r>
              <a:rPr lang="en-US" sz="2400" dirty="0">
                <a:solidFill>
                  <a:srgbClr val="000000"/>
                </a:solidFill>
                <a:effectLst>
                  <a:outerShdw blurRad="38100" dist="38100" dir="2700000" algn="tl">
                    <a:srgbClr val="FFFFFF"/>
                  </a:outerShdw>
                </a:effectLst>
              </a:rPr>
              <a:t>Define a database using the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 data definition language</a:t>
            </a:r>
          </a:p>
          <a:p>
            <a:pPr marL="0" indent="0">
              <a:spcBef>
                <a:spcPts val="1200"/>
              </a:spcBef>
              <a:buClr>
                <a:schemeClr val="lt1"/>
              </a:buClr>
              <a:buNone/>
            </a:pPr>
            <a:r>
              <a:rPr lang="en-US" sz="2400" b="1" dirty="0">
                <a:solidFill>
                  <a:srgbClr val="007FA3"/>
                </a:solidFill>
              </a:rPr>
              <a:t>5.4</a:t>
            </a:r>
            <a:r>
              <a:rPr lang="en-US" sz="2400" b="1" dirty="0">
                <a:solidFill>
                  <a:schemeClr val="accent1"/>
                </a:solidFill>
              </a:rPr>
              <a:t> </a:t>
            </a:r>
            <a:r>
              <a:rPr lang="en-US" sz="2400" dirty="0">
                <a:solidFill>
                  <a:srgbClr val="000000"/>
                </a:solidFill>
                <a:effectLst>
                  <a:outerShdw blurRad="38100" dist="38100" dir="2700000" algn="tl">
                    <a:srgbClr val="FFFFFF"/>
                  </a:outerShdw>
                </a:effectLst>
              </a:rPr>
              <a:t>Write single-table queries using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 commands</a:t>
            </a:r>
            <a:endParaRPr lang="en-US" sz="2400" dirty="0"/>
          </a:p>
          <a:p>
            <a:pPr marL="0" lvl="0" indent="0">
              <a:spcBef>
                <a:spcPts val="1200"/>
              </a:spcBef>
              <a:buClr>
                <a:schemeClr val="lt1"/>
              </a:buClr>
              <a:buNone/>
            </a:pPr>
            <a:r>
              <a:rPr lang="en-US" sz="2400" b="1" dirty="0">
                <a:solidFill>
                  <a:srgbClr val="007FA3"/>
                </a:solidFill>
              </a:rPr>
              <a:t>5.5</a:t>
            </a:r>
            <a:r>
              <a:rPr lang="en-US" sz="2400" dirty="0"/>
              <a:t> </a:t>
            </a:r>
            <a:r>
              <a:rPr lang="en-US" sz="2400" dirty="0">
                <a:solidFill>
                  <a:srgbClr val="000000"/>
                </a:solidFill>
                <a:effectLst>
                  <a:outerShdw blurRad="38100" dist="38100" dir="2700000" algn="tl">
                    <a:srgbClr val="FFFFFF"/>
                  </a:outerShdw>
                </a:effectLst>
              </a:rPr>
              <a:t>Establish referential integrity using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a:t>
            </a:r>
          </a:p>
          <a:p>
            <a:pPr marL="0" lvl="0" indent="0">
              <a:spcBef>
                <a:spcPts val="1200"/>
              </a:spcBef>
              <a:buClr>
                <a:schemeClr val="lt1"/>
              </a:buClr>
              <a:buNone/>
            </a:pPr>
            <a:r>
              <a:rPr lang="en-US" sz="2400" b="1" dirty="0">
                <a:solidFill>
                  <a:srgbClr val="007FA3"/>
                </a:solidFill>
              </a:rPr>
              <a:t>5.6</a:t>
            </a:r>
            <a:r>
              <a:rPr lang="en-US" sz="2400" dirty="0">
                <a:solidFill>
                  <a:srgbClr val="000000"/>
                </a:solidFill>
                <a:effectLst>
                  <a:outerShdw blurRad="38100" dist="38100" dir="2700000" algn="tl">
                    <a:srgbClr val="FFFFFF"/>
                  </a:outerShdw>
                </a:effectLst>
              </a:rPr>
              <a:t> Discuss the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L:1999 and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L:2016 standards</a:t>
            </a:r>
          </a:p>
        </p:txBody>
      </p:sp>
    </p:spTree>
    <p:extLst>
      <p:ext uri="{BB962C8B-B14F-4D97-AF65-F5344CB8AC3E}">
        <p14:creationId xmlns:p14="http://schemas.microsoft.com/office/powerpoint/2010/main" val="426325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Identifying Foreign Keys and Establishing Relationships</a:t>
            </a:r>
          </a:p>
        </p:txBody>
      </p:sp>
      <p:pic>
        <p:nvPicPr>
          <p:cNvPr id="4" name="Picture 3" descr="Display of 2 S Q L table definitions. The first table is. Line 1. CREATE TABLE Customer underscore T. Line 2. Left parenthesis Customer I D, NUMBER left parenthesis 11 comma 0 right parenthesis, NOT NULL, comma. Line 3. Customer Name, V A R C H A R 2 left parenthesis 25 right parenthesis, NOT NULL, comma. Line 4. Customer Address, V A R C H A R 2 left parenthesis 30 right parenthesis, comma. Line 5. Customer City, V A R C H A R 2 left parenthesis 20 right parenthesis, comma. Line 6. Customer State, C H A R left parenthesis 2 right parenthesis, comma. Line 7. Customer Postal Code, V A R C H A R 2 left parenthesis 9 right parenthesis, comma. Line 8. CONSTRAINT Customer underscore P K PRIMARY KEY left parenthesis Customer I D right parenthesis right parenthesis semicolon. This is the primary key of the parent table. The second table is. Line 1. CREATE TABLE Order underscore T. Line 2. Left parenthesis Order I D, NUMBER left parenthesis 11 comma 0 right parenthesis, NOT NULL, comma. Line 3. ORDER DATE, DATE DEFAULT S Y S date, comma. Line 4. Customer I D, NUMBER left parenthesis 11 comma 0 right parenthesis, comma. Line 5. CONSTRAINT ORDER underscore P K PRIMARY KEY left parenthesis Order I D right parenthesis right parenthesis comma. Line 6. CONSTRAINT ORDER underscore P K FOREIGN KEY left parenthesis Customer I D right parenthesis, REFERENCES Customer underscore T left parenthesis Customer ID right parenthesis, right parenthesis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09" y="1562837"/>
            <a:ext cx="7876180" cy="4577706"/>
          </a:xfrm>
          <a:prstGeom prst="rect">
            <a:avLst/>
          </a:prstGeom>
        </p:spPr>
      </p:pic>
    </p:spTree>
    <p:extLst>
      <p:ext uri="{BB962C8B-B14F-4D97-AF65-F5344CB8AC3E}">
        <p14:creationId xmlns:p14="http://schemas.microsoft.com/office/powerpoint/2010/main" val="2091377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Integrity Controls</a:t>
            </a:r>
          </a:p>
        </p:txBody>
      </p:sp>
      <p:sp>
        <p:nvSpPr>
          <p:cNvPr id="4" name="Text Placeholder 3"/>
          <p:cNvSpPr>
            <a:spLocks noGrp="1"/>
          </p:cNvSpPr>
          <p:nvPr>
            <p:ph type="body" idx="1"/>
          </p:nvPr>
        </p:nvSpPr>
        <p:spPr>
          <a:xfrm>
            <a:off x="457200" y="1600200"/>
            <a:ext cx="8229600" cy="1168879"/>
          </a:xfrm>
        </p:spPr>
        <p:txBody>
          <a:bodyPr/>
          <a:lstStyle/>
          <a:p>
            <a:pPr eaLnBrk="1" hangingPunct="1"/>
            <a:r>
              <a:rPr lang="en-US" altLang="en-US" sz="2400" dirty="0"/>
              <a:t>Referential integrity – constraint that ensures that foreign key values of a table must match primary key values of a related table in</a:t>
            </a:r>
          </a:p>
        </p:txBody>
      </p:sp>
      <p:graphicFrame>
        <p:nvGraphicFramePr>
          <p:cNvPr id="5" name="Object 4" descr="1 colon N"/>
          <p:cNvGraphicFramePr>
            <a:graphicFrameLocks noChangeAspect="1"/>
          </p:cNvGraphicFramePr>
          <p:nvPr>
            <p:extLst>
              <p:ext uri="{D42A27DB-BD31-4B8C-83A1-F6EECF244321}">
                <p14:modId xmlns:p14="http://schemas.microsoft.com/office/powerpoint/2010/main" val="2403151971"/>
              </p:ext>
            </p:extLst>
          </p:nvPr>
        </p:nvGraphicFramePr>
        <p:xfrm>
          <a:off x="2843091" y="2448231"/>
          <a:ext cx="568938" cy="321575"/>
        </p:xfrm>
        <a:graphic>
          <a:graphicData uri="http://schemas.openxmlformats.org/presentationml/2006/ole">
            <mc:AlternateContent xmlns:mc="http://schemas.openxmlformats.org/markup-compatibility/2006">
              <mc:Choice xmlns:v="urn:schemas-microsoft-com:vml" Requires="v">
                <p:oleObj spid="_x0000_s1026" name="Equation" r:id="rId3" imgW="291960" imgH="164880" progId="Equation.DSMT4">
                  <p:embed/>
                </p:oleObj>
              </mc:Choice>
              <mc:Fallback>
                <p:oleObj name="Equation" r:id="rId3" imgW="291960" imgH="164880" progId="Equation.DSMT4">
                  <p:embed/>
                  <p:pic>
                    <p:nvPicPr>
                      <p:cNvPr id="5" name="Object 4" descr="1 colon N"/>
                      <p:cNvPicPr/>
                      <p:nvPr/>
                    </p:nvPicPr>
                    <p:blipFill>
                      <a:blip r:embed="rId4"/>
                      <a:stretch>
                        <a:fillRect/>
                      </a:stretch>
                    </p:blipFill>
                    <p:spPr>
                      <a:xfrm>
                        <a:off x="2843091" y="2448231"/>
                        <a:ext cx="568938" cy="321575"/>
                      </a:xfrm>
                      <a:prstGeom prst="rect">
                        <a:avLst/>
                      </a:prstGeom>
                    </p:spPr>
                  </p:pic>
                </p:oleObj>
              </mc:Fallback>
            </mc:AlternateContent>
          </a:graphicData>
        </a:graphic>
      </p:graphicFrame>
      <p:sp>
        <p:nvSpPr>
          <p:cNvPr id="3" name="Text Placeholder 2"/>
          <p:cNvSpPr>
            <a:spLocks noGrp="1"/>
          </p:cNvSpPr>
          <p:nvPr>
            <p:ph type="body" idx="2"/>
          </p:nvPr>
        </p:nvSpPr>
        <p:spPr>
          <a:xfrm>
            <a:off x="457200" y="2329132"/>
            <a:ext cx="8229600" cy="2398143"/>
          </a:xfrm>
        </p:spPr>
        <p:txBody>
          <a:bodyPr/>
          <a:lstStyle/>
          <a:p>
            <a:pPr marL="0" indent="2916238" eaLnBrk="1" hangingPunct="1">
              <a:buNone/>
            </a:pPr>
            <a:r>
              <a:rPr lang="en-US" altLang="en-US" sz="2400" dirty="0"/>
              <a:t>relationships</a:t>
            </a:r>
          </a:p>
          <a:p>
            <a:pPr eaLnBrk="1" hangingPunct="1"/>
            <a:r>
              <a:rPr lang="en-US" altLang="en-US" sz="2400" dirty="0"/>
              <a:t>Restricting:</a:t>
            </a:r>
          </a:p>
          <a:p>
            <a:pPr lvl="1" eaLnBrk="1" hangingPunct="1"/>
            <a:r>
              <a:rPr lang="en-US" altLang="en-US" sz="2400" dirty="0"/>
              <a:t>Deletes of primary records</a:t>
            </a:r>
          </a:p>
          <a:p>
            <a:pPr lvl="1" eaLnBrk="1" hangingPunct="1"/>
            <a:r>
              <a:rPr lang="en-US" altLang="en-US" sz="2400" dirty="0"/>
              <a:t>Updates of primary records</a:t>
            </a:r>
          </a:p>
          <a:p>
            <a:pPr lvl="1" eaLnBrk="1" hangingPunct="1"/>
            <a:r>
              <a:rPr lang="en-US" altLang="en-US" sz="2400" dirty="0"/>
              <a:t>Inserts of dependent records</a:t>
            </a:r>
          </a:p>
        </p:txBody>
      </p:sp>
    </p:spTree>
    <p:extLst>
      <p:ext uri="{BB962C8B-B14F-4D97-AF65-F5344CB8AC3E}">
        <p14:creationId xmlns:p14="http://schemas.microsoft.com/office/powerpoint/2010/main" val="1989824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5-7 Ensuring Data Integrity Through Updates</a:t>
            </a:r>
          </a:p>
        </p:txBody>
      </p:sp>
      <p:sp>
        <p:nvSpPr>
          <p:cNvPr id="6" name="Text Placeholder 5"/>
          <p:cNvSpPr>
            <a:spLocks noGrp="1"/>
          </p:cNvSpPr>
          <p:nvPr>
            <p:ph type="body" idx="1"/>
          </p:nvPr>
        </p:nvSpPr>
        <p:spPr>
          <a:xfrm>
            <a:off x="457200" y="1600201"/>
            <a:ext cx="8229600" cy="737557"/>
          </a:xfrm>
        </p:spPr>
        <p:txBody>
          <a:bodyPr/>
          <a:lstStyle/>
          <a:p>
            <a:pPr marL="0" indent="0">
              <a:buNone/>
            </a:pPr>
            <a:r>
              <a:rPr lang="en-US" sz="2200" dirty="0"/>
              <a:t>Relational integrity is enforced via the primary-key to foreign-key match</a:t>
            </a:r>
          </a:p>
        </p:txBody>
      </p:sp>
      <p:pic>
        <p:nvPicPr>
          <p:cNvPr id="7" name="Picture 6" descr="An illustration shows how data integrity can be ensured through updates. The illustration shows a one to many relationship between CUSTOMER and ORDER, with Customer I D marked as a primary key in CUSTOMER and as a secondary key in ORDER. The following updates and their respective syntaxes are listed below the drawing. Restricted Update, A customer I D can only be deleted if it is not found in ORDER table. CREATE TABLE Customer T, Left parenthesis Customer I D, INTEGER DEFAULT apostrophe 9 9 9 apostrophe, NOT NULL. Customer Name, V A R C H A R left parenthesis 40 right parenthesis, NOT NULL.&#10;CONSTRAINT Customer P K PRIMARY KEY left parenthesis Customer I D. ON UPDATE RESTRICT. Cascaded Update, Changing a customer I D in the CUSTOMER table will result in that value changing in the ORDER table to match. ON UPDATE CASCADE. Set Null Update, When a customer I D is changed, any customer I D in the ORDER table that matches the old customer I D is set to NULL. ON UPDATE SET NULL.&#10;Set Default Update, When a customer I D is changed, any customer I D in the ORDER tables that matches the old customer I D is set to a predefined default value. ON UPDATE SET DEFAULT.">
            <a:extLst>
              <a:ext uri="{FF2B5EF4-FFF2-40B4-BE49-F238E27FC236}">
                <a16:creationId xmlns:a16="http://schemas.microsoft.com/office/drawing/2014/main" id="{7FA316A8-6856-420C-A582-B8D8F0F74369}"/>
              </a:ext>
            </a:extLst>
          </p:cNvPr>
          <p:cNvPicPr>
            <a:picLocks noChangeAspect="1"/>
          </p:cNvPicPr>
          <p:nvPr/>
        </p:nvPicPr>
        <p:blipFill>
          <a:blip r:embed="rId3"/>
          <a:stretch>
            <a:fillRect/>
          </a:stretch>
        </p:blipFill>
        <p:spPr>
          <a:xfrm>
            <a:off x="1930466" y="2470303"/>
            <a:ext cx="5132624" cy="3814298"/>
          </a:xfrm>
          <a:prstGeom prst="rect">
            <a:avLst/>
          </a:prstGeom>
        </p:spPr>
      </p:pic>
    </p:spTree>
    <p:extLst>
      <p:ext uri="{BB962C8B-B14F-4D97-AF65-F5344CB8AC3E}">
        <p14:creationId xmlns:p14="http://schemas.microsoft.com/office/powerpoint/2010/main" val="3770898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0C3F-432D-4289-B442-E9445666C532}"/>
              </a:ext>
            </a:extLst>
          </p:cNvPr>
          <p:cNvSpPr>
            <a:spLocks noGrp="1"/>
          </p:cNvSpPr>
          <p:nvPr>
            <p:ph type="title"/>
          </p:nvPr>
        </p:nvSpPr>
        <p:spPr/>
        <p:txBody>
          <a:bodyPr/>
          <a:lstStyle/>
          <a:p>
            <a:r>
              <a:rPr lang="en-US" dirty="0"/>
              <a:t>SQL Practice Instruction</a:t>
            </a:r>
            <a:endParaRPr lang="en-CA" dirty="0"/>
          </a:p>
        </p:txBody>
      </p:sp>
      <p:sp>
        <p:nvSpPr>
          <p:cNvPr id="3" name="Text Placeholder 2">
            <a:extLst>
              <a:ext uri="{FF2B5EF4-FFF2-40B4-BE49-F238E27FC236}">
                <a16:creationId xmlns:a16="http://schemas.microsoft.com/office/drawing/2014/main" id="{8F3EEB0F-652E-4748-A278-19CAF196CC1E}"/>
              </a:ext>
            </a:extLst>
          </p:cNvPr>
          <p:cNvSpPr>
            <a:spLocks noGrp="1"/>
          </p:cNvSpPr>
          <p:nvPr>
            <p:ph type="body" idx="1"/>
          </p:nvPr>
        </p:nvSpPr>
        <p:spPr/>
        <p:txBody>
          <a:bodyPr/>
          <a:lstStyle/>
          <a:p>
            <a:pPr lvl="0"/>
            <a:r>
              <a:rPr lang="en-US" dirty="0"/>
              <a:t>It is expected that you are now using XAMPP/Workbench to write MySQL code</a:t>
            </a:r>
            <a:endParaRPr lang="en-CA" dirty="0"/>
          </a:p>
          <a:p>
            <a:pPr lvl="0"/>
            <a:r>
              <a:rPr lang="en-US" dirty="0"/>
              <a:t>Please go to page 41 of your textbook/Figure 1-17.</a:t>
            </a:r>
            <a:endParaRPr lang="en-CA" dirty="0"/>
          </a:p>
          <a:p>
            <a:pPr lvl="0"/>
            <a:r>
              <a:rPr lang="en-US" dirty="0"/>
              <a:t>Create a database to your choice</a:t>
            </a:r>
            <a:endParaRPr lang="en-CA" dirty="0"/>
          </a:p>
          <a:p>
            <a:pPr lvl="0"/>
            <a:r>
              <a:rPr lang="en-US" dirty="0"/>
              <a:t>Create four tables shown in the figure mentioned above and insert records to corresponding tables.</a:t>
            </a:r>
            <a:endParaRPr lang="en-CA" dirty="0"/>
          </a:p>
          <a:p>
            <a:pPr lvl="0"/>
            <a:r>
              <a:rPr lang="en-US" dirty="0"/>
              <a:t>Use the EXPORT tool to export your database (includes all tables and records) for backup. You should get a file with an extension .</a:t>
            </a:r>
            <a:r>
              <a:rPr lang="en-US" dirty="0" err="1"/>
              <a:t>sql</a:t>
            </a:r>
            <a:r>
              <a:rPr lang="en-US" dirty="0"/>
              <a:t> (</a:t>
            </a:r>
            <a:r>
              <a:rPr lang="en-US" dirty="0" err="1"/>
              <a:t>myfirst_database.sql</a:t>
            </a:r>
            <a:r>
              <a:rPr lang="en-US" dirty="0"/>
              <a:t>)</a:t>
            </a:r>
            <a:endParaRPr lang="en-CA" dirty="0"/>
          </a:p>
          <a:p>
            <a:pPr marL="0" indent="0">
              <a:buNone/>
            </a:pPr>
            <a:endParaRPr lang="en-CA"/>
          </a:p>
        </p:txBody>
      </p:sp>
    </p:spTree>
    <p:extLst>
      <p:ext uri="{BB962C8B-B14F-4D97-AF65-F5344CB8AC3E}">
        <p14:creationId xmlns:p14="http://schemas.microsoft.com/office/powerpoint/2010/main" val="4188288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t>
            </a:r>
            <a:r>
              <a:rPr lang="en-US" sz="100" dirty="0"/>
              <a:t> </a:t>
            </a:r>
            <a:r>
              <a:rPr lang="en-US" dirty="0"/>
              <a:t>Q</a:t>
            </a:r>
            <a:r>
              <a:rPr lang="en-US" sz="100" dirty="0"/>
              <a:t> </a:t>
            </a:r>
            <a:r>
              <a:rPr lang="en-US" dirty="0"/>
              <a:t>L Overview</a:t>
            </a:r>
          </a:p>
        </p:txBody>
      </p:sp>
      <p:sp>
        <p:nvSpPr>
          <p:cNvPr id="5" name="Text Placeholder 4"/>
          <p:cNvSpPr>
            <a:spLocks noGrp="1"/>
          </p:cNvSpPr>
          <p:nvPr>
            <p:ph type="body" idx="1"/>
          </p:nvPr>
        </p:nvSpPr>
        <p:spPr>
          <a:xfrm>
            <a:off x="457200" y="1600200"/>
            <a:ext cx="8229600" cy="2731957"/>
          </a:xfrm>
        </p:spPr>
        <p:txBody>
          <a:bodyPr/>
          <a:lstStyle/>
          <a:p>
            <a:pPr eaLnBrk="1" hangingPunct="1"/>
            <a:r>
              <a:rPr lang="en-US" altLang="en-US" sz="2400" dirty="0"/>
              <a:t>Structured Query Language – often pronounced “Sequel”</a:t>
            </a:r>
          </a:p>
          <a:p>
            <a:pPr eaLnBrk="1" hangingPunct="1"/>
            <a:r>
              <a:rPr lang="en-US" altLang="en-US" sz="2400" dirty="0"/>
              <a:t>The standard for Relational Database Management Systems (R</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a:t>
            </a:r>
          </a:p>
          <a:p>
            <a:pPr eaLnBrk="1" hangingPunct="1"/>
            <a:r>
              <a:rPr lang="en-US" altLang="en-US" sz="2400" dirty="0"/>
              <a:t>R</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A database management system that manages data as a collection of tables in which all relationships are represented by common values in related tables</a:t>
            </a:r>
          </a:p>
        </p:txBody>
      </p:sp>
    </p:spTree>
    <p:extLst>
      <p:ext uri="{BB962C8B-B14F-4D97-AF65-F5344CB8AC3E}">
        <p14:creationId xmlns:p14="http://schemas.microsoft.com/office/powerpoint/2010/main" val="3195132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S</a:t>
            </a:r>
            <a:r>
              <a:rPr lang="en-US" sz="100" dirty="0"/>
              <a:t> </a:t>
            </a:r>
            <a:r>
              <a:rPr lang="en-US" dirty="0"/>
              <a:t>Q</a:t>
            </a:r>
            <a:r>
              <a:rPr lang="en-US" sz="100" dirty="0"/>
              <a:t> </a:t>
            </a:r>
            <a:r>
              <a:rPr lang="en-US" dirty="0"/>
              <a:t>L</a:t>
            </a:r>
          </a:p>
        </p:txBody>
      </p:sp>
      <p:sp>
        <p:nvSpPr>
          <p:cNvPr id="3" name="Text Placeholder 2"/>
          <p:cNvSpPr>
            <a:spLocks noGrp="1"/>
          </p:cNvSpPr>
          <p:nvPr>
            <p:ph type="body" idx="1"/>
          </p:nvPr>
        </p:nvSpPr>
        <p:spPr>
          <a:xfrm>
            <a:off x="457200" y="1600200"/>
            <a:ext cx="8229600" cy="3961151"/>
          </a:xfrm>
        </p:spPr>
        <p:txBody>
          <a:bodyPr/>
          <a:lstStyle/>
          <a:p>
            <a:pPr eaLnBrk="1" hangingPunct="1"/>
            <a:r>
              <a:rPr lang="en-US" altLang="en-US" sz="1800" b="1" dirty="0"/>
              <a:t>1970</a:t>
            </a:r>
            <a:r>
              <a:rPr lang="en-US" altLang="en-US" sz="1800" dirty="0"/>
              <a:t> – E. F. Codd develops relational database concept</a:t>
            </a:r>
          </a:p>
          <a:p>
            <a:pPr eaLnBrk="1" hangingPunct="1"/>
            <a:r>
              <a:rPr lang="en-US" altLang="en-US" sz="1800" b="1" dirty="0"/>
              <a:t>1974-79</a:t>
            </a:r>
            <a:r>
              <a:rPr lang="en-US" altLang="en-US" sz="1800" dirty="0"/>
              <a:t> – System R with Sequel (later S</a:t>
            </a:r>
            <a:r>
              <a:rPr lang="en-US" altLang="en-US" sz="100" dirty="0"/>
              <a:t> </a:t>
            </a:r>
            <a:r>
              <a:rPr lang="en-US" altLang="en-US" sz="1800" dirty="0"/>
              <a:t>Q</a:t>
            </a:r>
            <a:r>
              <a:rPr lang="en-US" altLang="en-US" sz="100" dirty="0"/>
              <a:t> </a:t>
            </a:r>
            <a:r>
              <a:rPr lang="en-US" altLang="en-US" sz="1800" dirty="0"/>
              <a:t>L) created at I</a:t>
            </a:r>
            <a:r>
              <a:rPr lang="en-US" altLang="en-US" sz="100" dirty="0"/>
              <a:t> </a:t>
            </a:r>
            <a:r>
              <a:rPr lang="en-US" altLang="en-US" sz="1800" dirty="0"/>
              <a:t>B</a:t>
            </a:r>
            <a:r>
              <a:rPr lang="en-US" altLang="en-US" sz="100" dirty="0"/>
              <a:t> </a:t>
            </a:r>
            <a:r>
              <a:rPr lang="en-US" altLang="en-US" sz="1800" dirty="0"/>
              <a:t>M Research Lab</a:t>
            </a:r>
          </a:p>
          <a:p>
            <a:pPr eaLnBrk="1" hangingPunct="1"/>
            <a:r>
              <a:rPr lang="en-US" altLang="en-US" sz="1800" b="1" dirty="0"/>
              <a:t>1979</a:t>
            </a:r>
            <a:r>
              <a:rPr lang="en-US" altLang="en-US" sz="1800" dirty="0"/>
              <a:t> – Oracle markets first relational D</a:t>
            </a:r>
            <a:r>
              <a:rPr lang="en-US" altLang="en-US" sz="100" dirty="0"/>
              <a:t> </a:t>
            </a:r>
            <a:r>
              <a:rPr lang="en-US" altLang="en-US" sz="1800" dirty="0"/>
              <a:t>B with S</a:t>
            </a:r>
            <a:r>
              <a:rPr lang="en-US" altLang="en-US" sz="100" dirty="0"/>
              <a:t> </a:t>
            </a:r>
            <a:r>
              <a:rPr lang="en-US" altLang="en-US" sz="1800" dirty="0"/>
              <a:t>Q</a:t>
            </a:r>
            <a:r>
              <a:rPr lang="en-US" altLang="en-US" sz="100" dirty="0"/>
              <a:t> </a:t>
            </a:r>
            <a:r>
              <a:rPr lang="en-US" altLang="en-US" sz="1800" dirty="0"/>
              <a:t>L</a:t>
            </a:r>
          </a:p>
          <a:p>
            <a:pPr eaLnBrk="1" hangingPunct="1"/>
            <a:r>
              <a:rPr lang="en-US" altLang="en-US" sz="1800" b="1" dirty="0"/>
              <a:t>1981</a:t>
            </a:r>
            <a:r>
              <a:rPr lang="en-US" altLang="en-US" sz="1800" dirty="0"/>
              <a:t> – S</a:t>
            </a:r>
            <a:r>
              <a:rPr lang="en-US" altLang="en-US" sz="100" dirty="0"/>
              <a:t> </a:t>
            </a:r>
            <a:r>
              <a:rPr lang="en-US" altLang="en-US" sz="1800" dirty="0"/>
              <a:t>Q</a:t>
            </a:r>
            <a:r>
              <a:rPr lang="en-US" altLang="en-US" sz="100" dirty="0"/>
              <a:t> </a:t>
            </a:r>
            <a:r>
              <a:rPr lang="en-US" altLang="en-US" sz="1800" dirty="0"/>
              <a:t>L/D</a:t>
            </a:r>
            <a:r>
              <a:rPr lang="en-US" altLang="en-US" sz="100" dirty="0"/>
              <a:t> </a:t>
            </a:r>
            <a:r>
              <a:rPr lang="en-US" altLang="en-US" sz="1800" dirty="0"/>
              <a:t>S first available R</a:t>
            </a:r>
            <a:r>
              <a:rPr lang="en-US" altLang="en-US" sz="100" dirty="0"/>
              <a:t> </a:t>
            </a:r>
            <a:r>
              <a:rPr lang="en-US" altLang="en-US" sz="1800" dirty="0"/>
              <a:t>D</a:t>
            </a:r>
            <a:r>
              <a:rPr lang="en-US" altLang="en-US" sz="100" dirty="0"/>
              <a:t> </a:t>
            </a:r>
            <a:r>
              <a:rPr lang="en-US" altLang="en-US" sz="1800" dirty="0"/>
              <a:t>B</a:t>
            </a:r>
            <a:r>
              <a:rPr lang="en-US" altLang="en-US" sz="100" dirty="0"/>
              <a:t> </a:t>
            </a:r>
            <a:r>
              <a:rPr lang="en-US" altLang="en-US" sz="1800" dirty="0"/>
              <a:t>M</a:t>
            </a:r>
            <a:r>
              <a:rPr lang="en-US" altLang="en-US" sz="100" dirty="0"/>
              <a:t> </a:t>
            </a:r>
            <a:r>
              <a:rPr lang="en-US" altLang="en-US" sz="1800" dirty="0"/>
              <a:t>S system on D</a:t>
            </a:r>
            <a:r>
              <a:rPr lang="en-US" altLang="en-US" sz="100" dirty="0"/>
              <a:t> </a:t>
            </a:r>
            <a:r>
              <a:rPr lang="en-US" altLang="en-US" sz="1800" dirty="0"/>
              <a:t>O</a:t>
            </a:r>
            <a:r>
              <a:rPr lang="en-US" altLang="en-US" sz="100" dirty="0"/>
              <a:t> </a:t>
            </a:r>
            <a:r>
              <a:rPr lang="en-US" altLang="en-US" sz="1800" dirty="0"/>
              <a:t>S/V</a:t>
            </a:r>
            <a:r>
              <a:rPr lang="en-US" altLang="en-US" sz="100" dirty="0"/>
              <a:t> </a:t>
            </a:r>
            <a:r>
              <a:rPr lang="en-US" altLang="en-US" sz="1800" dirty="0"/>
              <a:t>S</a:t>
            </a:r>
            <a:r>
              <a:rPr lang="en-US" altLang="en-US" sz="100" dirty="0"/>
              <a:t> </a:t>
            </a:r>
            <a:r>
              <a:rPr lang="en-US" altLang="en-US" sz="1800" dirty="0"/>
              <a:t>E</a:t>
            </a:r>
          </a:p>
          <a:p>
            <a:pPr lvl="1"/>
            <a:r>
              <a:rPr lang="en-US" altLang="en-US" sz="1800" dirty="0"/>
              <a:t>Others followed: I</a:t>
            </a:r>
            <a:r>
              <a:rPr lang="en-US" altLang="en-US" sz="100" dirty="0"/>
              <a:t> </a:t>
            </a:r>
            <a:r>
              <a:rPr lang="en-US" altLang="en-US" sz="1800" dirty="0"/>
              <a:t>N</a:t>
            </a:r>
            <a:r>
              <a:rPr lang="en-US" altLang="en-US" sz="100" dirty="0"/>
              <a:t> </a:t>
            </a:r>
            <a:r>
              <a:rPr lang="en-US" altLang="en-US" sz="1800" dirty="0"/>
              <a:t>G</a:t>
            </a:r>
            <a:r>
              <a:rPr lang="en-US" altLang="en-US" sz="100" dirty="0"/>
              <a:t> </a:t>
            </a:r>
            <a:r>
              <a:rPr lang="en-US" altLang="en-US" sz="1800" dirty="0"/>
              <a:t>R</a:t>
            </a:r>
            <a:r>
              <a:rPr lang="en-US" altLang="en-US" sz="100" dirty="0"/>
              <a:t> </a:t>
            </a:r>
            <a:r>
              <a:rPr lang="en-US" altLang="en-US" sz="1800" dirty="0"/>
              <a:t>E</a:t>
            </a:r>
            <a:r>
              <a:rPr lang="en-US" altLang="en-US" sz="100" dirty="0"/>
              <a:t> </a:t>
            </a:r>
            <a:r>
              <a:rPr lang="en-US" altLang="en-US" sz="1800" dirty="0"/>
              <a:t>S (1981), I</a:t>
            </a:r>
            <a:r>
              <a:rPr lang="en-US" altLang="en-US" sz="100" dirty="0"/>
              <a:t> </a:t>
            </a:r>
            <a:r>
              <a:rPr lang="en-US" altLang="en-US" sz="1800" dirty="0"/>
              <a:t>D</a:t>
            </a:r>
            <a:r>
              <a:rPr lang="en-US" altLang="en-US" sz="100" dirty="0"/>
              <a:t> </a:t>
            </a:r>
            <a:r>
              <a:rPr lang="en-US" altLang="en-US" sz="1800" dirty="0"/>
              <a:t>M (1982), D</a:t>
            </a:r>
            <a:r>
              <a:rPr lang="en-US" altLang="en-US" sz="100" dirty="0"/>
              <a:t> </a:t>
            </a:r>
            <a:r>
              <a:rPr lang="en-US" altLang="en-US" sz="1800" dirty="0"/>
              <a:t>G/S</a:t>
            </a:r>
            <a:r>
              <a:rPr lang="en-US" altLang="en-US" sz="100" dirty="0"/>
              <a:t> </a:t>
            </a:r>
            <a:r>
              <a:rPr lang="en-US" altLang="en-US" sz="1800" dirty="0"/>
              <a:t>G</a:t>
            </a:r>
            <a:r>
              <a:rPr lang="en-US" altLang="en-US" sz="100" dirty="0"/>
              <a:t> </a:t>
            </a:r>
            <a:r>
              <a:rPr lang="en-US" altLang="en-US" sz="1800" dirty="0"/>
              <a:t>L (1984), Sybase (1986)</a:t>
            </a:r>
          </a:p>
          <a:p>
            <a:pPr eaLnBrk="1" hangingPunct="1"/>
            <a:r>
              <a:rPr lang="en-US" altLang="en-US" sz="1800" b="1" dirty="0"/>
              <a:t>1986</a:t>
            </a:r>
            <a:r>
              <a:rPr lang="en-US" altLang="en-US" sz="1800" dirty="0"/>
              <a:t> – ANSI S</a:t>
            </a:r>
            <a:r>
              <a:rPr lang="en-US" altLang="en-US" sz="100" dirty="0"/>
              <a:t> </a:t>
            </a:r>
            <a:r>
              <a:rPr lang="en-US" altLang="en-US" sz="1800" dirty="0"/>
              <a:t>Q</a:t>
            </a:r>
            <a:r>
              <a:rPr lang="en-US" altLang="en-US" sz="100" dirty="0"/>
              <a:t> </a:t>
            </a:r>
            <a:r>
              <a:rPr lang="en-US" altLang="en-US" sz="1800" dirty="0"/>
              <a:t>L standard released</a:t>
            </a:r>
          </a:p>
          <a:p>
            <a:pPr lvl="1"/>
            <a:r>
              <a:rPr lang="en-US" altLang="en-US" sz="1800" dirty="0"/>
              <a:t>Major ANSI standard updates in 1989, 1992, 1999, 2003, 2006, 2008, 2011, 2016</a:t>
            </a:r>
          </a:p>
          <a:p>
            <a:pPr eaLnBrk="1" hangingPunct="1"/>
            <a:r>
              <a:rPr lang="en-US" altLang="en-US" sz="1800" b="1" dirty="0"/>
              <a:t>Today </a:t>
            </a:r>
            <a:r>
              <a:rPr lang="en-US" altLang="en-US" sz="1800" dirty="0"/>
              <a:t>– S</a:t>
            </a:r>
            <a:r>
              <a:rPr lang="en-US" altLang="en-US" sz="100" dirty="0"/>
              <a:t> </a:t>
            </a:r>
            <a:r>
              <a:rPr lang="en-US" altLang="en-US" sz="1800" dirty="0"/>
              <a:t>Q</a:t>
            </a:r>
            <a:r>
              <a:rPr lang="en-US" altLang="en-US" sz="100" dirty="0"/>
              <a:t> </a:t>
            </a:r>
            <a:r>
              <a:rPr lang="en-US" altLang="en-US" sz="1800" dirty="0"/>
              <a:t>L is supported by most major database vendors</a:t>
            </a:r>
          </a:p>
        </p:txBody>
      </p:sp>
      <p:sp>
        <p:nvSpPr>
          <p:cNvPr id="4" name="Text Placeholder 3"/>
          <p:cNvSpPr>
            <a:spLocks noGrp="1"/>
          </p:cNvSpPr>
          <p:nvPr>
            <p:ph type="body" idx="2"/>
          </p:nvPr>
        </p:nvSpPr>
        <p:spPr>
          <a:xfrm>
            <a:off x="457200" y="5728980"/>
            <a:ext cx="8229600" cy="592053"/>
          </a:xfrm>
        </p:spPr>
        <p:txBody>
          <a:bodyPr/>
          <a:lstStyle/>
          <a:p>
            <a:pPr marL="0" indent="0">
              <a:buNone/>
            </a:pPr>
            <a:r>
              <a:rPr lang="en-US" altLang="en-US" sz="1800" dirty="0"/>
              <a:t>Is S</a:t>
            </a:r>
            <a:r>
              <a:rPr lang="en-US" altLang="en-US" sz="100" dirty="0"/>
              <a:t> </a:t>
            </a:r>
            <a:r>
              <a:rPr lang="en-US" altLang="en-US" sz="1800" dirty="0"/>
              <a:t>Q</a:t>
            </a:r>
            <a:r>
              <a:rPr lang="en-US" altLang="en-US" sz="100" dirty="0"/>
              <a:t> </a:t>
            </a:r>
            <a:r>
              <a:rPr lang="en-US" altLang="en-US" sz="1800" dirty="0"/>
              <a:t>L a standard? No longer certified by N</a:t>
            </a:r>
            <a:r>
              <a:rPr lang="en-US" altLang="en-US" sz="100" dirty="0"/>
              <a:t> </a:t>
            </a:r>
            <a:r>
              <a:rPr lang="en-US" altLang="en-US" sz="1800" dirty="0"/>
              <a:t>I</a:t>
            </a:r>
            <a:r>
              <a:rPr lang="en-US" altLang="en-US" sz="100" dirty="0"/>
              <a:t> </a:t>
            </a:r>
            <a:r>
              <a:rPr lang="en-US" altLang="en-US" sz="1800" dirty="0"/>
              <a:t>S</a:t>
            </a:r>
            <a:r>
              <a:rPr lang="en-US" altLang="en-US" sz="100" dirty="0"/>
              <a:t> </a:t>
            </a:r>
            <a:r>
              <a:rPr lang="en-US" altLang="en-US" sz="1800" dirty="0"/>
              <a:t>T.</a:t>
            </a:r>
            <a:endParaRPr lang="en-US" sz="1800" dirty="0"/>
          </a:p>
        </p:txBody>
      </p:sp>
    </p:spTree>
    <p:extLst>
      <p:ext uri="{BB962C8B-B14F-4D97-AF65-F5344CB8AC3E}">
        <p14:creationId xmlns:p14="http://schemas.microsoft.com/office/powerpoint/2010/main" val="2460570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0FDD-99FD-44B1-9EDD-15ACEF5EF38D}"/>
              </a:ext>
            </a:extLst>
          </p:cNvPr>
          <p:cNvSpPr>
            <a:spLocks noGrp="1"/>
          </p:cNvSpPr>
          <p:nvPr>
            <p:ph type="title"/>
          </p:nvPr>
        </p:nvSpPr>
        <p:spPr/>
        <p:txBody>
          <a:bodyPr/>
          <a:lstStyle/>
          <a:p>
            <a:r>
              <a:rPr lang="en-US" dirty="0"/>
              <a:t>Popular RDMS Platforms</a:t>
            </a:r>
            <a:endParaRPr lang="en-CA" dirty="0"/>
          </a:p>
        </p:txBody>
      </p:sp>
      <p:graphicFrame>
        <p:nvGraphicFramePr>
          <p:cNvPr id="6" name="Content Placeholder 4">
            <a:extLst>
              <a:ext uri="{FF2B5EF4-FFF2-40B4-BE49-F238E27FC236}">
                <a16:creationId xmlns:a16="http://schemas.microsoft.com/office/drawing/2014/main" id="{85D5811E-1337-4C5E-B8D7-AB50B4FFE717}"/>
              </a:ext>
            </a:extLst>
          </p:cNvPr>
          <p:cNvGraphicFramePr>
            <a:graphicFrameLocks/>
          </p:cNvGraphicFramePr>
          <p:nvPr>
            <p:extLst>
              <p:ext uri="{D42A27DB-BD31-4B8C-83A1-F6EECF244321}">
                <p14:modId xmlns:p14="http://schemas.microsoft.com/office/powerpoint/2010/main" val="3730685924"/>
              </p:ext>
            </p:extLst>
          </p:nvPr>
        </p:nvGraphicFramePr>
        <p:xfrm>
          <a:off x="647272" y="1312650"/>
          <a:ext cx="7690207" cy="4711032"/>
        </p:xfrm>
        <a:graphic>
          <a:graphicData uri="http://schemas.openxmlformats.org/drawingml/2006/table">
            <a:tbl>
              <a:tblPr firstRow="1" firstCol="1" bandRow="1">
                <a:tableStyleId>{5C22544A-7EE6-4342-B048-85BDC9FD1C3A}</a:tableStyleId>
              </a:tblPr>
              <a:tblGrid>
                <a:gridCol w="1317871">
                  <a:extLst>
                    <a:ext uri="{9D8B030D-6E8A-4147-A177-3AD203B41FA5}">
                      <a16:colId xmlns:a16="http://schemas.microsoft.com/office/drawing/2014/main" val="20000"/>
                    </a:ext>
                  </a:extLst>
                </a:gridCol>
                <a:gridCol w="3949129">
                  <a:extLst>
                    <a:ext uri="{9D8B030D-6E8A-4147-A177-3AD203B41FA5}">
                      <a16:colId xmlns:a16="http://schemas.microsoft.com/office/drawing/2014/main" val="20001"/>
                    </a:ext>
                  </a:extLst>
                </a:gridCol>
                <a:gridCol w="2423207">
                  <a:extLst>
                    <a:ext uri="{9D8B030D-6E8A-4147-A177-3AD203B41FA5}">
                      <a16:colId xmlns:a16="http://schemas.microsoft.com/office/drawing/2014/main" val="20002"/>
                    </a:ext>
                  </a:extLst>
                </a:gridCol>
              </a:tblGrid>
              <a:tr h="40386">
                <a:tc>
                  <a:txBody>
                    <a:bodyPr/>
                    <a:lstStyle/>
                    <a:p>
                      <a:pPr marL="0" marR="0">
                        <a:lnSpc>
                          <a:spcPct val="115000"/>
                        </a:lnSpc>
                        <a:spcBef>
                          <a:spcPts val="0"/>
                        </a:spcBef>
                        <a:spcAft>
                          <a:spcPts val="0"/>
                        </a:spcAft>
                      </a:pPr>
                      <a:r>
                        <a:rPr lang="en-US" sz="1100" dirty="0">
                          <a:effectLst/>
                        </a:rPr>
                        <a:t>RDBMS</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gn="ctr">
                        <a:lnSpc>
                          <a:spcPct val="115000"/>
                        </a:lnSpc>
                        <a:spcBef>
                          <a:spcPts val="0"/>
                        </a:spcBef>
                        <a:spcAft>
                          <a:spcPts val="0"/>
                        </a:spcAft>
                      </a:pPr>
                      <a:r>
                        <a:rPr lang="en-US" sz="1100" dirty="0">
                          <a:effectLst/>
                        </a:rPr>
                        <a:t>Comments</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gn="ctr">
                        <a:lnSpc>
                          <a:spcPct val="115000"/>
                        </a:lnSpc>
                        <a:spcBef>
                          <a:spcPts val="0"/>
                        </a:spcBef>
                        <a:spcAft>
                          <a:spcPts val="0"/>
                        </a:spcAft>
                      </a:pPr>
                      <a:r>
                        <a:rPr lang="en-US" sz="1100" dirty="0">
                          <a:effectLst/>
                        </a:rPr>
                        <a:t>Link</a:t>
                      </a:r>
                      <a:endParaRPr lang="en-US" sz="1100" dirty="0">
                        <a:solidFill>
                          <a:srgbClr val="365F91"/>
                        </a:solidFill>
                        <a:effectLst/>
                        <a:latin typeface="Calibri"/>
                        <a:ea typeface="Calibri"/>
                        <a:cs typeface="Times New Roman"/>
                      </a:endParaRPr>
                    </a:p>
                  </a:txBody>
                  <a:tcPr marL="67084" marR="67084" marT="0" marB="0"/>
                </a:tc>
                <a:extLst>
                  <a:ext uri="{0D108BD9-81ED-4DB2-BD59-A6C34878D82A}">
                    <a16:rowId xmlns:a16="http://schemas.microsoft.com/office/drawing/2014/main" val="10000"/>
                  </a:ext>
                </a:extLst>
              </a:tr>
              <a:tr h="754327">
                <a:tc>
                  <a:txBody>
                    <a:bodyPr/>
                    <a:lstStyle/>
                    <a:p>
                      <a:pPr marL="0" marR="0">
                        <a:lnSpc>
                          <a:spcPct val="115000"/>
                        </a:lnSpc>
                        <a:spcBef>
                          <a:spcPts val="0"/>
                        </a:spcBef>
                        <a:spcAft>
                          <a:spcPts val="0"/>
                        </a:spcAft>
                      </a:pPr>
                      <a:r>
                        <a:rPr lang="en-US" sz="1100" dirty="0">
                          <a:effectLst/>
                        </a:rPr>
                        <a:t>ORACLE</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dirty="0">
                          <a:effectLst/>
                        </a:rPr>
                        <a:t>The first commercial RDMS and the biggest. Powers many of the world’s largest companies</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u="sng" dirty="0">
                          <a:effectLst/>
                          <a:hlinkClick r:id="rId2"/>
                        </a:rPr>
                        <a:t>http://www.Oracle.com</a:t>
                      </a:r>
                      <a:endParaRPr lang="en-US" sz="1100" dirty="0">
                        <a:effectLst/>
                      </a:endParaRPr>
                    </a:p>
                    <a:p>
                      <a:pPr marL="0" marR="0">
                        <a:lnSpc>
                          <a:spcPct val="115000"/>
                        </a:lnSpc>
                        <a:spcBef>
                          <a:spcPts val="0"/>
                        </a:spcBef>
                        <a:spcAft>
                          <a:spcPts val="0"/>
                        </a:spcAft>
                      </a:pPr>
                      <a:r>
                        <a:rPr lang="en-US" sz="1100" dirty="0">
                          <a:effectLst/>
                        </a:rPr>
                        <a:t> </a:t>
                      </a:r>
                      <a:endParaRPr lang="en-US" sz="1100" dirty="0">
                        <a:solidFill>
                          <a:srgbClr val="365F91"/>
                        </a:solidFill>
                        <a:effectLst/>
                        <a:latin typeface="Calibri"/>
                        <a:ea typeface="Calibri"/>
                        <a:cs typeface="Times New Roman"/>
                      </a:endParaRPr>
                    </a:p>
                  </a:txBody>
                  <a:tcPr marL="67084" marR="67084" marT="0" marB="0"/>
                </a:tc>
                <a:extLst>
                  <a:ext uri="{0D108BD9-81ED-4DB2-BD59-A6C34878D82A}">
                    <a16:rowId xmlns:a16="http://schemas.microsoft.com/office/drawing/2014/main" val="10001"/>
                  </a:ext>
                </a:extLst>
              </a:tr>
              <a:tr h="1131491">
                <a:tc>
                  <a:txBody>
                    <a:bodyPr/>
                    <a:lstStyle/>
                    <a:p>
                      <a:pPr marL="0" marR="0">
                        <a:lnSpc>
                          <a:spcPct val="115000"/>
                        </a:lnSpc>
                        <a:spcBef>
                          <a:spcPts val="0"/>
                        </a:spcBef>
                        <a:spcAft>
                          <a:spcPts val="0"/>
                        </a:spcAft>
                      </a:pPr>
                      <a:r>
                        <a:rPr lang="en-US" sz="1100" dirty="0">
                          <a:effectLst/>
                        </a:rPr>
                        <a:t>SQL Server</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dirty="0">
                          <a:effectLst/>
                        </a:rPr>
                        <a:t>Microsoft’s RDMS product. Ships in many versions designed for different company needs. Also powers many large enterprises</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u="sng" dirty="0">
                          <a:effectLst/>
                          <a:hlinkClick r:id="rId3"/>
                        </a:rPr>
                        <a:t>http://www.microsoft.com/sql/default.mspx</a:t>
                      </a:r>
                      <a:endParaRPr lang="en-US" sz="1100" dirty="0">
                        <a:effectLst/>
                      </a:endParaRPr>
                    </a:p>
                    <a:p>
                      <a:pPr marL="0" marR="0">
                        <a:lnSpc>
                          <a:spcPct val="115000"/>
                        </a:lnSpc>
                        <a:spcBef>
                          <a:spcPts val="0"/>
                        </a:spcBef>
                        <a:spcAft>
                          <a:spcPts val="0"/>
                        </a:spcAft>
                      </a:pPr>
                      <a:r>
                        <a:rPr lang="en-US" sz="1100" dirty="0">
                          <a:effectLst/>
                        </a:rPr>
                        <a:t> </a:t>
                      </a:r>
                      <a:endParaRPr lang="en-US" sz="1100" dirty="0">
                        <a:solidFill>
                          <a:srgbClr val="365F91"/>
                        </a:solidFill>
                        <a:effectLst/>
                        <a:latin typeface="Calibri"/>
                        <a:ea typeface="Calibri"/>
                        <a:cs typeface="Times New Roman"/>
                      </a:endParaRPr>
                    </a:p>
                  </a:txBody>
                  <a:tcPr marL="67084" marR="67084" marT="0" marB="0"/>
                </a:tc>
                <a:extLst>
                  <a:ext uri="{0D108BD9-81ED-4DB2-BD59-A6C34878D82A}">
                    <a16:rowId xmlns:a16="http://schemas.microsoft.com/office/drawing/2014/main" val="10002"/>
                  </a:ext>
                </a:extLst>
              </a:tr>
              <a:tr h="565745">
                <a:tc>
                  <a:txBody>
                    <a:bodyPr/>
                    <a:lstStyle/>
                    <a:p>
                      <a:pPr marL="0" marR="0">
                        <a:lnSpc>
                          <a:spcPct val="115000"/>
                        </a:lnSpc>
                        <a:spcBef>
                          <a:spcPts val="0"/>
                        </a:spcBef>
                        <a:spcAft>
                          <a:spcPts val="0"/>
                        </a:spcAft>
                      </a:pPr>
                      <a:r>
                        <a:rPr lang="en-US" sz="1100" dirty="0">
                          <a:effectLst/>
                        </a:rPr>
                        <a:t>DB2</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dirty="0">
                          <a:effectLst/>
                        </a:rPr>
                        <a:t>IBMs RDBMS</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u="sng" dirty="0">
                          <a:effectLst/>
                          <a:hlinkClick r:id="rId4"/>
                        </a:rPr>
                        <a:t>http://www306.ibm.com/software/data/db2/9/</a:t>
                      </a:r>
                      <a:endParaRPr lang="en-US" sz="1100" dirty="0">
                        <a:effectLst/>
                      </a:endParaRPr>
                    </a:p>
                    <a:p>
                      <a:pPr marL="0" marR="0">
                        <a:lnSpc>
                          <a:spcPct val="115000"/>
                        </a:lnSpc>
                        <a:spcBef>
                          <a:spcPts val="0"/>
                        </a:spcBef>
                        <a:spcAft>
                          <a:spcPts val="0"/>
                        </a:spcAft>
                      </a:pPr>
                      <a:r>
                        <a:rPr lang="en-US" sz="1100" dirty="0">
                          <a:effectLst/>
                        </a:rPr>
                        <a:t> </a:t>
                      </a:r>
                    </a:p>
                    <a:p>
                      <a:pPr marL="0" marR="0">
                        <a:lnSpc>
                          <a:spcPct val="115000"/>
                        </a:lnSpc>
                        <a:spcBef>
                          <a:spcPts val="0"/>
                        </a:spcBef>
                        <a:spcAft>
                          <a:spcPts val="0"/>
                        </a:spcAft>
                      </a:pPr>
                      <a:r>
                        <a:rPr lang="en-US" sz="1100" dirty="0">
                          <a:effectLst/>
                        </a:rPr>
                        <a:t> </a:t>
                      </a:r>
                      <a:endParaRPr lang="en-US" sz="1100" dirty="0">
                        <a:solidFill>
                          <a:srgbClr val="365F91"/>
                        </a:solidFill>
                        <a:effectLst/>
                        <a:latin typeface="Calibri"/>
                        <a:ea typeface="Calibri"/>
                        <a:cs typeface="Times New Roman"/>
                      </a:endParaRPr>
                    </a:p>
                  </a:txBody>
                  <a:tcPr marL="67084" marR="67084" marT="0" marB="0"/>
                </a:tc>
                <a:extLst>
                  <a:ext uri="{0D108BD9-81ED-4DB2-BD59-A6C34878D82A}">
                    <a16:rowId xmlns:a16="http://schemas.microsoft.com/office/drawing/2014/main" val="10003"/>
                  </a:ext>
                </a:extLst>
              </a:tr>
              <a:tr h="565745">
                <a:tc>
                  <a:txBody>
                    <a:bodyPr/>
                    <a:lstStyle/>
                    <a:p>
                      <a:pPr marL="0" marR="0">
                        <a:lnSpc>
                          <a:spcPct val="115000"/>
                        </a:lnSpc>
                        <a:spcBef>
                          <a:spcPts val="0"/>
                        </a:spcBef>
                        <a:spcAft>
                          <a:spcPts val="0"/>
                        </a:spcAft>
                      </a:pPr>
                      <a:r>
                        <a:rPr lang="en-US" sz="1100" dirty="0">
                          <a:effectLst/>
                        </a:rPr>
                        <a:t>MySQL</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dirty="0">
                          <a:effectLst/>
                        </a:rPr>
                        <a:t>The most popular Open Source RDBMS currently owned by SUN </a:t>
                      </a:r>
                      <a:r>
                        <a:rPr lang="en-US" sz="1100" dirty="0">
                          <a:effectLst/>
                          <a:highlight>
                            <a:srgbClr val="FFFF00"/>
                          </a:highlight>
                        </a:rPr>
                        <a:t>(We will learn this in our course)</a:t>
                      </a:r>
                      <a:endParaRPr lang="en-US" sz="1100" dirty="0">
                        <a:solidFill>
                          <a:srgbClr val="365F91"/>
                        </a:solidFill>
                        <a:effectLst/>
                        <a:highlight>
                          <a:srgbClr val="FFFF00"/>
                        </a:highligh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u="sng" dirty="0">
                          <a:effectLst/>
                          <a:hlinkClick r:id="rId5"/>
                        </a:rPr>
                        <a:t>http://www.MySql.com</a:t>
                      </a:r>
                      <a:endParaRPr lang="en-US" sz="1100" dirty="0">
                        <a:effectLst/>
                      </a:endParaRPr>
                    </a:p>
                    <a:p>
                      <a:pPr marL="0" marR="0">
                        <a:lnSpc>
                          <a:spcPct val="115000"/>
                        </a:lnSpc>
                        <a:spcBef>
                          <a:spcPts val="0"/>
                        </a:spcBef>
                        <a:spcAft>
                          <a:spcPts val="0"/>
                        </a:spcAft>
                      </a:pPr>
                      <a:r>
                        <a:rPr lang="en-US" sz="1100" dirty="0">
                          <a:effectLst/>
                        </a:rPr>
                        <a:t> </a:t>
                      </a:r>
                      <a:endParaRPr lang="en-US" sz="1100" dirty="0">
                        <a:solidFill>
                          <a:srgbClr val="365F91"/>
                        </a:solidFill>
                        <a:effectLst/>
                        <a:latin typeface="Calibri"/>
                        <a:ea typeface="Calibri"/>
                        <a:cs typeface="Times New Roman"/>
                      </a:endParaRPr>
                    </a:p>
                  </a:txBody>
                  <a:tcPr marL="67084" marR="67084" marT="0" marB="0"/>
                </a:tc>
                <a:extLst>
                  <a:ext uri="{0D108BD9-81ED-4DB2-BD59-A6C34878D82A}">
                    <a16:rowId xmlns:a16="http://schemas.microsoft.com/office/drawing/2014/main" val="10004"/>
                  </a:ext>
                </a:extLst>
              </a:tr>
              <a:tr h="754327">
                <a:tc>
                  <a:txBody>
                    <a:bodyPr/>
                    <a:lstStyle/>
                    <a:p>
                      <a:pPr marL="0" marR="0">
                        <a:lnSpc>
                          <a:spcPct val="115000"/>
                        </a:lnSpc>
                        <a:spcBef>
                          <a:spcPts val="0"/>
                        </a:spcBef>
                        <a:spcAft>
                          <a:spcPts val="0"/>
                        </a:spcAft>
                      </a:pPr>
                      <a:r>
                        <a:rPr lang="en-US" sz="1100" dirty="0">
                          <a:effectLst/>
                        </a:rPr>
                        <a:t>PostGres SQL</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dirty="0">
                          <a:effectLst/>
                        </a:rPr>
                        <a:t>Another free, Open source RDBMS. It is older and some would say more powerful than MySQL</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u="sng" dirty="0">
                          <a:effectLst/>
                          <a:hlinkClick r:id="rId6"/>
                        </a:rPr>
                        <a:t>http://www.postgresql.org/</a:t>
                      </a:r>
                      <a:endParaRPr lang="en-US" sz="1100" dirty="0">
                        <a:solidFill>
                          <a:srgbClr val="365F91"/>
                        </a:solidFill>
                        <a:effectLst/>
                        <a:latin typeface="Calibri"/>
                        <a:ea typeface="Calibri"/>
                        <a:cs typeface="Times New Roman"/>
                      </a:endParaRPr>
                    </a:p>
                  </a:txBody>
                  <a:tcPr marL="67084" marR="67084" marT="0" marB="0"/>
                </a:tc>
                <a:extLst>
                  <a:ext uri="{0D108BD9-81ED-4DB2-BD59-A6C34878D82A}">
                    <a16:rowId xmlns:a16="http://schemas.microsoft.com/office/drawing/2014/main" val="10005"/>
                  </a:ext>
                </a:extLst>
              </a:tr>
              <a:tr h="565745">
                <a:tc>
                  <a:txBody>
                    <a:bodyPr/>
                    <a:lstStyle/>
                    <a:p>
                      <a:pPr marL="0" marR="0">
                        <a:lnSpc>
                          <a:spcPct val="115000"/>
                        </a:lnSpc>
                        <a:spcBef>
                          <a:spcPts val="0"/>
                        </a:spcBef>
                        <a:spcAft>
                          <a:spcPts val="0"/>
                        </a:spcAft>
                      </a:pPr>
                      <a:r>
                        <a:rPr lang="en-US" sz="1100" dirty="0">
                          <a:effectLst/>
                        </a:rPr>
                        <a:t>ACCESS</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dirty="0">
                          <a:effectLst/>
                        </a:rPr>
                        <a:t>Microsoft’s Desktop Database</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u="sng" dirty="0">
                          <a:effectLst/>
                          <a:hlinkClick r:id="rId7"/>
                        </a:rPr>
                        <a:t>http://office.microsoft.com/en-us/access/default.aspx?ofcresset=1</a:t>
                      </a:r>
                      <a:endParaRPr lang="en-US" sz="1100" dirty="0">
                        <a:effectLst/>
                      </a:endParaRPr>
                    </a:p>
                    <a:p>
                      <a:pPr marL="0" marR="0">
                        <a:lnSpc>
                          <a:spcPct val="115000"/>
                        </a:lnSpc>
                        <a:spcBef>
                          <a:spcPts val="0"/>
                        </a:spcBef>
                        <a:spcAft>
                          <a:spcPts val="0"/>
                        </a:spcAft>
                      </a:pPr>
                      <a:r>
                        <a:rPr lang="en-US" sz="1100" dirty="0">
                          <a:effectLst/>
                        </a:rPr>
                        <a:t> </a:t>
                      </a:r>
                      <a:endParaRPr lang="en-US" sz="1100" dirty="0">
                        <a:solidFill>
                          <a:srgbClr val="365F91"/>
                        </a:solidFill>
                        <a:effectLst/>
                        <a:latin typeface="Calibri"/>
                        <a:ea typeface="Calibri"/>
                        <a:cs typeface="Times New Roman"/>
                      </a:endParaRPr>
                    </a:p>
                  </a:txBody>
                  <a:tcPr marL="67084" marR="67084"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0985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Original Purpose of S</a:t>
            </a:r>
            <a:r>
              <a:rPr lang="en-US" sz="100" dirty="0"/>
              <a:t> </a:t>
            </a:r>
            <a:r>
              <a:rPr lang="en-US" dirty="0"/>
              <a:t>Q</a:t>
            </a:r>
            <a:r>
              <a:rPr lang="en-US" sz="100" dirty="0"/>
              <a:t> </a:t>
            </a:r>
            <a:r>
              <a:rPr lang="en-US" dirty="0"/>
              <a:t>L Standard</a:t>
            </a:r>
          </a:p>
        </p:txBody>
      </p:sp>
      <p:sp>
        <p:nvSpPr>
          <p:cNvPr id="6" name="Text Placeholder 5"/>
          <p:cNvSpPr>
            <a:spLocks noGrp="1"/>
          </p:cNvSpPr>
          <p:nvPr>
            <p:ph type="body" idx="1"/>
          </p:nvPr>
        </p:nvSpPr>
        <p:spPr>
          <a:xfrm>
            <a:off x="457200" y="1600200"/>
            <a:ext cx="8229600" cy="3826239"/>
          </a:xfrm>
        </p:spPr>
        <p:txBody>
          <a:bodyPr/>
          <a:lstStyle/>
          <a:p>
            <a:pPr eaLnBrk="1" hangingPunct="1"/>
            <a:r>
              <a:rPr lang="en-US" altLang="en-US" sz="2200" dirty="0"/>
              <a:t>Specify syntax/semantics for data definition and manipulation</a:t>
            </a:r>
          </a:p>
          <a:p>
            <a:pPr eaLnBrk="1" hangingPunct="1"/>
            <a:r>
              <a:rPr lang="en-US" altLang="en-US" sz="2200" dirty="0"/>
              <a:t>Define data structures and basic operations</a:t>
            </a:r>
          </a:p>
          <a:p>
            <a:pPr eaLnBrk="1" hangingPunct="1"/>
            <a:r>
              <a:rPr lang="en-US" altLang="en-US" sz="2200" dirty="0"/>
              <a:t>Enable portability of database definition and application modules</a:t>
            </a:r>
          </a:p>
          <a:p>
            <a:pPr eaLnBrk="1" hangingPunct="1"/>
            <a:r>
              <a:rPr lang="en-US" altLang="en-US" sz="2200" dirty="0"/>
              <a:t>Specify minimal (level 1) and complete (level 2) standards</a:t>
            </a:r>
          </a:p>
          <a:p>
            <a:pPr eaLnBrk="1" hangingPunct="1"/>
            <a:r>
              <a:rPr lang="en-US" altLang="en-US" sz="2200" dirty="0"/>
              <a:t>Allow for later growth/enhancement to standard (referential integrity, transaction management, user-defined functions, extended join operations, national character sets)</a:t>
            </a:r>
          </a:p>
        </p:txBody>
      </p:sp>
    </p:spTree>
    <p:extLst>
      <p:ext uri="{BB962C8B-B14F-4D97-AF65-F5344CB8AC3E}">
        <p14:creationId xmlns:p14="http://schemas.microsoft.com/office/powerpoint/2010/main" val="360431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 Standardized Relational Language</a:t>
            </a:r>
          </a:p>
        </p:txBody>
      </p:sp>
      <p:sp>
        <p:nvSpPr>
          <p:cNvPr id="3" name="Text Placeholder 2"/>
          <p:cNvSpPr>
            <a:spLocks noGrp="1"/>
          </p:cNvSpPr>
          <p:nvPr>
            <p:ph type="body" idx="1"/>
          </p:nvPr>
        </p:nvSpPr>
        <p:spPr>
          <a:xfrm>
            <a:off x="457200" y="1600200"/>
            <a:ext cx="8229600" cy="3436495"/>
          </a:xfrm>
        </p:spPr>
        <p:txBody>
          <a:bodyPr/>
          <a:lstStyle/>
          <a:p>
            <a:pPr eaLnBrk="1" hangingPunct="1"/>
            <a:r>
              <a:rPr lang="en-US" altLang="en-US" sz="2400" dirty="0"/>
              <a:t>Reduced training costs</a:t>
            </a:r>
          </a:p>
          <a:p>
            <a:pPr eaLnBrk="1" hangingPunct="1"/>
            <a:r>
              <a:rPr lang="en-US" altLang="en-US" sz="2400" dirty="0"/>
              <a:t>Productivity</a:t>
            </a:r>
          </a:p>
          <a:p>
            <a:pPr eaLnBrk="1" hangingPunct="1"/>
            <a:r>
              <a:rPr lang="en-US" altLang="en-US" sz="2400" dirty="0"/>
              <a:t>Application portability</a:t>
            </a:r>
          </a:p>
          <a:p>
            <a:pPr eaLnBrk="1" hangingPunct="1"/>
            <a:r>
              <a:rPr lang="en-US" altLang="en-US" sz="2400" dirty="0"/>
              <a:t>Application longevity</a:t>
            </a:r>
          </a:p>
          <a:p>
            <a:pPr eaLnBrk="1" hangingPunct="1"/>
            <a:r>
              <a:rPr lang="en-US" altLang="en-US" sz="2400" dirty="0"/>
              <a:t>Reduced dependence on a single vendor</a:t>
            </a:r>
          </a:p>
          <a:p>
            <a:pPr eaLnBrk="1" hangingPunct="1"/>
            <a:r>
              <a:rPr lang="en-US" altLang="en-US" sz="2400" dirty="0"/>
              <a:t>Cross-system communication</a:t>
            </a:r>
          </a:p>
        </p:txBody>
      </p:sp>
    </p:spTree>
    <p:extLst>
      <p:ext uri="{BB962C8B-B14F-4D97-AF65-F5344CB8AC3E}">
        <p14:creationId xmlns:p14="http://schemas.microsoft.com/office/powerpoint/2010/main" val="2524589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sz="100" dirty="0"/>
              <a:t> </a:t>
            </a:r>
            <a:r>
              <a:rPr lang="en-US" dirty="0"/>
              <a:t>Q</a:t>
            </a:r>
            <a:r>
              <a:rPr lang="en-US" sz="100" dirty="0"/>
              <a:t> </a:t>
            </a:r>
            <a:r>
              <a:rPr lang="en-US" dirty="0"/>
              <a:t>L Environment</a:t>
            </a:r>
            <a:endParaRPr lang="en-US" sz="2000" b="0" dirty="0"/>
          </a:p>
        </p:txBody>
      </p:sp>
      <p:sp>
        <p:nvSpPr>
          <p:cNvPr id="3" name="Text Placeholder 2"/>
          <p:cNvSpPr>
            <a:spLocks noGrp="1"/>
          </p:cNvSpPr>
          <p:nvPr>
            <p:ph type="body" idx="1"/>
          </p:nvPr>
        </p:nvSpPr>
        <p:spPr/>
        <p:txBody>
          <a:bodyPr/>
          <a:lstStyle/>
          <a:p>
            <a:pPr>
              <a:lnSpc>
                <a:spcPct val="90000"/>
              </a:lnSpc>
              <a:defRPr/>
            </a:pPr>
            <a:r>
              <a:rPr lang="en-US" sz="1800" dirty="0"/>
              <a:t>Catalog</a:t>
            </a:r>
          </a:p>
          <a:p>
            <a:pPr lvl="1">
              <a:lnSpc>
                <a:spcPct val="90000"/>
              </a:lnSpc>
              <a:defRPr/>
            </a:pPr>
            <a:r>
              <a:rPr lang="en-US" sz="1800" dirty="0"/>
              <a:t>A set of schemas that constitute the description of a database</a:t>
            </a:r>
          </a:p>
          <a:p>
            <a:pPr>
              <a:lnSpc>
                <a:spcPct val="90000"/>
              </a:lnSpc>
              <a:defRPr/>
            </a:pPr>
            <a:r>
              <a:rPr lang="en-US" sz="1800" dirty="0"/>
              <a:t>Schema</a:t>
            </a:r>
          </a:p>
          <a:p>
            <a:pPr lvl="1">
              <a:lnSpc>
                <a:spcPct val="90000"/>
              </a:lnSpc>
              <a:defRPr/>
            </a:pPr>
            <a:r>
              <a:rPr lang="en-US" sz="1800" dirty="0"/>
              <a:t>The structure that contains descriptions of objects created by a user (base tables, views, constraints)</a:t>
            </a:r>
          </a:p>
          <a:p>
            <a:pPr>
              <a:lnSpc>
                <a:spcPct val="90000"/>
              </a:lnSpc>
              <a:defRPr/>
            </a:pPr>
            <a:r>
              <a:rPr lang="en-US" sz="1800" dirty="0"/>
              <a:t>Data Definition Language (D</a:t>
            </a:r>
            <a:r>
              <a:rPr lang="en-US" sz="100" dirty="0"/>
              <a:t> </a:t>
            </a:r>
            <a:r>
              <a:rPr lang="en-US" sz="1800" dirty="0"/>
              <a:t>D</a:t>
            </a:r>
            <a:r>
              <a:rPr lang="en-US" sz="100" dirty="0"/>
              <a:t> </a:t>
            </a:r>
            <a:r>
              <a:rPr lang="en-US" sz="1800" dirty="0"/>
              <a:t>L)</a:t>
            </a:r>
          </a:p>
          <a:p>
            <a:pPr lvl="1">
              <a:lnSpc>
                <a:spcPct val="90000"/>
              </a:lnSpc>
              <a:defRPr/>
            </a:pPr>
            <a:r>
              <a:rPr lang="en-US" sz="1800" dirty="0"/>
              <a:t>Commands that define a database, including creating, altering, and dropping tables and establishing constraints</a:t>
            </a:r>
          </a:p>
          <a:p>
            <a:pPr>
              <a:lnSpc>
                <a:spcPct val="90000"/>
              </a:lnSpc>
              <a:defRPr/>
            </a:pPr>
            <a:r>
              <a:rPr lang="en-US" sz="1800" dirty="0"/>
              <a:t>Data Manipulation Language (D</a:t>
            </a:r>
            <a:r>
              <a:rPr lang="en-US" sz="100" dirty="0"/>
              <a:t> </a:t>
            </a:r>
            <a:r>
              <a:rPr lang="en-US" sz="1800" dirty="0"/>
              <a:t>M</a:t>
            </a:r>
            <a:r>
              <a:rPr lang="en-US" sz="100" dirty="0"/>
              <a:t> </a:t>
            </a:r>
            <a:r>
              <a:rPr lang="en-US" sz="1800" dirty="0"/>
              <a:t>L)</a:t>
            </a:r>
          </a:p>
          <a:p>
            <a:pPr lvl="1">
              <a:lnSpc>
                <a:spcPct val="90000"/>
              </a:lnSpc>
              <a:defRPr/>
            </a:pPr>
            <a:r>
              <a:rPr lang="en-US" sz="1800" dirty="0"/>
              <a:t>Commands that maintain and query a database</a:t>
            </a:r>
          </a:p>
          <a:p>
            <a:pPr>
              <a:lnSpc>
                <a:spcPct val="90000"/>
              </a:lnSpc>
              <a:defRPr/>
            </a:pPr>
            <a:r>
              <a:rPr lang="en-US" sz="1800" dirty="0"/>
              <a:t>Data Control Language (D</a:t>
            </a:r>
            <a:r>
              <a:rPr lang="en-US" sz="100" dirty="0"/>
              <a:t> </a:t>
            </a:r>
            <a:r>
              <a:rPr lang="en-US" sz="1800" dirty="0"/>
              <a:t>C</a:t>
            </a:r>
            <a:r>
              <a:rPr lang="en-US" sz="100" dirty="0"/>
              <a:t> </a:t>
            </a:r>
            <a:r>
              <a:rPr lang="en-US" sz="1800" dirty="0"/>
              <a:t>L)</a:t>
            </a:r>
          </a:p>
          <a:p>
            <a:pPr lvl="1">
              <a:lnSpc>
                <a:spcPct val="90000"/>
              </a:lnSpc>
              <a:defRPr/>
            </a:pPr>
            <a:r>
              <a:rPr lang="en-US" sz="1800" dirty="0"/>
              <a:t>Commands that control a database, including administering privileges and committing data</a:t>
            </a:r>
          </a:p>
        </p:txBody>
      </p:sp>
    </p:spTree>
    <p:extLst>
      <p:ext uri="{BB962C8B-B14F-4D97-AF65-F5344CB8AC3E}">
        <p14:creationId xmlns:p14="http://schemas.microsoft.com/office/powerpoint/2010/main" val="120739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5-1 S</a:t>
            </a:r>
            <a:r>
              <a:rPr lang="en-US" sz="100" dirty="0"/>
              <a:t> </a:t>
            </a:r>
            <a:r>
              <a:rPr lang="en-US" dirty="0"/>
              <a:t>Q</a:t>
            </a:r>
            <a:r>
              <a:rPr lang="en-US" sz="100" dirty="0"/>
              <a:t> </a:t>
            </a:r>
            <a:r>
              <a:rPr lang="en-US" dirty="0"/>
              <a:t>L Environment, as Described by the S</a:t>
            </a:r>
            <a:r>
              <a:rPr lang="en-US" sz="100" dirty="0"/>
              <a:t> </a:t>
            </a:r>
            <a:r>
              <a:rPr lang="en-US" dirty="0"/>
              <a:t>Q</a:t>
            </a:r>
            <a:r>
              <a:rPr lang="en-US" sz="100" dirty="0"/>
              <a:t> </a:t>
            </a:r>
            <a:r>
              <a:rPr lang="en-US" dirty="0"/>
              <a:t>L:2016 Standard</a:t>
            </a:r>
          </a:p>
        </p:txBody>
      </p:sp>
      <p:pic>
        <p:nvPicPr>
          <p:cNvPr id="7" name="Picture 6" descr="A simplified schematic of a typical S Q L environment, as described by the S Q L 2016 standards. The drawing shows an image of a user with a laptop and a textbox labeled as APPLICATIONS. A two way arrow is shown between the two. Another textbox labeled as D B M S is shown below APPLICATIONS. A two way arrow labeled as S Q L QUERIES is shown between APPLICATIONS and D B M S. Two catalogues are defined under S Q L environment, and named as D E V C and P R O D C. Each catalog has a Database, DATA, a Required information schema, and User Schemas. The catalogues are shown on either side of D B M S along with two way arrows defining the relation between D B M S and the catalogu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187" y="1575807"/>
            <a:ext cx="6723626" cy="4623889"/>
          </a:xfrm>
          <a:prstGeom prst="rect">
            <a:avLst/>
          </a:prstGeom>
        </p:spPr>
      </p:pic>
    </p:spTree>
    <p:extLst>
      <p:ext uri="{BB962C8B-B14F-4D97-AF65-F5344CB8AC3E}">
        <p14:creationId xmlns:p14="http://schemas.microsoft.com/office/powerpoint/2010/main" val="388103167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9301</TotalTime>
  <Words>3170</Words>
  <Application>Microsoft Office PowerPoint</Application>
  <PresentationFormat>On-screen Show (4:3)</PresentationFormat>
  <Paragraphs>236</Paragraphs>
  <Slides>24</Slides>
  <Notes>14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2" baseType="lpstr">
      <vt:lpstr>Arial</vt:lpstr>
      <vt:lpstr>Calibri</vt:lpstr>
      <vt:lpstr>Noto Sans Symbols</vt:lpstr>
      <vt:lpstr>Times New Roman</vt:lpstr>
      <vt:lpstr>Verdana</vt:lpstr>
      <vt:lpstr>508 Lecture</vt:lpstr>
      <vt:lpstr>1_508 Lecture</vt:lpstr>
      <vt:lpstr>Equation</vt:lpstr>
      <vt:lpstr>Modern Database Management</vt:lpstr>
      <vt:lpstr>Learning Objectives</vt:lpstr>
      <vt:lpstr>S Q L Overview</vt:lpstr>
      <vt:lpstr>History of S Q L</vt:lpstr>
      <vt:lpstr>Popular RDMS Platforms</vt:lpstr>
      <vt:lpstr>Original Purpose of S Q L Standard</vt:lpstr>
      <vt:lpstr>Benefits of a Standardized Relational Language</vt:lpstr>
      <vt:lpstr>S Q L Environment</vt:lpstr>
      <vt:lpstr>Figure 5-1 S Q L Environment, as Described by the S Q L:2016 Standard</vt:lpstr>
      <vt:lpstr>SQL Data Types</vt:lpstr>
      <vt:lpstr>Figure 5-4 D D L, D M L, D C L, and the Database Development Process</vt:lpstr>
      <vt:lpstr>S Q L Database Definition</vt:lpstr>
      <vt:lpstr>Steps in Table Creation</vt:lpstr>
      <vt:lpstr>Figure 5-5 General Syntax for CREATE TABLE Statement Used in Data Definition Language</vt:lpstr>
      <vt:lpstr>The Following Slides Create Tables for This Enterprise Data Model</vt:lpstr>
      <vt:lpstr>Figure 5-6 S Q L Database Definition Commands for P V F Company (Oracle 12c)</vt:lpstr>
      <vt:lpstr>Defining Attributes and Their Data Types</vt:lpstr>
      <vt:lpstr>Non-Nullable Specifications</vt:lpstr>
      <vt:lpstr>Controlling the Values in Attributes</vt:lpstr>
      <vt:lpstr>Identifying Foreign Keys and Establishing Relationships</vt:lpstr>
      <vt:lpstr>Data Integrity Controls</vt:lpstr>
      <vt:lpstr>Figure 5-7 Ensuring Data Integrity Through Updates</vt:lpstr>
      <vt:lpstr>SQL Practice Instruction</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Zaman Zaman</cp:lastModifiedBy>
  <cp:revision>962</cp:revision>
  <dcterms:modified xsi:type="dcterms:W3CDTF">2021-01-25T11:26:38Z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