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3"/>
  </p:notesMasterIdLst>
  <p:handoutMasterIdLst>
    <p:handoutMasterId r:id="rId54"/>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29" r:id="rId5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01" autoAdjust="0"/>
    <p:restoredTop sz="93721" autoAdjust="0"/>
  </p:normalViewPr>
  <p:slideViewPr>
    <p:cSldViewPr snapToGrid="0" snapToObjects="1">
      <p:cViewPr varScale="1">
        <p:scale>
          <a:sx n="104" d="100"/>
          <a:sy n="104" d="100"/>
        </p:scale>
        <p:origin x="2400" y="108"/>
      </p:cViewPr>
      <p:guideLst>
        <p:guide orient="horz" pos="4104"/>
        <p:guide pos="1824"/>
      </p:guideLst>
    </p:cSldViewPr>
  </p:slideViewPr>
  <p:outlineViewPr>
    <p:cViewPr>
      <p:scale>
        <a:sx n="50" d="100"/>
        <a:sy n="50" d="100"/>
      </p:scale>
      <p:origin x="0" y="-333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A common mistake people make when they are learning to draw E-R diagrams, especially if they are already familiar with data process modeling (such as data flow diagramming), is to confuse data entities with other elements of an overall information systems model. A simple rule to avoid such confusion is that a true data entity will have many possible instances, each with a distinguishing characteristic, as well as one or more other descriptive pieces of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0432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This figure illustrates</a:t>
            </a:r>
            <a:r>
              <a:rPr lang="en-US" baseline="0" dirty="0" smtClean="0"/>
              <a:t> a mistake many novices will make. The treasurer is a user of the system, and the expense report is an output of the system. Neither of these are entities that should be represented in the database or the E-R model. The E-R model should represent the objects that are of interest to the user and that will be displayed in the system output.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9973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mn-lt"/>
                <a:ea typeface="Arial"/>
                <a:cs typeface="Arial" charset="0"/>
                <a:sym typeface="Arial"/>
              </a:rPr>
              <a:t>Most of the basic entity types to identify in an organization are classified as strong entity types. A strong entity type is one that exists independently of other entity types, so sometimes these are called “independent” entity types. In contrast, a weak entity type is an entity type whose existence depends on some other entity type, so these are sometimes called “dependent” entity types.</a:t>
            </a:r>
            <a:endParaRPr lang="en-US" altLang="en-US" dirty="0" smtClean="0">
              <a:latin typeface="+mn-lt"/>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3488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This figure shows an E-R diagram depicting an identifying relationship between an identifying owner (the employee) and a weak entity (the employer’s dependent). Note that the dependent’s identifier is only a partial</a:t>
            </a:r>
            <a:r>
              <a:rPr lang="en-US" altLang="en-US" baseline="0" dirty="0" smtClean="0">
                <a:cs typeface="Arial" pitchFamily="34" charset="0"/>
              </a:rPr>
              <a:t> identifier. The full identification requires the identifying owner’s identifier as well. Also note the double lines that distinguish the weak entity and the identifying relationship.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4956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In addition to general guidelines</a:t>
            </a:r>
            <a:r>
              <a:rPr lang="en-US" altLang="en-US" baseline="0" dirty="0" smtClean="0">
                <a:cs typeface="Arial" pitchFamily="34" charset="0"/>
              </a:rPr>
              <a:t> about naming and defining data objects, there are some specific guidelines for naming entity types. These are listed here.</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6812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In addition to general guidelines</a:t>
            </a:r>
            <a:r>
              <a:rPr lang="en-US" altLang="en-US" baseline="0" dirty="0" smtClean="0">
                <a:cs typeface="Arial" pitchFamily="34" charset="0"/>
              </a:rPr>
              <a:t> about naming and defining data objects, there are some specific guidelines for naming entity types. These are listed here.</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349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Times New Roman" pitchFamily="18" charset="0"/>
                <a:ea typeface="Arial"/>
                <a:cs typeface="Arial" charset="0"/>
                <a:sym typeface="Arial"/>
              </a:rPr>
              <a:t>In naming attributes, we use an initial capital letter followed by lowercase letters. If an attribute name consists of more than one word, we use a space between the words and we start each word with a capital letter, for example, Employee Name or Student Home Address. In E-R diagrams, we represent an attribute by placing its name in the entity it describes.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074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This figure illustrates the various properties of an entity’s attributes. Required attributes must have a value, whereas optional attributes could be null. Note that the identifier is ALWAYS required. </a:t>
            </a:r>
          </a:p>
          <a:p>
            <a:pPr eaLnBrk="1" hangingPunct="1"/>
            <a:endParaRPr lang="en-US" altLang="en-US" dirty="0" smtClean="0">
              <a:cs typeface="Arial" pitchFamily="34" charset="0"/>
            </a:endParaRPr>
          </a:p>
          <a:p>
            <a:pPr eaLnBrk="1" hangingPunct="1"/>
            <a:r>
              <a:rPr lang="en-US" altLang="en-US" dirty="0" smtClean="0">
                <a:cs typeface="Arial" pitchFamily="34" charset="0"/>
              </a:rPr>
              <a:t>In this case, the student’s major is optional because a student may not yet have declared a major. All the other attributes, however, are required.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633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Sometimes many attributes are related to each other, such as the elements of an address. In this case they can be grouped into a composite attribute.</a:t>
            </a:r>
            <a:r>
              <a:rPr lang="en-US" altLang="en-US" baseline="0" dirty="0" smtClean="0">
                <a:cs typeface="Arial" pitchFamily="34" charset="0"/>
              </a:rPr>
              <a:t> For simplicity, we can refer to the “employee address”, but if we want more detail we can break it into street, city, state, and postal code. So, this way, we have the option to describe the attribute at a macro or at a micro level. Note the use of parentheses for encompassing the components of a composite attribute.</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5900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A multivalued attribute is not the same as a composite attribute, although novices may confuse these terms. A composite attribute is one that has many parts, such as an address composed of street, city, state, and zip. By contrast, a multivalued attribute is one that can have many different values, such as an employee being able to do many things.</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a derived attribute is not one that is physically stored in the database, but rather</a:t>
            </a:r>
            <a:r>
              <a:rPr lang="en-US" altLang="en-US" baseline="0" dirty="0" smtClean="0">
                <a:cs typeface="Arial" pitchFamily="34" charset="0"/>
              </a:rPr>
              <a:t> one that is calculated based on the value of another. The length of time employed, or a person’s age, are classic examples, as they are calculated based on a fixed starting point (date hired or birth date).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Attributes can be both composite and multivalued, and even also derived. So these are distinct concepts.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961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altLang="en-US" dirty="0" smtClean="0">
                <a:cs typeface="Arial" pitchFamily="34" charset="0"/>
              </a:rPr>
              <a:t>Entity relationship (E-R) diagrams include rectangles representing entities, and lines between the entities representing relationships. Relationships have cardinalities, which can be one-to-one, one-to-many, or many-to-many. In addition, on each side of</a:t>
            </a:r>
            <a:r>
              <a:rPr lang="en-US" altLang="en-US" baseline="0" dirty="0" smtClean="0">
                <a:cs typeface="Arial" pitchFamily="34" charset="0"/>
              </a:rPr>
              <a:t> the relationship you can specify that it is mandatory or optional.</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50292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Every entity type should have an identifier attribute. </a:t>
            </a:r>
            <a:r>
              <a:rPr lang="en-US" sz="1200" b="0" i="0" u="none" strike="noStrike" kern="1200" cap="none" baseline="0" dirty="0" smtClean="0">
                <a:solidFill>
                  <a:schemeClr val="tx1"/>
                </a:solidFill>
                <a:latin typeface="Times New Roman" pitchFamily="18" charset="0"/>
                <a:ea typeface="Arial"/>
                <a:cs typeface="Arial" charset="0"/>
                <a:sym typeface="Arial"/>
              </a:rPr>
              <a:t>No two instances of the entity type may have the same value for the identifier attribute. For example, a person (employee, student, etc.) cannot rely on the first and last name to be an identifier, because many people could have the same name. Rather, the identifier should be something like an employee ID, a social security number, or some other absolutely unique value.</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87236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An identifier</a:t>
            </a:r>
            <a:r>
              <a:rPr lang="en-US" altLang="en-US" baseline="0" dirty="0" smtClean="0">
                <a:cs typeface="Arial" pitchFamily="34" charset="0"/>
              </a:rPr>
              <a:t> in the E-R model will eventually become a primary key in the resulting database table. We’ll see this in a later chapter. Identifiers are required, so cannot be devoid of value. This value should also be constant and unique. Consider an employee ID or a social security number; these do not change. However, a person’s name or home address could change. Similarly several people could have the same name or address.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18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In the E-R diagram, an identifier will be underlined. Note also that required attributes are typically boldfaced, so all identifiers will be boldfaced as well. If an identifier is composite, then all its component parts are required.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90837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As with all other data objects, there are guidelines for naming and defining attributes.</a:t>
            </a:r>
            <a:r>
              <a:rPr lang="en-US" altLang="en-US" baseline="0" dirty="0" smtClean="0">
                <a:cs typeface="Arial" pitchFamily="34" charset="0"/>
              </a:rPr>
              <a:t> T</a:t>
            </a:r>
            <a:r>
              <a:rPr lang="en-US" altLang="en-US" dirty="0" smtClean="0">
                <a:cs typeface="Arial" pitchFamily="34" charset="0"/>
              </a:rPr>
              <a:t>hese are listed in this</a:t>
            </a:r>
            <a:r>
              <a:rPr lang="en-US" altLang="en-US" baseline="0" dirty="0" smtClean="0">
                <a:cs typeface="Arial" pitchFamily="34" charset="0"/>
              </a:rPr>
              <a:t> slide and the next.</a:t>
            </a:r>
          </a:p>
          <a:p>
            <a:pPr eaLnBrk="1" hangingPunct="1"/>
            <a:endParaRPr lang="en-US" altLang="en-US" baseline="0" dirty="0" smtClean="0">
              <a:cs typeface="Arial" pitchFamily="34" charset="0"/>
            </a:endParaRPr>
          </a:p>
          <a:p>
            <a:r>
              <a:rPr lang="en-US" sz="1200" b="0" i="0" u="none" strike="noStrike" kern="1200" cap="none" baseline="0" dirty="0" smtClean="0">
                <a:solidFill>
                  <a:schemeClr val="tx1"/>
                </a:solidFill>
                <a:latin typeface="Times New Roman" pitchFamily="18" charset="0"/>
                <a:ea typeface="Arial"/>
                <a:cs typeface="Arial" charset="0"/>
                <a:sym typeface="Arial"/>
              </a:rPr>
              <a:t>A common naming format is [Entity type name { [ Qualifier ] } ] Class, where [ . . . ] is an optional clause, and { . . . } indicates that the clause may repeat. </a:t>
            </a:r>
            <a:r>
              <a:rPr lang="en-US" sz="1200" b="0" i="1" u="none" strike="noStrike" kern="1200" cap="none" baseline="0" dirty="0" smtClean="0">
                <a:solidFill>
                  <a:schemeClr val="tx1"/>
                </a:solidFill>
                <a:latin typeface="Times New Roman" pitchFamily="18" charset="0"/>
                <a:ea typeface="Arial"/>
                <a:cs typeface="Arial" charset="0"/>
                <a:sym typeface="Arial"/>
              </a:rPr>
              <a:t>Entity type name </a:t>
            </a:r>
            <a:r>
              <a:rPr lang="en-US" sz="1200" b="0" i="0" u="none" strike="noStrike" kern="1200" cap="none" baseline="0" dirty="0" smtClean="0">
                <a:solidFill>
                  <a:schemeClr val="tx1"/>
                </a:solidFill>
                <a:latin typeface="Times New Roman" pitchFamily="18" charset="0"/>
                <a:ea typeface="Arial"/>
                <a:cs typeface="Arial" charset="0"/>
                <a:sym typeface="Arial"/>
              </a:rPr>
              <a:t>is the name of the entity with which the attribute is associated. The entity type name may be used to make the attribute name explicit. It is almost always used for the identifier attribute (e.g., Customer ID) of each entity type. </a:t>
            </a:r>
            <a:r>
              <a:rPr lang="en-US" sz="1200" b="0" i="1" u="none" strike="noStrike" kern="1200" cap="none" baseline="0" dirty="0" smtClean="0">
                <a:solidFill>
                  <a:schemeClr val="tx1"/>
                </a:solidFill>
                <a:latin typeface="Times New Roman" pitchFamily="18" charset="0"/>
                <a:ea typeface="Arial"/>
                <a:cs typeface="Arial" charset="0"/>
                <a:sym typeface="Arial"/>
              </a:rPr>
              <a:t>Class </a:t>
            </a:r>
            <a:r>
              <a:rPr lang="en-US" sz="1200" b="0" i="0" u="none" strike="noStrike" kern="1200" cap="none" baseline="0" dirty="0" smtClean="0">
                <a:solidFill>
                  <a:schemeClr val="tx1"/>
                </a:solidFill>
                <a:latin typeface="Times New Roman" pitchFamily="18" charset="0"/>
                <a:ea typeface="Arial"/>
                <a:cs typeface="Arial" charset="0"/>
                <a:sym typeface="Arial"/>
              </a:rPr>
              <a:t>is a phrase from a list of phrases defined by the organization that are the permissible characteristics or properties of entities (or abbreviations of these characteristics). For example, permissible values (and associated approved abbreviations) for Class might be Name (Nm), Identifier (ID), Date (Dt), or Amount (</a:t>
            </a:r>
            <a:r>
              <a:rPr lang="en-US" sz="1200" b="0" i="0" u="none" strike="noStrike" kern="1200" cap="none" baseline="0" dirty="0" err="1" smtClean="0">
                <a:solidFill>
                  <a:schemeClr val="tx1"/>
                </a:solidFill>
                <a:latin typeface="Times New Roman" pitchFamily="18" charset="0"/>
                <a:ea typeface="Arial"/>
                <a:cs typeface="Arial" charset="0"/>
                <a:sym typeface="Arial"/>
              </a:rPr>
              <a:t>Amt</a:t>
            </a:r>
            <a:r>
              <a:rPr lang="en-US" sz="1200" b="0" i="0" u="none" strike="noStrike" kern="1200" cap="none" baseline="0" dirty="0" smtClean="0">
                <a:solidFill>
                  <a:schemeClr val="tx1"/>
                </a:solidFill>
                <a:latin typeface="Times New Roman" pitchFamily="18" charset="0"/>
                <a:ea typeface="Arial"/>
                <a:cs typeface="Arial" charset="0"/>
                <a:sym typeface="Arial"/>
              </a:rPr>
              <a:t>). Class is required. </a:t>
            </a:r>
            <a:r>
              <a:rPr lang="en-US" sz="1200" b="0" i="1" u="none" strike="noStrike" kern="1200" cap="none" baseline="0" dirty="0" smtClean="0">
                <a:solidFill>
                  <a:schemeClr val="tx1"/>
                </a:solidFill>
                <a:latin typeface="Times New Roman" pitchFamily="18" charset="0"/>
                <a:ea typeface="Arial"/>
                <a:cs typeface="Arial" charset="0"/>
                <a:sym typeface="Arial"/>
              </a:rPr>
              <a:t>Qualifier</a:t>
            </a:r>
            <a:r>
              <a:rPr lang="en-US" sz="1200" b="0" i="0" u="none" strike="noStrike" kern="1200" cap="none" baseline="0" dirty="0" smtClean="0">
                <a:solidFill>
                  <a:schemeClr val="tx1"/>
                </a:solidFill>
                <a:latin typeface="Times New Roman" pitchFamily="18" charset="0"/>
                <a:ea typeface="Arial"/>
                <a:cs typeface="Arial" charset="0"/>
                <a:sym typeface="Arial"/>
              </a:rPr>
              <a:t> is an optional phrase from a list of phrases defined by the organization that are used to place constraints on classes.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1950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This figure illustrates the difference between relationship types and relationship instances.</a:t>
            </a:r>
            <a:r>
              <a:rPr lang="en-US" altLang="en-US" baseline="0" dirty="0" smtClean="0">
                <a:cs typeface="Arial" pitchFamily="34" charset="0"/>
              </a:rPr>
              <a:t> The E-R diagram depicts types. It depicts both entity types and relationship types. The metadata of the database is modeled based on the entity types. The actual data that goes into the database are instances, both relationship and entity instances.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8956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Most relationships are</a:t>
            </a:r>
            <a:r>
              <a:rPr lang="en-US" altLang="en-US" baseline="0" dirty="0" smtClean="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smtClean="0">
                <a:cs typeface="Arial" pitchFamily="34" charset="0"/>
              </a:rPr>
              <a:t>ary</a:t>
            </a:r>
            <a:r>
              <a:rPr lang="en-US" altLang="en-US" baseline="0" dirty="0" smtClean="0">
                <a:cs typeface="Arial" pitchFamily="34" charset="0"/>
              </a:rPr>
              <a:t>” relationship.</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4748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One example of unary relationships would be supervisor–subordinate relationships, which exist between employees. </a:t>
            </a:r>
          </a:p>
          <a:p>
            <a:r>
              <a:rPr lang="en-US" dirty="0" smtClean="0"/>
              <a:t>An example of a binary relationship may be an employee working in a department.</a:t>
            </a:r>
          </a:p>
          <a:p>
            <a:r>
              <a:rPr lang="en-US" dirty="0" smtClean="0"/>
              <a:t>A ternary relationship may involve a product being shipped by a particular supplier to a particular warehouse.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6951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Although this figure of unary relationships shows only one-to-one and one-to-many cardinalities, it is also possible to have many-to-many unary relationships. For example consider a Person entity with a “friend” relationship. A particular person can have many friends, and each</a:t>
            </a:r>
            <a:r>
              <a:rPr lang="en-US" altLang="en-US" baseline="0" dirty="0" smtClean="0">
                <a:cs typeface="Arial" pitchFamily="34" charset="0"/>
              </a:rPr>
              <a:t> friend could in turn have other friends. This is different from the one-to-many relationship of employees. Although a supervisor could manage many subordinates, typically a subordinate only reports to one supervisor.</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21357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Here are binary degree relationships with all the different possible</a:t>
            </a:r>
            <a:r>
              <a:rPr lang="en-US" altLang="en-US" baseline="0" dirty="0" smtClean="0">
                <a:cs typeface="Arial" pitchFamily="34" charset="0"/>
              </a:rPr>
              <a:t> cardinalities.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73574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The cardinality of this ternary relationship is many-to-many-to-many. In other words, each</a:t>
            </a:r>
            <a:r>
              <a:rPr lang="en-US" altLang="en-US" baseline="0" dirty="0" smtClean="0">
                <a:cs typeface="Arial" pitchFamily="34" charset="0"/>
              </a:rPr>
              <a:t> vendor could supply many parts to many warehouses. Each part could come from many vendors and be housed in many warehouses. Each warehouse could have many parts from many vendors.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dashed line is a way of representing the attributes of the relationship. For a given vendor supplying a given part to a given warehouse, there is a shipping mode and a unit cost. Each of these ternary relationship instances could have its own shipping mode and unit cost.</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2967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Entities</a:t>
            </a:r>
            <a:r>
              <a:rPr lang="en-US" altLang="en-US" baseline="0" dirty="0" smtClean="0">
                <a:cs typeface="Arial" pitchFamily="34" charset="0"/>
              </a:rPr>
              <a:t> can be strong, weak, or associative. This will be explained later.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addition to cardinalities, relationships also have degrees. A unary degree represents a relationship between entities of the same entity type. A binary degree represents a relationship between entities of two different entity types.  A ternary degree represents a relationship between entities of three different entity types. In principle, you can have relationships between any number of entity types, so the term for this degree is “n-</a:t>
            </a:r>
            <a:r>
              <a:rPr lang="en-US" altLang="en-US" baseline="0" dirty="0" err="1" smtClean="0">
                <a:cs typeface="Arial" pitchFamily="34" charset="0"/>
              </a:rPr>
              <a:t>ary</a:t>
            </a:r>
            <a:r>
              <a:rPr lang="en-US" altLang="en-US" baseline="0" dirty="0" smtClean="0">
                <a:cs typeface="Arial" pitchFamily="34" charset="0"/>
              </a:rPr>
              <a:t>”.</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22217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In this figure, we see two examples of multivalued</a:t>
            </a:r>
            <a:r>
              <a:rPr lang="en-US" altLang="en-US" baseline="0" dirty="0" smtClean="0">
                <a:cs typeface="Arial" pitchFamily="34" charset="0"/>
              </a:rPr>
              <a:t> attributes on the left. On the right, we see separate entities with relationships.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top figure shows a simple multivalued attribute, whereas the bottom figure shows a composite multivalued attribute. Note that on the right, it is explicit that there are many to many relationships. For example, although the left side shows that a course can have many prerequisites, there is nothing explicit showing that a course could itself be a prerequisite for multiple other courses. Similarly, on the left it is explicitly shown that an employee can have many skills, but it is not explicitly shown that many employees can share the same skill. The figures on the right, however, do make these facts explicit.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right side of each figure is in Microsoft Visio notation.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02675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Sometimes it</a:t>
            </a:r>
            <a:r>
              <a:rPr lang="en-US" altLang="en-US" baseline="0" dirty="0" smtClean="0">
                <a:cs typeface="Arial" pitchFamily="34" charset="0"/>
              </a:rPr>
              <a:t> is required for an entity to have its related entity, and sometimes not. Also, it is possible for there to be a limit to how many related entities a given entity could be related to.</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4984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Note the hatch mark vs. the circle. A hatch</a:t>
            </a:r>
            <a:r>
              <a:rPr lang="en-US" altLang="en-US" baseline="0" dirty="0" smtClean="0">
                <a:cs typeface="Arial" pitchFamily="34" charset="0"/>
              </a:rPr>
              <a:t> mark illustrates mandatory cardinalities, whereas a circle represents optional cardinalities. This figure indicates that each patient must have had at least one patient history (mandatory), and could have many more (many). By contrast, each patient history (visit) record must be associated with exactly one patient.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in all these E-R diagrams cardinality is represented using something called crow’s foot notation. The three prongs on the many side of the relationship is called a “crow’s foot”. There are other possible notations for E-R diagrams. For example, Microsoft Visio by default shows an arrow from the many side to the one side, although you can change it to crow’s foot notation. </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5068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This figure shows a binary many-to-many relationship. In this case one side is mandatory and the other is optional. Here every project must have at least one employee assigned to it,</a:t>
            </a:r>
            <a:r>
              <a:rPr lang="en-US" altLang="en-US" baseline="0" dirty="0" smtClean="0">
                <a:cs typeface="Arial" pitchFamily="34" charset="0"/>
              </a:rPr>
              <a:t> but it is possible for an employee not to be assigned to any projects. </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4809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This is a unary one-to-one</a:t>
            </a:r>
            <a:r>
              <a:rPr lang="en-US" altLang="en-US" baseline="0" dirty="0" smtClean="0">
                <a:cs typeface="Arial" pitchFamily="34" charset="0"/>
              </a:rPr>
              <a:t> relationship. According to this, a person could be married to one or no other person. This figure rules out polygamy. Can you see why?  How would we be able to allow polygamy in this E-R diagram? (Answer: make it many-to-many).</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Dawn and Fred are single. Shirley is married to Ellis, and Mack is married to Kathy.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06074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Here, we see a one-to-many unary relationship</a:t>
            </a:r>
            <a:r>
              <a:rPr lang="en-US" altLang="en-US" baseline="0" dirty="0" smtClean="0">
                <a:cs typeface="Arial" pitchFamily="34" charset="0"/>
              </a:rPr>
              <a:t> between employees. It shows that a given employee may have exactly zero or one supervisor and could supervise any number of other employees (or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We also see two binary relationships between employees and departments. First, each department must have at least one, and possibly many, employees. Each employee must work in exactly one department. Also, each department has exactly one employee as a manager, and each employee can manage at most one department, or possibly none at all.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figure illustrates that there could be multiple types of relationships between the same two types of entities.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4784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Again, we see multiple relationships between</a:t>
            </a:r>
            <a:r>
              <a:rPr lang="en-US" altLang="en-US" baseline="0" dirty="0" smtClean="0">
                <a:cs typeface="Arial" pitchFamily="34" charset="0"/>
              </a:rPr>
              <a:t> two entities, this time between professors and courses. The “Is Qualified” relationship is of binary degree and mandatory many-to-many cardinality. A professor must be qualified to teach at least one course. And a course must have at least two qualified professors; this is a fixed lower limit constraint.</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other relationship is actually implemented via what is called an “associative entity” called Schedule, which has an identifier attribute called Semester. We will shortly talk about associative entities in more detail. This associative entity is implementing a many-to-many relationship between professors and courses, indicating that a particular professor may be scheduled during a particular semester to many courses, and vice versa.</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70272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In Figure (a), </a:t>
            </a:r>
            <a:r>
              <a:rPr lang="en-US" altLang="en-US" sz="1200" dirty="0" smtClean="0">
                <a:solidFill>
                  <a:srgbClr val="000000"/>
                </a:solidFill>
                <a:latin typeface="Times New Roman" pitchFamily="18" charset="0"/>
                <a:cs typeface="Arial" pitchFamily="34" charset="0"/>
              </a:rPr>
              <a:t>the </a:t>
            </a:r>
            <a:r>
              <a:rPr lang="en-US" altLang="en-US" sz="1200" dirty="0" smtClean="0">
                <a:solidFill>
                  <a:srgbClr val="000000"/>
                </a:solidFill>
                <a:latin typeface="Times New Roman" pitchFamily="18" charset="0"/>
              </a:rPr>
              <a:t>date completed attribute pertains specifically to the employee’s completion of a course… it is an attribute of the </a:t>
            </a:r>
            <a:r>
              <a:rPr lang="en-US" altLang="en-US" sz="1200" i="1" dirty="0" smtClean="0">
                <a:solidFill>
                  <a:srgbClr val="000000"/>
                </a:solidFill>
                <a:latin typeface="Times New Roman" pitchFamily="18" charset="0"/>
              </a:rPr>
              <a:t>relationship. </a:t>
            </a:r>
            <a:r>
              <a:rPr lang="en-US" altLang="en-US" sz="1200" i="0" dirty="0" smtClean="0">
                <a:solidFill>
                  <a:srgbClr val="000000"/>
                </a:solidFill>
                <a:latin typeface="Times New Roman" pitchFamily="18" charset="0"/>
                <a:cs typeface="Arial" pitchFamily="34" charset="0"/>
              </a:rPr>
              <a:t>T</a:t>
            </a:r>
            <a:r>
              <a:rPr lang="en-US" altLang="en-US" i="0" dirty="0" smtClean="0">
                <a:cs typeface="Arial" pitchFamily="34" charset="0"/>
              </a:rPr>
              <a:t>h</a:t>
            </a:r>
            <a:r>
              <a:rPr lang="en-US" altLang="en-US" dirty="0" smtClean="0">
                <a:cs typeface="Arial" pitchFamily="34" charset="0"/>
              </a:rPr>
              <a:t>e relationship simply</a:t>
            </a:r>
            <a:r>
              <a:rPr lang="en-US" altLang="en-US" baseline="0" dirty="0" smtClean="0">
                <a:cs typeface="Arial" pitchFamily="34" charset="0"/>
              </a:rPr>
              <a:t> states that an employee completed a course on a particular date. The completion is represented as a relationship, and is not an entity unto itself.</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smtClean="0">
              <a:cs typeface="Arial" pitchFamily="34" charset="0"/>
            </a:endParaRPr>
          </a:p>
          <a:p>
            <a:r>
              <a:rPr lang="en-US" altLang="en-US" baseline="0" dirty="0" smtClean="0">
                <a:cs typeface="Arial" pitchFamily="34" charset="0"/>
              </a:rPr>
              <a:t>In Figure (b), </a:t>
            </a:r>
            <a:r>
              <a:rPr lang="en-US" altLang="en-US" dirty="0" smtClean="0">
                <a:cs typeface="Arial" pitchFamily="34" charset="0"/>
              </a:rPr>
              <a:t>the simple relationship has been replaced with an associative entity. A certificate is considered to be an entity unto itself,</a:t>
            </a:r>
            <a:r>
              <a:rPr lang="en-US" altLang="en-US" baseline="0" dirty="0" smtClean="0">
                <a:cs typeface="Arial" pitchFamily="34" charset="0"/>
              </a:rPr>
              <a:t> and in fact even has a unique identifier attribute. An </a:t>
            </a:r>
            <a:r>
              <a:rPr lang="en-US" altLang="en-US" sz="1200" baseline="0" dirty="0" smtClean="0">
                <a:solidFill>
                  <a:srgbClr val="000000"/>
                </a:solidFill>
                <a:latin typeface="Times New Roman" pitchFamily="18" charset="0"/>
                <a:cs typeface="Arial" pitchFamily="34" charset="0"/>
              </a:rPr>
              <a:t>a</a:t>
            </a:r>
            <a:r>
              <a:rPr lang="en-US" altLang="en-US" sz="1200" dirty="0" smtClean="0">
                <a:solidFill>
                  <a:srgbClr val="000000"/>
                </a:solidFill>
                <a:latin typeface="Times New Roman" pitchFamily="18" charset="0"/>
              </a:rPr>
              <a:t>ssociative entity is like a relationship with an attribute, but it is also considered to be an entity in its own right.</a:t>
            </a:r>
          </a:p>
          <a:p>
            <a:endParaRPr lang="en-US" altLang="en-US" sz="1200" dirty="0" smtClean="0">
              <a:solidFill>
                <a:srgbClr val="000000"/>
              </a:solidFill>
              <a:latin typeface="Times New Roman" pitchFamily="18" charset="0"/>
            </a:endParaRPr>
          </a:p>
          <a:p>
            <a:r>
              <a:rPr lang="en-US" altLang="en-US" sz="1200" dirty="0" smtClean="0">
                <a:solidFill>
                  <a:srgbClr val="000000"/>
                </a:solidFill>
                <a:latin typeface="Times New Roman" pitchFamily="18" charset="0"/>
              </a:rPr>
              <a:t>Note that the many-to-many cardinality between entities in Figure 2-11a has been replaced by two one-to-many relationships with the associative entity. The associative entity is always on the many side of the relationship it links. One many-to-many relationship has been replaced by two one-to-many relationships.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5327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In (a) and (c) we see another contrast of using a relationship with attributes vs. an associative entity. Here, a unary many-to-many relationship is converted into two one-to-many relationships between the ITEM entity and the BOM STRUCTURE associative entity. Note that Effective Date is a partial identifier, which implies that BOM STRUCTURE is a weak entity with respect to ITEM.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8586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Unary relationships (especially one-to-many and many-to-many) often depict hierarchies. Bill-of-materials is one example. Another example is the supervisor relationship between employee entities in Figure 2-21 (slide 41). That relationship also depicts a hierarchy, this time of employees.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4073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A business rule is </a:t>
            </a:r>
            <a:r>
              <a:rPr lang="en-US" altLang="en-US" sz="1200" b="0" i="0" u="none" strike="noStrike" kern="1200" cap="none" baseline="0" dirty="0" smtClean="0">
                <a:solidFill>
                  <a:schemeClr val="tx1"/>
                </a:solidFill>
                <a:latin typeface="Times New Roman" pitchFamily="18" charset="0"/>
                <a:ea typeface="Arial"/>
                <a:cs typeface="Arial" charset="0"/>
                <a:sym typeface="Arial"/>
              </a:rPr>
              <a:t>a</a:t>
            </a:r>
            <a:r>
              <a:rPr lang="en-US" sz="1200" b="0" i="0" u="none" strike="noStrike" kern="1200" cap="none" baseline="0" dirty="0" smtClean="0">
                <a:solidFill>
                  <a:schemeClr val="tx1"/>
                </a:solidFill>
                <a:latin typeface="Times New Roman" pitchFamily="18" charset="0"/>
                <a:ea typeface="Arial"/>
                <a:cs typeface="Arial" charset="0"/>
                <a:sym typeface="Arial"/>
              </a:rPr>
              <a:t> statement that defines or constrains some aspect of the business. It is intended to assert business structure or to control or influence the behavior of the business.</a:t>
            </a:r>
          </a:p>
          <a:p>
            <a:endParaRPr lang="en-US" altLang="en-US" sz="1200" b="0" i="0" u="none" strike="noStrike" kern="1200" cap="none" baseline="0" dirty="0" smtClean="0">
              <a:solidFill>
                <a:schemeClr val="tx1"/>
              </a:solidFill>
              <a:latin typeface="Times New Roman" pitchFamily="18" charset="0"/>
              <a:ea typeface="Arial"/>
              <a:cs typeface="Arial" charset="0"/>
              <a:sym typeface="Arial"/>
            </a:endParaRPr>
          </a:p>
          <a:p>
            <a:r>
              <a:rPr lang="en-US" altLang="en-US" sz="1200" b="0" i="0" u="none" strike="noStrike" kern="1200" cap="none" baseline="0" dirty="0" smtClean="0">
                <a:solidFill>
                  <a:schemeClr val="tx1"/>
                </a:solidFill>
                <a:latin typeface="Times New Roman" pitchFamily="18" charset="0"/>
                <a:ea typeface="Arial"/>
                <a:cs typeface="Arial" charset="0"/>
                <a:sym typeface="Arial"/>
              </a:rPr>
              <a:t>Not all business rules are implemented in a database, and it is the responsibility of the database analyst to determine which business rules can be expressed through E-R models and which cannot.</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43017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It is recommended that ternary relationships with attributes be converted into associative entities. Although Figure 2-12c (slide 35) works to depict the general ternary relationship, it is insufficient for depicting the mandatory and optional cardinalities as we see here.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2765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cs typeface="Arial" pitchFamily="34" charset="0"/>
              </a:rPr>
              <a:t>Time stamps are useful for keeping historical data. In this case, we see</a:t>
            </a:r>
            <a:r>
              <a:rPr lang="en-US" altLang="en-US" baseline="0" dirty="0" smtClean="0">
                <a:cs typeface="Arial" pitchFamily="34" charset="0"/>
              </a:rPr>
              <a:t> a way of keeping track of price changes over time for products. </a:t>
            </a:r>
          </a:p>
          <a:p>
            <a:pPr eaLnBrk="1" hangingPunct="1"/>
            <a:endParaRPr lang="en-US" altLang="en-US" baseline="0" dirty="0" smtClean="0">
              <a:cs typeface="Arial" pitchFamily="34" charset="0"/>
            </a:endParaRP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Can you think of how the price history could be represented as a separate entity instead of a multivalued attribute? What would be the cardinality of the relationship between product and price history? (Answer: one-to-many).</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7187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As you can see, data</a:t>
            </a:r>
            <a:r>
              <a:rPr lang="en-US" altLang="en-US" baseline="0" dirty="0" smtClean="0">
                <a:cs typeface="Arial" pitchFamily="34" charset="0"/>
              </a:rPr>
              <a:t> models can be quite comprehensive, including many different entities and relationships. </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534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Times New Roman" pitchFamily="18" charset="0"/>
                <a:ea typeface="Arial"/>
                <a:cs typeface="Arial" charset="0"/>
                <a:sym typeface="Arial"/>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Rules are identified by asking questions about the who, what, when, where, why, and how of the organization.</a:t>
            </a:r>
          </a:p>
          <a:p>
            <a:endParaRPr lang="en-US" altLang="en-US" sz="1200" b="0" i="0" u="none" strike="noStrike" kern="1200" cap="none" baseline="0" dirty="0" smtClean="0">
              <a:solidFill>
                <a:schemeClr val="tx1"/>
              </a:solidFill>
              <a:latin typeface="Times New Roman" pitchFamily="18" charset="0"/>
              <a:ea typeface="Arial"/>
              <a:cs typeface="Arial" charset="0"/>
              <a:sym typeface="Arial"/>
            </a:endParaRPr>
          </a:p>
          <a:p>
            <a:r>
              <a:rPr lang="en-US" altLang="en-US" sz="1200" b="0" i="0" u="none" strike="noStrike" kern="1200" cap="none" baseline="0" dirty="0" smtClean="0">
                <a:solidFill>
                  <a:schemeClr val="tx1"/>
                </a:solidFill>
                <a:latin typeface="Times New Roman" pitchFamily="18" charset="0"/>
                <a:ea typeface="Arial"/>
                <a:cs typeface="Arial" charset="0"/>
                <a:sym typeface="Arial"/>
              </a:rPr>
              <a:t>Gathering business rules requires good interviewing and listening skills. </a:t>
            </a:r>
            <a:r>
              <a:rPr lang="en-US" sz="1200" b="0" i="0" u="none" strike="noStrike" kern="1200" cap="none" baseline="0" dirty="0" smtClean="0">
                <a:solidFill>
                  <a:schemeClr val="tx1"/>
                </a:solidFill>
                <a:latin typeface="Times New Roman" pitchFamily="18" charset="0"/>
                <a:ea typeface="Arial"/>
                <a:cs typeface="Arial" charset="0"/>
                <a:sym typeface="Arial"/>
              </a:rPr>
              <a:t>As a database analyst, you will ask questions about the who, what, when, where, why, and how of the organization. You’ll need to be persistent in clarifying initial statements of rules because initial statements may be vague or imprecise, so this is an iterative inquiry process.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9376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Times New Roman" pitchFamily="18" charset="0"/>
                <a:ea typeface="Arial"/>
                <a:cs typeface="Arial" charset="0"/>
                <a:sym typeface="Arial"/>
              </a:rPr>
              <a:t>Data objects must be named and defined before they can be used unambiguously in a model of organizational data. Data names refer to the names of entities, their attributes, and their relationships, which are the data objects. These names should be meaningful to the business interests and operations. In a sense, data names should be “self-documenting”, which means they should “obviously” capture the essence of the data object.</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4876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cs typeface="Arial" pitchFamily="34" charset="0"/>
              </a:rPr>
              <a:t>It is difficult to obtain a universally agreed-upon data definition. So,</a:t>
            </a:r>
            <a:r>
              <a:rPr lang="en-US" altLang="en-US" baseline="0" dirty="0" smtClean="0">
                <a:cs typeface="Arial" pitchFamily="34" charset="0"/>
              </a:rPr>
              <a:t> you may want to use multiple definitions to cover the various situations, or alternatively, use a very general definition that will cover most situations. With data definitions, as with most organizational knowledge, </a:t>
            </a:r>
            <a:r>
              <a:rPr lang="en-US" altLang="en-US" sz="1200" b="0" i="0" u="none" strike="noStrike" kern="1200" cap="none" baseline="0" dirty="0" smtClean="0">
                <a:solidFill>
                  <a:schemeClr val="tx1"/>
                </a:solidFill>
                <a:latin typeface="Times New Roman" pitchFamily="18" charset="0"/>
                <a:ea typeface="Arial"/>
                <a:cs typeface="Arial" charset="0"/>
                <a:sym typeface="Arial"/>
              </a:rPr>
              <a:t>t</a:t>
            </a:r>
            <a:r>
              <a:rPr lang="en-US" sz="1200" b="0" i="0" u="none" strike="noStrike" kern="1200" cap="none" baseline="0" dirty="0" smtClean="0">
                <a:solidFill>
                  <a:schemeClr val="tx1"/>
                </a:solidFill>
                <a:latin typeface="Times New Roman" pitchFamily="18" charset="0"/>
                <a:ea typeface="Arial"/>
                <a:cs typeface="Arial" charset="0"/>
                <a:sym typeface="Arial"/>
              </a:rPr>
              <a:t>he person who controls the meaning of data controls the data. Thus, the definition of data is a source of organizational power.</a:t>
            </a:r>
            <a:endParaRPr lang="en-US" altLang="en-US" baseline="0"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0025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It is important to distinguish an entity instance from an entity type. For example,</a:t>
            </a:r>
            <a:r>
              <a:rPr lang="en-US" altLang="en-US" baseline="0" dirty="0" smtClean="0">
                <a:cs typeface="Arial" pitchFamily="34" charset="0"/>
              </a:rPr>
              <a:t> an entity may be John Doe, a particular person. But the entity type is “Person” as a concept. When you develop E-R diagrams, the boxes represent entity types, not entity instances. Although we use the word “entity” when describing E-R diagrams, what we are really talking about is “entity types”.</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6859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cs typeface="Arial" pitchFamily="34" charset="0"/>
              </a:rPr>
              <a:t>Here we see the distinction</a:t>
            </a:r>
            <a:r>
              <a:rPr lang="en-US" altLang="en-US" baseline="0" dirty="0" smtClean="0">
                <a:cs typeface="Arial" pitchFamily="34" charset="0"/>
              </a:rPr>
              <a:t> between an entity type and an entity instance. The entity type is represented in the first two columns of this figure. It includes the names of the various attributes (remember what we talked about regarding data names), as well as the types of data. By contrast, the third and fourth columns represent two entity instances. These would be actual records (or rows) in the final database table that implements this entity type.</a:t>
            </a:r>
            <a:endParaRPr lang="en-US" altLang="en-US" dirty="0" smtClean="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6810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42909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Thirteenth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2</a:t>
            </a:r>
            <a:endParaRPr lang="en-US" b="1" dirty="0">
              <a:latin typeface="+mn-lt"/>
            </a:endParaRP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Modeling Data in the Organization</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solidFill>
            <a:schemeClr val="tx1"/>
          </a:solidFill>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3" name="Text Placeholder 2"/>
          <p:cNvSpPr>
            <a:spLocks noGrp="1"/>
          </p:cNvSpPr>
          <p:nvPr>
            <p:ph type="body" idx="1"/>
          </p:nvPr>
        </p:nvSpPr>
        <p:spPr/>
        <p:txBody>
          <a:bodyPr/>
          <a:lstStyle/>
          <a:p>
            <a:pPr>
              <a:defRPr/>
            </a:pPr>
            <a:r>
              <a:rPr lang="en-US" sz="2400" dirty="0" smtClean="0">
                <a:solidFill>
                  <a:srgbClr val="000000"/>
                </a:solidFill>
              </a:rPr>
              <a:t>Entity</a:t>
            </a:r>
            <a:endParaRPr lang="en-US" sz="2400" dirty="0">
              <a:solidFill>
                <a:srgbClr val="000000"/>
              </a:solidFill>
            </a:endParaRPr>
          </a:p>
          <a:p>
            <a:pPr lvl="1">
              <a:defRPr/>
            </a:pPr>
            <a:r>
              <a:rPr lang="en-US" sz="2400" dirty="0">
                <a:solidFill>
                  <a:srgbClr val="000000"/>
                </a:solidFill>
              </a:rPr>
              <a:t>a person, a place, an object, an event, or a concept in the user environment about which the organization wishes to maintain data</a:t>
            </a:r>
          </a:p>
          <a:p>
            <a:pPr>
              <a:defRPr/>
            </a:pPr>
            <a:r>
              <a:rPr lang="en-US" sz="2400" dirty="0">
                <a:solidFill>
                  <a:srgbClr val="000000"/>
                </a:solidFill>
              </a:rPr>
              <a:t>Entity type</a:t>
            </a:r>
          </a:p>
          <a:p>
            <a:pPr lvl="1">
              <a:defRPr/>
            </a:pPr>
            <a:r>
              <a:rPr lang="en-US" sz="2400" dirty="0">
                <a:solidFill>
                  <a:srgbClr val="000000"/>
                </a:solidFill>
              </a:rPr>
              <a:t>a collection of entities that share common properties or characteristics</a:t>
            </a:r>
          </a:p>
          <a:p>
            <a:pPr>
              <a:defRPr/>
            </a:pPr>
            <a:r>
              <a:rPr lang="en-US" sz="2400" dirty="0">
                <a:solidFill>
                  <a:srgbClr val="000000"/>
                </a:solidFill>
              </a:rPr>
              <a:t>Entity </a:t>
            </a:r>
            <a:r>
              <a:rPr lang="en-US" sz="2400" dirty="0" smtClean="0">
                <a:solidFill>
                  <a:srgbClr val="000000"/>
                </a:solidFill>
              </a:rPr>
              <a:t>instance</a:t>
            </a:r>
            <a:endParaRPr lang="en-US" sz="2400" dirty="0">
              <a:solidFill>
                <a:srgbClr val="000000"/>
              </a:solidFill>
            </a:endParaRPr>
          </a:p>
          <a:p>
            <a:pPr lvl="1">
              <a:defRPr/>
            </a:pPr>
            <a:r>
              <a:rPr lang="en-US" sz="2400" dirty="0">
                <a:solidFill>
                  <a:srgbClr val="000000"/>
                </a:solidFill>
              </a:rPr>
              <a:t>a single occurrence of an entity </a:t>
            </a:r>
            <a:r>
              <a:rPr lang="en-US" sz="2400" dirty="0" smtClean="0">
                <a:solidFill>
                  <a:srgbClr val="000000"/>
                </a:solidFill>
              </a:rPr>
              <a:t>type</a:t>
            </a:r>
            <a:endParaRPr lang="en-US" sz="2400" dirty="0">
              <a:solidFill>
                <a:srgbClr val="000000"/>
              </a:solidFill>
            </a:endParaRPr>
          </a:p>
        </p:txBody>
      </p:sp>
    </p:spTree>
    <p:extLst>
      <p:ext uri="{BB962C8B-B14F-4D97-AF65-F5344CB8AC3E}">
        <p14:creationId xmlns:p14="http://schemas.microsoft.com/office/powerpoint/2010/main" val="3772927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Entity Type and Entity Instances</a:t>
            </a:r>
          </a:p>
        </p:txBody>
      </p:sp>
      <p:sp>
        <p:nvSpPr>
          <p:cNvPr id="3" name="Text Placeholder 2"/>
          <p:cNvSpPr>
            <a:spLocks noGrp="1"/>
          </p:cNvSpPr>
          <p:nvPr>
            <p:ph type="body" idx="1"/>
          </p:nvPr>
        </p:nvSpPr>
        <p:spPr>
          <a:xfrm>
            <a:off x="457200" y="1600200"/>
            <a:ext cx="8229600" cy="405063"/>
          </a:xfrm>
        </p:spPr>
        <p:txBody>
          <a:bodyPr/>
          <a:lstStyle/>
          <a:p>
            <a:pPr marL="0" indent="0">
              <a:buNone/>
            </a:pPr>
            <a:r>
              <a:rPr lang="en-US" sz="1800" b="1" dirty="0"/>
              <a:t>FIGURE 2-3 </a:t>
            </a:r>
            <a:r>
              <a:rPr lang="en-US" sz="1800" dirty="0"/>
              <a:t>Entity type EMPLOYEE with two </a:t>
            </a:r>
            <a:r>
              <a:rPr lang="en-US" sz="1800" dirty="0" smtClean="0"/>
              <a:t>instances</a:t>
            </a:r>
            <a:endParaRPr lang="en-US" sz="1800" dirty="0"/>
          </a:p>
        </p:txBody>
      </p:sp>
      <p:sp>
        <p:nvSpPr>
          <p:cNvPr id="5" name="Text Placeholder 4"/>
          <p:cNvSpPr>
            <a:spLocks noGrp="1"/>
          </p:cNvSpPr>
          <p:nvPr>
            <p:ph type="body" idx="2"/>
          </p:nvPr>
        </p:nvSpPr>
        <p:spPr>
          <a:xfrm>
            <a:off x="457200" y="2085474"/>
            <a:ext cx="8229600" cy="417095"/>
          </a:xfrm>
        </p:spPr>
        <p:txBody>
          <a:bodyPr/>
          <a:lstStyle/>
          <a:p>
            <a:pPr marL="0" indent="0">
              <a:buNone/>
            </a:pPr>
            <a:r>
              <a:rPr lang="en-US" sz="1800" dirty="0"/>
              <a:t>Entity type: </a:t>
            </a:r>
            <a:r>
              <a:rPr lang="en-US" sz="1800" dirty="0" smtClean="0"/>
              <a:t>EMPLOYEE</a:t>
            </a:r>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2312679176"/>
              </p:ext>
            </p:extLst>
          </p:nvPr>
        </p:nvGraphicFramePr>
        <p:xfrm>
          <a:off x="457200" y="2679032"/>
          <a:ext cx="8229600" cy="3337560"/>
        </p:xfrm>
        <a:graphic>
          <a:graphicData uri="http://schemas.openxmlformats.org/drawingml/2006/table">
            <a:tbl>
              <a:tblPr firstRow="1" bandRow="1">
                <a:tableStyleId>{5940675A-B579-460E-94D1-54222C63F5DA}</a:tableStyleId>
              </a:tblPr>
              <a:tblGrid>
                <a:gridCol w="1890690">
                  <a:extLst>
                    <a:ext uri="{9D8B030D-6E8A-4147-A177-3AD203B41FA5}">
                      <a16:colId xmlns:a16="http://schemas.microsoft.com/office/drawing/2014/main" val="1306992538"/>
                    </a:ext>
                  </a:extLst>
                </a:gridCol>
                <a:gridCol w="2071129">
                  <a:extLst>
                    <a:ext uri="{9D8B030D-6E8A-4147-A177-3AD203B41FA5}">
                      <a16:colId xmlns:a16="http://schemas.microsoft.com/office/drawing/2014/main" val="689690177"/>
                    </a:ext>
                  </a:extLst>
                </a:gridCol>
                <a:gridCol w="2210381">
                  <a:extLst>
                    <a:ext uri="{9D8B030D-6E8A-4147-A177-3AD203B41FA5}">
                      <a16:colId xmlns:a16="http://schemas.microsoft.com/office/drawing/2014/main" val="2256564018"/>
                    </a:ext>
                  </a:extLst>
                </a:gridCol>
                <a:gridCol w="2057400">
                  <a:extLst>
                    <a:ext uri="{9D8B030D-6E8A-4147-A177-3AD203B41FA5}">
                      <a16:colId xmlns:a16="http://schemas.microsoft.com/office/drawing/2014/main" val="1747475161"/>
                    </a:ext>
                  </a:extLst>
                </a:gridCol>
              </a:tblGrid>
              <a:tr h="370840">
                <a:tc>
                  <a:txBody>
                    <a:bodyPr/>
                    <a:lstStyle/>
                    <a:p>
                      <a:r>
                        <a:rPr lang="en-US" sz="1600" b="1" i="0" u="none" strike="noStrike" cap="none" baseline="0" dirty="0" smtClean="0">
                          <a:solidFill>
                            <a:schemeClr val="tx1"/>
                          </a:solidFill>
                          <a:latin typeface="+mn-lt"/>
                          <a:ea typeface="+mn-ea"/>
                          <a:cs typeface="+mn-cs"/>
                          <a:sym typeface="Arial"/>
                        </a:rPr>
                        <a:t>Attributes</a:t>
                      </a:r>
                      <a:endParaRPr lang="en-US" sz="1600" b="1" dirty="0"/>
                    </a:p>
                  </a:txBody>
                  <a:tcPr/>
                </a:tc>
                <a:tc>
                  <a:txBody>
                    <a:bodyPr/>
                    <a:lstStyle/>
                    <a:p>
                      <a:r>
                        <a:rPr lang="en-US" sz="1600" b="1" i="0" u="none" strike="noStrike" cap="none" baseline="0" dirty="0" smtClean="0">
                          <a:solidFill>
                            <a:schemeClr val="tx1"/>
                          </a:solidFill>
                          <a:latin typeface="+mn-lt"/>
                          <a:ea typeface="+mn-ea"/>
                          <a:cs typeface="+mn-cs"/>
                          <a:sym typeface="Arial"/>
                        </a:rPr>
                        <a:t>Attribute Data Type</a:t>
                      </a:r>
                      <a:endParaRPr lang="en-US" sz="1600" b="1" dirty="0"/>
                    </a:p>
                  </a:txBody>
                  <a:tcPr/>
                </a:tc>
                <a:tc>
                  <a:txBody>
                    <a:bodyPr/>
                    <a:lstStyle/>
                    <a:p>
                      <a:r>
                        <a:rPr lang="en-US" sz="1600" b="1" i="0" u="none" strike="noStrike" cap="none" baseline="0" dirty="0" smtClean="0">
                          <a:solidFill>
                            <a:schemeClr val="tx1"/>
                          </a:solidFill>
                          <a:latin typeface="+mn-lt"/>
                          <a:ea typeface="+mn-ea"/>
                          <a:cs typeface="+mn-cs"/>
                          <a:sym typeface="Arial"/>
                        </a:rPr>
                        <a:t>Example Instance</a:t>
                      </a:r>
                      <a:endParaRPr lang="en-US" sz="1600" b="1" dirty="0"/>
                    </a:p>
                  </a:txBody>
                  <a:tcPr/>
                </a:tc>
                <a:tc>
                  <a:txBody>
                    <a:bodyPr/>
                    <a:lstStyle/>
                    <a:p>
                      <a:r>
                        <a:rPr lang="en-US" sz="1600" b="1" i="0" u="none" strike="noStrike" cap="none" baseline="0" dirty="0" smtClean="0">
                          <a:solidFill>
                            <a:schemeClr val="tx1"/>
                          </a:solidFill>
                          <a:latin typeface="+mn-lt"/>
                          <a:ea typeface="+mn-ea"/>
                          <a:cs typeface="+mn-cs"/>
                          <a:sym typeface="Arial"/>
                        </a:rPr>
                        <a:t>Example Instance</a:t>
                      </a:r>
                      <a:endParaRPr lang="en-US" sz="1600" b="1" dirty="0"/>
                    </a:p>
                  </a:txBody>
                  <a:tcPr/>
                </a:tc>
                <a:extLst>
                  <a:ext uri="{0D108BD9-81ED-4DB2-BD59-A6C34878D82A}">
                    <a16:rowId xmlns:a16="http://schemas.microsoft.com/office/drawing/2014/main" val="488036541"/>
                  </a:ext>
                </a:extLst>
              </a:tr>
              <a:tr h="370840">
                <a:tc>
                  <a:txBody>
                    <a:bodyPr/>
                    <a:lstStyle/>
                    <a:p>
                      <a:r>
                        <a:rPr lang="en-US" sz="1600" b="0" i="0" u="none" strike="noStrike" cap="none" baseline="0" dirty="0" smtClean="0">
                          <a:solidFill>
                            <a:schemeClr val="tx1"/>
                          </a:solidFill>
                          <a:latin typeface="+mn-lt"/>
                          <a:ea typeface="+mn-ea"/>
                          <a:cs typeface="+mn-cs"/>
                          <a:sym typeface="Arial"/>
                        </a:rPr>
                        <a:t>Employee Number</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CHAR (10)</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64217836</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53410197</a:t>
                      </a:r>
                      <a:endParaRPr lang="en-US" sz="1600" dirty="0"/>
                    </a:p>
                  </a:txBody>
                  <a:tcPr/>
                </a:tc>
                <a:extLst>
                  <a:ext uri="{0D108BD9-81ED-4DB2-BD59-A6C34878D82A}">
                    <a16:rowId xmlns:a16="http://schemas.microsoft.com/office/drawing/2014/main" val="2941049992"/>
                  </a:ext>
                </a:extLst>
              </a:tr>
              <a:tr h="370840">
                <a:tc>
                  <a:txBody>
                    <a:bodyPr/>
                    <a:lstStyle/>
                    <a:p>
                      <a:r>
                        <a:rPr lang="en-US" sz="1600" b="0" i="0" u="none" strike="noStrike" cap="none" baseline="0" dirty="0" smtClean="0">
                          <a:solidFill>
                            <a:schemeClr val="tx1"/>
                          </a:solidFill>
                          <a:latin typeface="+mn-lt"/>
                          <a:ea typeface="+mn-ea"/>
                          <a:cs typeface="+mn-cs"/>
                          <a:sym typeface="Arial"/>
                        </a:rPr>
                        <a:t>Name</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CHAR (25)</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Michelle Brady</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David Johnson</a:t>
                      </a:r>
                      <a:endParaRPr lang="en-US" sz="1600" dirty="0"/>
                    </a:p>
                  </a:txBody>
                  <a:tcPr/>
                </a:tc>
                <a:extLst>
                  <a:ext uri="{0D108BD9-81ED-4DB2-BD59-A6C34878D82A}">
                    <a16:rowId xmlns:a16="http://schemas.microsoft.com/office/drawing/2014/main" val="1421207272"/>
                  </a:ext>
                </a:extLst>
              </a:tr>
              <a:tr h="370840">
                <a:tc>
                  <a:txBody>
                    <a:bodyPr/>
                    <a:lstStyle/>
                    <a:p>
                      <a:r>
                        <a:rPr lang="en-US" sz="1600" b="0" i="0" u="none" strike="noStrike" cap="none" baseline="0" dirty="0" smtClean="0">
                          <a:solidFill>
                            <a:schemeClr val="tx1"/>
                          </a:solidFill>
                          <a:latin typeface="+mn-lt"/>
                          <a:ea typeface="+mn-ea"/>
                          <a:cs typeface="+mn-cs"/>
                          <a:sym typeface="Arial"/>
                        </a:rPr>
                        <a:t>Address</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CHAR (30)</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100 Pacific Avenue</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450 Redwood Drive</a:t>
                      </a:r>
                      <a:endParaRPr lang="en-US" sz="1600" dirty="0"/>
                    </a:p>
                  </a:txBody>
                  <a:tcPr/>
                </a:tc>
                <a:extLst>
                  <a:ext uri="{0D108BD9-81ED-4DB2-BD59-A6C34878D82A}">
                    <a16:rowId xmlns:a16="http://schemas.microsoft.com/office/drawing/2014/main" val="3821088197"/>
                  </a:ext>
                </a:extLst>
              </a:tr>
              <a:tr h="370840">
                <a:tc>
                  <a:txBody>
                    <a:bodyPr/>
                    <a:lstStyle/>
                    <a:p>
                      <a:r>
                        <a:rPr lang="en-US" sz="1600" b="0" i="0" u="none" strike="noStrike" cap="none" baseline="0" dirty="0" smtClean="0">
                          <a:solidFill>
                            <a:schemeClr val="tx1"/>
                          </a:solidFill>
                          <a:latin typeface="+mn-lt"/>
                          <a:ea typeface="+mn-ea"/>
                          <a:cs typeface="+mn-cs"/>
                          <a:sym typeface="Arial"/>
                        </a:rPr>
                        <a:t>City</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CHAR (20)</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San Francisco</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Redwood City</a:t>
                      </a:r>
                      <a:endParaRPr lang="en-US" sz="1600" dirty="0"/>
                    </a:p>
                  </a:txBody>
                  <a:tcPr/>
                </a:tc>
                <a:extLst>
                  <a:ext uri="{0D108BD9-81ED-4DB2-BD59-A6C34878D82A}">
                    <a16:rowId xmlns:a16="http://schemas.microsoft.com/office/drawing/2014/main" val="3317690726"/>
                  </a:ext>
                </a:extLst>
              </a:tr>
              <a:tr h="370840">
                <a:tc>
                  <a:txBody>
                    <a:bodyPr/>
                    <a:lstStyle/>
                    <a:p>
                      <a:r>
                        <a:rPr lang="en-US" sz="1600" b="0" i="0" u="none" strike="noStrike" cap="none" baseline="0" dirty="0" smtClean="0">
                          <a:solidFill>
                            <a:schemeClr val="tx1"/>
                          </a:solidFill>
                          <a:latin typeface="+mn-lt"/>
                          <a:ea typeface="+mn-ea"/>
                          <a:cs typeface="+mn-cs"/>
                          <a:sym typeface="Arial"/>
                        </a:rPr>
                        <a:t>State</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CHAR (2)</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600" b="0" i="0" u="none" strike="noStrike" cap="none" baseline="0" dirty="0" smtClean="0">
                          <a:solidFill>
                            <a:schemeClr val="tx1"/>
                          </a:solidFill>
                          <a:latin typeface="+mn-lt"/>
                          <a:ea typeface="+mn-ea"/>
                          <a:cs typeface="+mn-cs"/>
                          <a:sym typeface="Arial"/>
                        </a:rPr>
                        <a:t>A</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600" b="0" i="0" u="none" strike="noStrike" cap="none" baseline="0" dirty="0" smtClean="0">
                          <a:solidFill>
                            <a:schemeClr val="tx1"/>
                          </a:solidFill>
                          <a:latin typeface="+mn-lt"/>
                          <a:ea typeface="+mn-ea"/>
                          <a:cs typeface="+mn-cs"/>
                          <a:sym typeface="Arial"/>
                        </a:rPr>
                        <a:t>A</a:t>
                      </a:r>
                      <a:endParaRPr lang="en-US" sz="1600" dirty="0"/>
                    </a:p>
                  </a:txBody>
                  <a:tcPr/>
                </a:tc>
                <a:extLst>
                  <a:ext uri="{0D108BD9-81ED-4DB2-BD59-A6C34878D82A}">
                    <a16:rowId xmlns:a16="http://schemas.microsoft.com/office/drawing/2014/main" val="573588867"/>
                  </a:ext>
                </a:extLst>
              </a:tr>
              <a:tr h="370840">
                <a:tc>
                  <a:txBody>
                    <a:bodyPr/>
                    <a:lstStyle/>
                    <a:p>
                      <a:r>
                        <a:rPr lang="en-US" sz="1600" b="0" i="0" u="none" strike="noStrike" cap="none" baseline="0" dirty="0" smtClean="0">
                          <a:solidFill>
                            <a:schemeClr val="tx1"/>
                          </a:solidFill>
                          <a:latin typeface="+mn-lt"/>
                          <a:ea typeface="+mn-ea"/>
                          <a:cs typeface="+mn-cs"/>
                          <a:sym typeface="Arial"/>
                        </a:rPr>
                        <a:t>Zip Code</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CHAR (9)</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98173</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97142</a:t>
                      </a:r>
                      <a:endParaRPr lang="en-US" sz="1600" dirty="0"/>
                    </a:p>
                  </a:txBody>
                  <a:tcPr/>
                </a:tc>
                <a:extLst>
                  <a:ext uri="{0D108BD9-81ED-4DB2-BD59-A6C34878D82A}">
                    <a16:rowId xmlns:a16="http://schemas.microsoft.com/office/drawing/2014/main" val="1540767909"/>
                  </a:ext>
                </a:extLst>
              </a:tr>
              <a:tr h="370840">
                <a:tc>
                  <a:txBody>
                    <a:bodyPr/>
                    <a:lstStyle/>
                    <a:p>
                      <a:r>
                        <a:rPr lang="en-US" sz="1600" b="0" i="0" u="none" strike="noStrike" cap="none" baseline="0" dirty="0" smtClean="0">
                          <a:solidFill>
                            <a:schemeClr val="tx1"/>
                          </a:solidFill>
                          <a:latin typeface="+mn-lt"/>
                          <a:ea typeface="+mn-ea"/>
                          <a:cs typeface="+mn-cs"/>
                          <a:sym typeface="Arial"/>
                        </a:rPr>
                        <a:t>Date Hired</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DATE</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03-21-1992</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08-16-1994</a:t>
                      </a:r>
                      <a:endParaRPr lang="en-US" sz="1600" dirty="0"/>
                    </a:p>
                  </a:txBody>
                  <a:tcPr/>
                </a:tc>
                <a:extLst>
                  <a:ext uri="{0D108BD9-81ED-4DB2-BD59-A6C34878D82A}">
                    <a16:rowId xmlns:a16="http://schemas.microsoft.com/office/drawing/2014/main" val="3424240470"/>
                  </a:ext>
                </a:extLst>
              </a:tr>
              <a:tr h="370840">
                <a:tc>
                  <a:txBody>
                    <a:bodyPr/>
                    <a:lstStyle/>
                    <a:p>
                      <a:r>
                        <a:rPr lang="en-US" sz="1600" b="0" i="0" u="none" strike="noStrike" cap="none" baseline="0" dirty="0" smtClean="0">
                          <a:solidFill>
                            <a:schemeClr val="tx1"/>
                          </a:solidFill>
                          <a:latin typeface="+mn-lt"/>
                          <a:ea typeface="+mn-ea"/>
                          <a:cs typeface="+mn-cs"/>
                          <a:sym typeface="Arial"/>
                        </a:rPr>
                        <a:t>Birth Date</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DATE</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06-19-1968</a:t>
                      </a:r>
                      <a:endParaRPr lang="en-US" sz="1600" dirty="0"/>
                    </a:p>
                  </a:txBody>
                  <a:tcPr/>
                </a:tc>
                <a:tc>
                  <a:txBody>
                    <a:bodyPr/>
                    <a:lstStyle/>
                    <a:p>
                      <a:r>
                        <a:rPr lang="en-US" sz="1600" b="0" i="0" u="none" strike="noStrike" cap="none" baseline="0" dirty="0" smtClean="0">
                          <a:solidFill>
                            <a:schemeClr val="tx1"/>
                          </a:solidFill>
                          <a:latin typeface="+mn-lt"/>
                          <a:ea typeface="+mn-ea"/>
                          <a:cs typeface="+mn-cs"/>
                          <a:sym typeface="Arial"/>
                        </a:rPr>
                        <a:t>09-04-1975</a:t>
                      </a:r>
                      <a:endParaRPr lang="en-US" sz="1600" dirty="0"/>
                    </a:p>
                  </a:txBody>
                  <a:tcPr/>
                </a:tc>
                <a:extLst>
                  <a:ext uri="{0D108BD9-81ED-4DB2-BD59-A6C34878D82A}">
                    <a16:rowId xmlns:a16="http://schemas.microsoft.com/office/drawing/2014/main" val="2283187919"/>
                  </a:ext>
                </a:extLst>
              </a:tr>
            </a:tbl>
          </a:graphicData>
        </a:graphic>
      </p:graphicFrame>
    </p:spTree>
    <p:extLst>
      <p:ext uri="{BB962C8B-B14F-4D97-AF65-F5344CB8AC3E}">
        <p14:creationId xmlns:p14="http://schemas.microsoft.com/office/powerpoint/2010/main" val="1520972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Entity…</a:t>
            </a:r>
          </a:p>
        </p:txBody>
      </p:sp>
      <p:sp>
        <p:nvSpPr>
          <p:cNvPr id="3" name="Text Placeholder 2"/>
          <p:cNvSpPr>
            <a:spLocks noGrp="1"/>
          </p:cNvSpPr>
          <p:nvPr>
            <p:ph type="body" idx="1"/>
          </p:nvPr>
        </p:nvSpPr>
        <p:spPr/>
        <p:txBody>
          <a:bodyPr/>
          <a:lstStyle/>
          <a:p>
            <a:pPr>
              <a:defRPr/>
            </a:pPr>
            <a:r>
              <a:rPr lang="en-US" sz="2400" b="1" dirty="0" smtClean="0">
                <a:solidFill>
                  <a:srgbClr val="000000"/>
                </a:solidFill>
                <a:effectLst>
                  <a:outerShdw blurRad="38100" dist="38100" dir="2700000" algn="tl">
                    <a:srgbClr val="FFFFFF"/>
                  </a:outerShdw>
                </a:effectLst>
              </a:rPr>
              <a:t>Should Be</a:t>
            </a:r>
            <a:r>
              <a:rPr lang="en-US" sz="2400" dirty="0" smtClean="0">
                <a:solidFill>
                  <a:srgbClr val="000000"/>
                </a:solidFill>
                <a:effectLst>
                  <a:outerShdw blurRad="38100" dist="38100" dir="2700000" algn="tl">
                    <a:srgbClr val="FFFFFF"/>
                  </a:outerShdw>
                </a:effectLst>
              </a:rPr>
              <a:t>:</a:t>
            </a:r>
            <a:endParaRPr lang="en-US" sz="2400" dirty="0">
              <a:solidFill>
                <a:srgbClr val="000000"/>
              </a:solidFill>
              <a:effectLst>
                <a:outerShdw blurRad="38100" dist="38100" dir="2700000" algn="tl">
                  <a:srgbClr val="FFFFFF"/>
                </a:outerShdw>
              </a:effectLst>
            </a:endParaRPr>
          </a:p>
          <a:p>
            <a:pPr lvl="1">
              <a:defRPr/>
            </a:pPr>
            <a:r>
              <a:rPr lang="en-US" sz="2400" dirty="0">
                <a:solidFill>
                  <a:srgbClr val="000000"/>
                </a:solidFill>
                <a:effectLst>
                  <a:outerShdw blurRad="38100" dist="38100" dir="2700000" algn="tl">
                    <a:srgbClr val="FFFFFF"/>
                  </a:outerShdw>
                </a:effectLst>
              </a:rPr>
              <a:t>An object that will have many instances in the database</a:t>
            </a:r>
          </a:p>
          <a:p>
            <a:pPr lvl="1">
              <a:defRPr/>
            </a:pPr>
            <a:r>
              <a:rPr lang="en-US" sz="2400" dirty="0">
                <a:solidFill>
                  <a:srgbClr val="000000"/>
                </a:solidFill>
                <a:effectLst>
                  <a:outerShdw blurRad="38100" dist="38100" dir="2700000" algn="tl">
                    <a:srgbClr val="FFFFFF"/>
                  </a:outerShdw>
                </a:effectLst>
              </a:rPr>
              <a:t>An object that will be composed of multiple attributes</a:t>
            </a:r>
          </a:p>
          <a:p>
            <a:pPr lvl="1">
              <a:defRPr/>
            </a:pPr>
            <a:r>
              <a:rPr lang="en-US" sz="2400" dirty="0">
                <a:solidFill>
                  <a:srgbClr val="000000"/>
                </a:solidFill>
                <a:effectLst>
                  <a:outerShdw blurRad="38100" dist="38100" dir="2700000" algn="tl">
                    <a:srgbClr val="FFFFFF"/>
                  </a:outerShdw>
                </a:effectLst>
              </a:rPr>
              <a:t>An object that we are trying to model</a:t>
            </a:r>
          </a:p>
          <a:p>
            <a:pPr>
              <a:defRPr/>
            </a:pPr>
            <a:r>
              <a:rPr lang="en-US" sz="2400" b="1" dirty="0" smtClean="0">
                <a:solidFill>
                  <a:srgbClr val="000000"/>
                </a:solidFill>
                <a:effectLst>
                  <a:outerShdw blurRad="38100" dist="38100" dir="2700000" algn="tl">
                    <a:srgbClr val="FFFFFF"/>
                  </a:outerShdw>
                </a:effectLst>
              </a:rPr>
              <a:t>Should Not Be</a:t>
            </a:r>
            <a:r>
              <a:rPr lang="en-US" sz="2400" dirty="0" smtClean="0">
                <a:solidFill>
                  <a:srgbClr val="000000"/>
                </a:solidFill>
                <a:effectLst>
                  <a:outerShdw blurRad="38100" dist="38100" dir="2700000" algn="tl">
                    <a:srgbClr val="FFFFFF"/>
                  </a:outerShdw>
                </a:effectLst>
              </a:rPr>
              <a:t>:</a:t>
            </a:r>
            <a:endParaRPr lang="en-US" sz="2400" dirty="0">
              <a:solidFill>
                <a:srgbClr val="000000"/>
              </a:solidFill>
              <a:effectLst>
                <a:outerShdw blurRad="38100" dist="38100" dir="2700000" algn="tl">
                  <a:srgbClr val="FFFFFF"/>
                </a:outerShdw>
              </a:effectLst>
            </a:endParaRPr>
          </a:p>
          <a:p>
            <a:pPr lvl="1">
              <a:defRPr/>
            </a:pPr>
            <a:r>
              <a:rPr lang="en-US" sz="2400" dirty="0">
                <a:solidFill>
                  <a:srgbClr val="000000"/>
                </a:solidFill>
                <a:effectLst>
                  <a:outerShdw blurRad="38100" dist="38100" dir="2700000" algn="tl">
                    <a:srgbClr val="FFFFFF"/>
                  </a:outerShdw>
                </a:effectLst>
              </a:rPr>
              <a:t>A user of the database </a:t>
            </a:r>
            <a:r>
              <a:rPr lang="en-US" sz="2400" dirty="0" smtClean="0">
                <a:solidFill>
                  <a:srgbClr val="000000"/>
                </a:solidFill>
                <a:effectLst>
                  <a:outerShdw blurRad="38100" dist="38100" dir="2700000" algn="tl">
                    <a:srgbClr val="FFFFFF"/>
                  </a:outerShdw>
                </a:effectLst>
              </a:rPr>
              <a:t>system</a:t>
            </a:r>
            <a:endParaRPr lang="en-US" sz="2400" dirty="0">
              <a:solidFill>
                <a:srgbClr val="000000"/>
              </a:solidFill>
              <a:effectLst>
                <a:outerShdw blurRad="38100" dist="38100" dir="2700000" algn="tl">
                  <a:srgbClr val="FFFFFF"/>
                </a:outerShdw>
              </a:effectLst>
            </a:endParaRPr>
          </a:p>
          <a:p>
            <a:pPr lvl="1">
              <a:defRPr/>
            </a:pPr>
            <a:r>
              <a:rPr lang="en-US" sz="2400" dirty="0">
                <a:solidFill>
                  <a:srgbClr val="000000"/>
                </a:solidFill>
                <a:effectLst>
                  <a:outerShdw blurRad="38100" dist="38100" dir="2700000" algn="tl">
                    <a:srgbClr val="FFFFFF"/>
                  </a:outerShdw>
                </a:effectLst>
              </a:rPr>
              <a:t>An output of the database system (e.g., a report</a:t>
            </a:r>
            <a:r>
              <a:rPr lang="en-US" sz="2400" dirty="0" smtClean="0">
                <a:solidFill>
                  <a:srgbClr val="000000"/>
                </a:solidFill>
                <a:effectLst>
                  <a:outerShdw blurRad="38100" dist="38100" dir="2700000" algn="tl">
                    <a:srgbClr val="FFFFFF"/>
                  </a:outerShdw>
                </a:effectLst>
              </a:rPr>
              <a:t>)</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010208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2-4 Example of Inappropriate Entities</a:t>
            </a:r>
          </a:p>
        </p:txBody>
      </p:sp>
      <p:sp>
        <p:nvSpPr>
          <p:cNvPr id="3" name="Text Placeholder 2"/>
          <p:cNvSpPr>
            <a:spLocks noGrp="1"/>
          </p:cNvSpPr>
          <p:nvPr>
            <p:ph type="body" idx="1"/>
          </p:nvPr>
        </p:nvSpPr>
        <p:spPr>
          <a:xfrm>
            <a:off x="457200" y="1600200"/>
            <a:ext cx="3585411" cy="1608221"/>
          </a:xfrm>
        </p:spPr>
        <p:txBody>
          <a:bodyPr/>
          <a:lstStyle/>
          <a:p>
            <a:pPr marL="0" indent="0">
              <a:buNone/>
            </a:pPr>
            <a:r>
              <a:rPr lang="en-US" sz="2400" dirty="0"/>
              <a:t>(a) System user (Treasurer) and output (Expense Report) shown as </a:t>
            </a:r>
            <a:r>
              <a:rPr lang="en-US" sz="2400" dirty="0" smtClean="0"/>
              <a:t>entities</a:t>
            </a:r>
            <a:endParaRPr lang="en-US" sz="2400" dirty="0"/>
          </a:p>
        </p:txBody>
      </p:sp>
      <p:pic>
        <p:nvPicPr>
          <p:cNvPr id="4" name="Picture 3" descr="A diagram depicts some of the basic E R notations used in diagrams. Figure a shows system user, Treasurer and output, Expense report as entities along with two other entities. Account, and Expense. The relationship between the four are shown in the E R diagram as follows. Treasurer, manages Account. Account is charged, Expense. Expense, summarizes Expense report and vice versa. Treasurer, receives Expense report.">
            <a:extLst>
              <a:ext uri="{FF2B5EF4-FFF2-40B4-BE49-F238E27FC236}">
                <a16:creationId xmlns:a16="http://schemas.microsoft.com/office/drawing/2014/main" id="{4549A2E6-92D5-4CB0-8564-D816BD3D4081}"/>
              </a:ext>
            </a:extLst>
          </p:cNvPr>
          <p:cNvPicPr>
            <a:picLocks noChangeAspect="1"/>
          </p:cNvPicPr>
          <p:nvPr/>
        </p:nvPicPr>
        <p:blipFill rotWithShape="1">
          <a:blip r:embed="rId3"/>
          <a:srcRect b="27845"/>
          <a:stretch/>
        </p:blipFill>
        <p:spPr>
          <a:xfrm>
            <a:off x="4461906" y="1600200"/>
            <a:ext cx="4223209" cy="3211945"/>
          </a:xfrm>
          <a:prstGeom prst="rect">
            <a:avLst/>
          </a:prstGeom>
        </p:spPr>
      </p:pic>
      <p:sp>
        <p:nvSpPr>
          <p:cNvPr id="5" name="Text Placeholder 4"/>
          <p:cNvSpPr>
            <a:spLocks noGrp="1"/>
          </p:cNvSpPr>
          <p:nvPr>
            <p:ph type="body" idx="2"/>
          </p:nvPr>
        </p:nvSpPr>
        <p:spPr>
          <a:xfrm>
            <a:off x="457200" y="5053257"/>
            <a:ext cx="3585411" cy="914400"/>
          </a:xfrm>
        </p:spPr>
        <p:txBody>
          <a:bodyPr/>
          <a:lstStyle/>
          <a:p>
            <a:pPr marL="0" indent="0">
              <a:buNone/>
            </a:pPr>
            <a:r>
              <a:rPr lang="en-US" sz="2400" dirty="0"/>
              <a:t>b) E-R diagram with only the necessary </a:t>
            </a:r>
            <a:r>
              <a:rPr lang="en-US" sz="2400" dirty="0" smtClean="0"/>
              <a:t>entities</a:t>
            </a:r>
            <a:endParaRPr lang="en-US" sz="2400" dirty="0"/>
          </a:p>
        </p:txBody>
      </p:sp>
      <p:pic>
        <p:nvPicPr>
          <p:cNvPr id="7" name="Picture 6" descr="Figure b shows the E R diagram with only the necessary entities and their relationship, as follows, Account, is charged Expense."/>
          <p:cNvPicPr>
            <a:picLocks noChangeAspect="1"/>
          </p:cNvPicPr>
          <p:nvPr/>
        </p:nvPicPr>
        <p:blipFill rotWithShape="1">
          <a:blip r:embed="rId4"/>
          <a:srcRect t="77135"/>
          <a:stretch/>
        </p:blipFill>
        <p:spPr>
          <a:xfrm>
            <a:off x="4461906" y="5099695"/>
            <a:ext cx="4224894" cy="1017578"/>
          </a:xfrm>
          <a:prstGeom prst="rect">
            <a:avLst/>
          </a:prstGeom>
        </p:spPr>
      </p:pic>
    </p:spTree>
    <p:extLst>
      <p:ext uri="{BB962C8B-B14F-4D97-AF65-F5344CB8AC3E}">
        <p14:creationId xmlns:p14="http://schemas.microsoft.com/office/powerpoint/2010/main" val="4078586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1097279"/>
          </a:xfrm>
        </p:spPr>
        <p:txBody>
          <a:bodyPr/>
          <a:lstStyle/>
          <a:p>
            <a:r>
              <a:rPr lang="en-US" dirty="0"/>
              <a:t>Strong </a:t>
            </a:r>
            <a:r>
              <a:rPr lang="en-US" dirty="0" smtClean="0"/>
              <a:t>v</a:t>
            </a:r>
            <a:r>
              <a:rPr lang="en-US" sz="100" dirty="0" smtClean="0">
                <a:solidFill>
                  <a:schemeClr val="bg1"/>
                </a:solidFill>
              </a:rPr>
              <a:t>ersu</a:t>
            </a:r>
            <a:r>
              <a:rPr lang="en-US" dirty="0" smtClean="0"/>
              <a:t>s</a:t>
            </a:r>
            <a:r>
              <a:rPr lang="en-US" dirty="0"/>
              <a:t>. Weak Entities, and Identifying Relationships</a:t>
            </a:r>
          </a:p>
        </p:txBody>
      </p:sp>
      <p:sp>
        <p:nvSpPr>
          <p:cNvPr id="3" name="Text Placeholder 2"/>
          <p:cNvSpPr>
            <a:spLocks noGrp="1"/>
          </p:cNvSpPr>
          <p:nvPr>
            <p:ph type="body" idx="1"/>
          </p:nvPr>
        </p:nvSpPr>
        <p:spPr>
          <a:xfrm>
            <a:off x="457200" y="1600200"/>
            <a:ext cx="8229600" cy="4635708"/>
          </a:xfrm>
        </p:spPr>
        <p:txBody>
          <a:bodyPr/>
          <a:lstStyle/>
          <a:p>
            <a:pPr>
              <a:defRPr/>
            </a:pPr>
            <a:r>
              <a:rPr lang="en-US" sz="2200" dirty="0">
                <a:solidFill>
                  <a:srgbClr val="000000"/>
                </a:solidFill>
                <a:effectLst>
                  <a:outerShdw blurRad="38100" dist="38100" dir="2700000" algn="tl">
                    <a:srgbClr val="FFFFFF"/>
                  </a:outerShdw>
                </a:effectLst>
              </a:rPr>
              <a:t>Strong </a:t>
            </a:r>
            <a:r>
              <a:rPr lang="en-US" sz="2200" dirty="0" smtClean="0">
                <a:solidFill>
                  <a:srgbClr val="000000"/>
                </a:solidFill>
                <a:effectLst>
                  <a:outerShdw blurRad="38100" dist="38100" dir="2700000" algn="tl">
                    <a:srgbClr val="FFFFFF"/>
                  </a:outerShdw>
                </a:effectLst>
              </a:rPr>
              <a:t>entity</a:t>
            </a:r>
            <a:endParaRPr lang="en-US" sz="2200" dirty="0">
              <a:solidFill>
                <a:srgbClr val="000000"/>
              </a:solidFill>
              <a:effectLst>
                <a:outerShdw blurRad="38100" dist="38100" dir="2700000" algn="tl">
                  <a:srgbClr val="FFFFFF"/>
                </a:outerShdw>
              </a:effectLst>
            </a:endParaRPr>
          </a:p>
          <a:p>
            <a:pPr lvl="1">
              <a:defRPr/>
            </a:pPr>
            <a:r>
              <a:rPr lang="en-US" sz="2200" dirty="0">
                <a:solidFill>
                  <a:srgbClr val="000000"/>
                </a:solidFill>
                <a:effectLst>
                  <a:outerShdw blurRad="38100" dist="38100" dir="2700000" algn="tl">
                    <a:srgbClr val="FFFFFF"/>
                  </a:outerShdw>
                </a:effectLst>
              </a:rPr>
              <a:t>exists independently of other types of entities</a:t>
            </a:r>
          </a:p>
          <a:p>
            <a:pPr lvl="1">
              <a:defRPr/>
            </a:pPr>
            <a:r>
              <a:rPr lang="en-US" sz="2200" dirty="0">
                <a:solidFill>
                  <a:srgbClr val="000000"/>
                </a:solidFill>
                <a:effectLst>
                  <a:outerShdw blurRad="38100" dist="38100" dir="2700000" algn="tl">
                    <a:srgbClr val="FFFFFF"/>
                  </a:outerShdw>
                </a:effectLst>
              </a:rPr>
              <a:t>has its own unique identifier</a:t>
            </a:r>
          </a:p>
          <a:p>
            <a:pPr lvl="2">
              <a:defRPr/>
            </a:pPr>
            <a:r>
              <a:rPr lang="en-US" sz="2200" dirty="0">
                <a:solidFill>
                  <a:srgbClr val="000000"/>
                </a:solidFill>
                <a:effectLst>
                  <a:outerShdw blurRad="38100" dist="38100" dir="2700000" algn="tl">
                    <a:srgbClr val="FFFFFF"/>
                  </a:outerShdw>
                </a:effectLst>
              </a:rPr>
              <a:t>identifier underlined with single line</a:t>
            </a:r>
          </a:p>
          <a:p>
            <a:pPr>
              <a:defRPr/>
            </a:pPr>
            <a:r>
              <a:rPr lang="en-US" sz="2200" dirty="0">
                <a:solidFill>
                  <a:srgbClr val="000000"/>
                </a:solidFill>
                <a:effectLst>
                  <a:outerShdw blurRad="38100" dist="38100" dir="2700000" algn="tl">
                    <a:srgbClr val="FFFFFF"/>
                  </a:outerShdw>
                </a:effectLst>
              </a:rPr>
              <a:t>Weak entity</a:t>
            </a:r>
          </a:p>
          <a:p>
            <a:pPr lvl="1">
              <a:defRPr/>
            </a:pPr>
            <a:r>
              <a:rPr lang="en-US" sz="2200" dirty="0">
                <a:solidFill>
                  <a:srgbClr val="000000"/>
                </a:solidFill>
                <a:effectLst>
                  <a:outerShdw blurRad="38100" dist="38100" dir="2700000" algn="tl">
                    <a:srgbClr val="FFFFFF"/>
                  </a:outerShdw>
                </a:effectLst>
              </a:rPr>
              <a:t>dependent on a strong entity (identifying owner); cannot exist on its own</a:t>
            </a:r>
          </a:p>
          <a:p>
            <a:pPr lvl="1">
              <a:defRPr/>
            </a:pPr>
            <a:r>
              <a:rPr lang="en-US" sz="2200" dirty="0">
                <a:solidFill>
                  <a:srgbClr val="000000"/>
                </a:solidFill>
                <a:effectLst>
                  <a:outerShdw blurRad="38100" dist="38100" dir="2700000" algn="tl">
                    <a:srgbClr val="FFFFFF"/>
                  </a:outerShdw>
                </a:effectLst>
              </a:rPr>
              <a:t>does not have a unique identifier (only a partial identifier)</a:t>
            </a:r>
          </a:p>
          <a:p>
            <a:pPr lvl="1">
              <a:defRPr/>
            </a:pPr>
            <a:r>
              <a:rPr lang="en-US" sz="2200" dirty="0">
                <a:solidFill>
                  <a:srgbClr val="000000"/>
                </a:solidFill>
                <a:effectLst>
                  <a:outerShdw blurRad="38100" dist="38100" dir="2700000" algn="tl">
                    <a:srgbClr val="FFFFFF"/>
                  </a:outerShdw>
                </a:effectLst>
              </a:rPr>
              <a:t>entity box and partial identifier have double lines</a:t>
            </a:r>
          </a:p>
          <a:p>
            <a:pPr>
              <a:defRPr/>
            </a:pPr>
            <a:r>
              <a:rPr lang="en-US" sz="2200" dirty="0">
                <a:solidFill>
                  <a:srgbClr val="000000"/>
                </a:solidFill>
                <a:effectLst>
                  <a:outerShdw blurRad="38100" dist="38100" dir="2700000" algn="tl">
                    <a:srgbClr val="FFFFFF"/>
                  </a:outerShdw>
                </a:effectLst>
              </a:rPr>
              <a:t>Identifying relationship</a:t>
            </a:r>
          </a:p>
          <a:p>
            <a:pPr lvl="1">
              <a:defRPr/>
            </a:pPr>
            <a:r>
              <a:rPr lang="en-US" sz="2200" dirty="0">
                <a:solidFill>
                  <a:srgbClr val="000000"/>
                </a:solidFill>
                <a:effectLst>
                  <a:outerShdw blurRad="38100" dist="38100" dir="2700000" algn="tl">
                    <a:srgbClr val="FFFFFF"/>
                  </a:outerShdw>
                </a:effectLst>
              </a:rPr>
              <a:t>links strong entities to weak </a:t>
            </a:r>
            <a:r>
              <a:rPr lang="en-US" sz="2200" dirty="0" smtClean="0">
                <a:solidFill>
                  <a:srgbClr val="000000"/>
                </a:solidFill>
                <a:effectLst>
                  <a:outerShdw blurRad="38100" dist="38100" dir="2700000" algn="tl">
                    <a:srgbClr val="FFFFFF"/>
                  </a:outerShdw>
                </a:effectLst>
              </a:rPr>
              <a:t>entities</a:t>
            </a:r>
            <a:endParaRPr lang="en-US" sz="22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175719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2-5 Example of a Weak Identity and Its Identifying Relationship</a:t>
            </a:r>
          </a:p>
        </p:txBody>
      </p:sp>
      <p:sp>
        <p:nvSpPr>
          <p:cNvPr id="4" name="Text Placeholder 3"/>
          <p:cNvSpPr>
            <a:spLocks noGrp="1"/>
          </p:cNvSpPr>
          <p:nvPr>
            <p:ph type="body" idx="1"/>
          </p:nvPr>
        </p:nvSpPr>
        <p:spPr>
          <a:xfrm>
            <a:off x="457200" y="1600200"/>
            <a:ext cx="8229600" cy="561109"/>
          </a:xfrm>
        </p:spPr>
        <p:txBody>
          <a:bodyPr/>
          <a:lstStyle/>
          <a:p>
            <a:pPr marL="0" indent="0">
              <a:buNone/>
            </a:pPr>
            <a:r>
              <a:rPr lang="en-US" altLang="en-US" sz="2400" dirty="0">
                <a:solidFill>
                  <a:srgbClr val="000000"/>
                </a:solidFill>
                <a:cs typeface="Arial" panose="020B0604020202020204" pitchFamily="34" charset="0"/>
              </a:rPr>
              <a:t>Weak entity with identifying relationship</a:t>
            </a:r>
            <a:r>
              <a:rPr lang="en-US" altLang="en-US" sz="2400" dirty="0" smtClean="0">
                <a:solidFill>
                  <a:srgbClr val="000000"/>
                </a:solidFill>
                <a:cs typeface="Arial" panose="020B0604020202020204" pitchFamily="34" charset="0"/>
              </a:rPr>
              <a:t>.</a:t>
            </a:r>
            <a:endParaRPr lang="en-US" altLang="en-US" sz="2400" dirty="0">
              <a:solidFill>
                <a:srgbClr val="000000"/>
              </a:solidFill>
              <a:cs typeface="Arial" panose="020B0604020202020204" pitchFamily="34" charset="0"/>
            </a:endParaRPr>
          </a:p>
        </p:txBody>
      </p:sp>
      <p:pic>
        <p:nvPicPr>
          <p:cNvPr id="5" name="Picture 2" descr="An E R diagram with a weak entity and its identifying relationship. The E R diagram shows Employee as a strong entity and Dependent as a weak entity. The identifying relationship between the two is represented by a double line labeled as, Carries, with an arrow head at Dependent. Employee, which is the identifying owner, has two attributes as Employee ID and Employee Name. Dependent has two attributes as Dependent name, First name, Middle initial, Last name, and Date of birth. Dependent name is marked as partial ident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11" y="2259370"/>
            <a:ext cx="7018377" cy="3791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855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Guidelines for Naming Entities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Singular noun</a:t>
            </a:r>
          </a:p>
          <a:p>
            <a:pPr>
              <a:defRPr/>
            </a:pPr>
            <a:r>
              <a:rPr lang="en-US" sz="2400" dirty="0">
                <a:solidFill>
                  <a:srgbClr val="000000"/>
                </a:solidFill>
                <a:effectLst>
                  <a:outerShdw blurRad="38100" dist="38100" dir="2700000" algn="tl">
                    <a:srgbClr val="FFFFFF"/>
                  </a:outerShdw>
                </a:effectLst>
              </a:rPr>
              <a:t>Specific to organization</a:t>
            </a:r>
          </a:p>
          <a:p>
            <a:pPr>
              <a:defRPr/>
            </a:pPr>
            <a:r>
              <a:rPr lang="en-US" sz="2400" dirty="0">
                <a:solidFill>
                  <a:srgbClr val="000000"/>
                </a:solidFill>
                <a:effectLst>
                  <a:outerShdw blurRad="38100" dist="38100" dir="2700000" algn="tl">
                    <a:srgbClr val="FFFFFF"/>
                  </a:outerShdw>
                </a:effectLst>
              </a:rPr>
              <a:t>Concise, or abbreviation</a:t>
            </a:r>
          </a:p>
          <a:p>
            <a:pPr>
              <a:defRPr/>
            </a:pPr>
            <a:r>
              <a:rPr lang="en-US" sz="2400" dirty="0">
                <a:solidFill>
                  <a:srgbClr val="000000"/>
                </a:solidFill>
                <a:effectLst>
                  <a:outerShdw blurRad="38100" dist="38100" dir="2700000" algn="tl">
                    <a:srgbClr val="FFFFFF"/>
                  </a:outerShdw>
                </a:effectLst>
              </a:rPr>
              <a:t>For event entities, the result not the process</a:t>
            </a:r>
          </a:p>
          <a:p>
            <a:pPr>
              <a:defRPr/>
            </a:pPr>
            <a:r>
              <a:rPr lang="en-US" sz="2400" dirty="0">
                <a:solidFill>
                  <a:srgbClr val="000000"/>
                </a:solidFill>
                <a:effectLst>
                  <a:outerShdw blurRad="38100" dist="38100" dir="2700000" algn="tl">
                    <a:srgbClr val="FFFFFF"/>
                  </a:outerShdw>
                </a:effectLst>
              </a:rPr>
              <a:t>Name consistent for all </a:t>
            </a:r>
            <a:r>
              <a:rPr lang="en-US" sz="2400" dirty="0" smtClean="0">
                <a:solidFill>
                  <a:srgbClr val="000000"/>
                </a:solidFill>
                <a:effectLst>
                  <a:outerShdw blurRad="38100" dist="38100" dir="2700000" algn="tl">
                    <a:srgbClr val="FFFFFF"/>
                  </a:outerShdw>
                </a:effectLst>
              </a:rPr>
              <a:t>diagrams</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166576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Guidelines for Defining Entities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“An X is…”</a:t>
            </a:r>
          </a:p>
          <a:p>
            <a:pPr>
              <a:defRPr/>
            </a:pPr>
            <a:r>
              <a:rPr lang="en-US" sz="2400" dirty="0">
                <a:solidFill>
                  <a:srgbClr val="000000"/>
                </a:solidFill>
                <a:effectLst>
                  <a:outerShdw blurRad="38100" dist="38100" dir="2700000" algn="tl">
                    <a:srgbClr val="FFFFFF"/>
                  </a:outerShdw>
                </a:effectLst>
              </a:rPr>
              <a:t>Describe unique characteristics of each instance</a:t>
            </a:r>
          </a:p>
          <a:p>
            <a:pPr>
              <a:defRPr/>
            </a:pPr>
            <a:r>
              <a:rPr lang="en-US" sz="2400" dirty="0">
                <a:solidFill>
                  <a:srgbClr val="000000"/>
                </a:solidFill>
                <a:effectLst>
                  <a:outerShdw blurRad="38100" dist="38100" dir="2700000" algn="tl">
                    <a:srgbClr val="FFFFFF"/>
                  </a:outerShdw>
                </a:effectLst>
              </a:rPr>
              <a:t>Explicit about what is and is not the entity</a:t>
            </a:r>
          </a:p>
          <a:p>
            <a:pPr>
              <a:defRPr/>
            </a:pPr>
            <a:r>
              <a:rPr lang="en-US" sz="2400" dirty="0">
                <a:solidFill>
                  <a:srgbClr val="000000"/>
                </a:solidFill>
                <a:effectLst>
                  <a:outerShdw blurRad="38100" dist="38100" dir="2700000" algn="tl">
                    <a:srgbClr val="FFFFFF"/>
                  </a:outerShdw>
                </a:effectLst>
              </a:rPr>
              <a:t>When an instance is created or destroyed</a:t>
            </a:r>
          </a:p>
          <a:p>
            <a:pPr>
              <a:defRPr/>
            </a:pPr>
            <a:r>
              <a:rPr lang="en-US" sz="2400" dirty="0">
                <a:solidFill>
                  <a:srgbClr val="000000"/>
                </a:solidFill>
                <a:effectLst>
                  <a:outerShdw blurRad="38100" dist="38100" dir="2700000" algn="tl">
                    <a:srgbClr val="FFFFFF"/>
                  </a:outerShdw>
                </a:effectLst>
              </a:rPr>
              <a:t>Changes to other entity types</a:t>
            </a:r>
          </a:p>
          <a:p>
            <a:pPr>
              <a:defRPr/>
            </a:pPr>
            <a:r>
              <a:rPr lang="en-US" sz="2400" dirty="0">
                <a:solidFill>
                  <a:srgbClr val="000000"/>
                </a:solidFill>
                <a:effectLst>
                  <a:outerShdw blurRad="38100" dist="38100" dir="2700000" algn="tl">
                    <a:srgbClr val="FFFFFF"/>
                  </a:outerShdw>
                </a:effectLst>
              </a:rPr>
              <a:t>History that should be </a:t>
            </a:r>
            <a:r>
              <a:rPr lang="en-US" sz="2400" dirty="0" smtClean="0">
                <a:solidFill>
                  <a:srgbClr val="000000"/>
                </a:solidFill>
                <a:effectLst>
                  <a:outerShdw blurRad="38100" dist="38100" dir="2700000" algn="tl">
                    <a:srgbClr val="FFFFFF"/>
                  </a:outerShdw>
                </a:effectLst>
              </a:rPr>
              <a:t>kept</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155095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Attribute – property or characteristic of an entity or relationship type</a:t>
            </a:r>
          </a:p>
          <a:p>
            <a:pPr>
              <a:defRPr/>
            </a:pPr>
            <a:r>
              <a:rPr lang="en-US" sz="2400" dirty="0">
                <a:solidFill>
                  <a:srgbClr val="000000"/>
                </a:solidFill>
                <a:effectLst>
                  <a:outerShdw blurRad="38100" dist="38100" dir="2700000" algn="tl">
                    <a:srgbClr val="FFFFFF"/>
                  </a:outerShdw>
                </a:effectLst>
              </a:rPr>
              <a:t>Classifications of attributes:</a:t>
            </a:r>
          </a:p>
          <a:p>
            <a:pPr lvl="1">
              <a:defRPr/>
            </a:pPr>
            <a:r>
              <a:rPr lang="en-US" sz="2400" dirty="0">
                <a:solidFill>
                  <a:srgbClr val="000000"/>
                </a:solidFill>
                <a:effectLst>
                  <a:outerShdw blurRad="38100" dist="38100" dir="2700000" algn="tl">
                    <a:srgbClr val="FFFFFF"/>
                  </a:outerShdw>
                </a:effectLst>
              </a:rPr>
              <a:t>Required versus Optional</a:t>
            </a:r>
          </a:p>
          <a:p>
            <a:pPr lvl="1">
              <a:defRPr/>
            </a:pPr>
            <a:r>
              <a:rPr lang="en-US" sz="2400" dirty="0">
                <a:solidFill>
                  <a:srgbClr val="000000"/>
                </a:solidFill>
                <a:effectLst>
                  <a:outerShdw blurRad="38100" dist="38100" dir="2700000" algn="tl">
                    <a:srgbClr val="FFFFFF"/>
                  </a:outerShdw>
                </a:effectLst>
              </a:rPr>
              <a:t>Simple versus Composite</a:t>
            </a:r>
          </a:p>
          <a:p>
            <a:pPr lvl="1">
              <a:defRPr/>
            </a:pPr>
            <a:r>
              <a:rPr lang="en-US" sz="2400" dirty="0">
                <a:solidFill>
                  <a:srgbClr val="000000"/>
                </a:solidFill>
                <a:effectLst>
                  <a:outerShdw blurRad="38100" dist="38100" dir="2700000" algn="tl">
                    <a:srgbClr val="FFFFFF"/>
                  </a:outerShdw>
                </a:effectLst>
              </a:rPr>
              <a:t>Single-Valued versus Multivalued</a:t>
            </a:r>
          </a:p>
          <a:p>
            <a:pPr lvl="1">
              <a:defRPr/>
            </a:pPr>
            <a:r>
              <a:rPr lang="en-US" sz="2400" dirty="0">
                <a:solidFill>
                  <a:srgbClr val="000000"/>
                </a:solidFill>
                <a:effectLst>
                  <a:outerShdw blurRad="38100" dist="38100" dir="2700000" algn="tl">
                    <a:srgbClr val="FFFFFF"/>
                  </a:outerShdw>
                </a:effectLst>
              </a:rPr>
              <a:t>Stored versus Derived</a:t>
            </a:r>
          </a:p>
          <a:p>
            <a:pPr lvl="1">
              <a:defRPr/>
            </a:pPr>
            <a:r>
              <a:rPr lang="en-US" sz="2400" dirty="0" smtClean="0">
                <a:solidFill>
                  <a:srgbClr val="000000"/>
                </a:solidFill>
                <a:effectLst>
                  <a:outerShdw blurRad="38100" dist="38100" dir="2700000" algn="tl">
                    <a:srgbClr val="FFFFFF"/>
                  </a:outerShdw>
                </a:effectLst>
              </a:rPr>
              <a:t>Identifier</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152600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Figure </a:t>
            </a:r>
            <a:r>
              <a:rPr lang="en-US" dirty="0" smtClean="0">
                <a:solidFill>
                  <a:schemeClr val="tx2"/>
                </a:solidFill>
                <a:effectLst>
                  <a:outerShdw blurRad="38100" dist="38100" dir="2700000" algn="tl">
                    <a:srgbClr val="FFFFFF"/>
                  </a:outerShdw>
                </a:effectLst>
              </a:rPr>
              <a:t>2-6 Required v</a:t>
            </a:r>
            <a:r>
              <a:rPr lang="en-US" sz="100" dirty="0" smtClean="0">
                <a:solidFill>
                  <a:schemeClr val="bg1"/>
                </a:solidFill>
                <a:effectLst>
                  <a:outerShdw blurRad="38100" dist="38100" dir="2700000" algn="tl">
                    <a:srgbClr val="FFFFFF"/>
                  </a:outerShdw>
                </a:effectLst>
              </a:rPr>
              <a:t>ersu</a:t>
            </a:r>
            <a:r>
              <a:rPr lang="en-US" dirty="0" smtClean="0">
                <a:solidFill>
                  <a:schemeClr val="tx2"/>
                </a:solidFill>
                <a:effectLst>
                  <a:outerShdw blurRad="38100" dist="38100" dir="2700000" algn="tl">
                    <a:srgbClr val="FFFFFF"/>
                  </a:outerShdw>
                </a:effectLst>
              </a:rPr>
              <a:t>s</a:t>
            </a:r>
            <a:r>
              <a:rPr lang="en-US" dirty="0">
                <a:solidFill>
                  <a:schemeClr val="tx2"/>
                </a:solidFill>
                <a:effectLst>
                  <a:outerShdw blurRad="38100" dist="38100" dir="2700000" algn="tl">
                    <a:srgbClr val="FFFFFF"/>
                  </a:outerShdw>
                </a:effectLst>
              </a:rPr>
              <a:t>. Optional </a:t>
            </a:r>
            <a:r>
              <a:rPr lang="en-US" dirty="0" smtClean="0">
                <a:solidFill>
                  <a:schemeClr val="tx2"/>
                </a:solidFill>
                <a:effectLst>
                  <a:outerShdw blurRad="38100" dist="38100" dir="2700000" algn="tl">
                    <a:srgbClr val="FFFFFF"/>
                  </a:outerShdw>
                </a:effectLst>
              </a:rPr>
              <a:t>Attributes</a:t>
            </a:r>
            <a:endParaRPr lang="en-US" sz="2000" b="0" dirty="0"/>
          </a:p>
        </p:txBody>
      </p:sp>
      <p:sp>
        <p:nvSpPr>
          <p:cNvPr id="6" name="Text Placeholder 5"/>
          <p:cNvSpPr>
            <a:spLocks noGrp="1"/>
          </p:cNvSpPr>
          <p:nvPr>
            <p:ph type="body" idx="1"/>
          </p:nvPr>
        </p:nvSpPr>
        <p:spPr>
          <a:xfrm>
            <a:off x="457200" y="1600200"/>
            <a:ext cx="8229600" cy="404091"/>
          </a:xfrm>
        </p:spPr>
        <p:txBody>
          <a:bodyPr/>
          <a:lstStyle/>
          <a:p>
            <a:pPr marL="0" indent="0">
              <a:buNone/>
            </a:pPr>
            <a:r>
              <a:rPr lang="en-US" sz="1800" dirty="0"/>
              <a:t>Entity type: </a:t>
            </a:r>
            <a:r>
              <a:rPr lang="en-US" sz="1800" dirty="0" smtClean="0"/>
              <a:t>STUDENT</a:t>
            </a:r>
            <a:endParaRPr lang="en-US" sz="1800" dirty="0"/>
          </a:p>
        </p:txBody>
      </p:sp>
      <p:graphicFrame>
        <p:nvGraphicFramePr>
          <p:cNvPr id="7" name="Table 6"/>
          <p:cNvGraphicFramePr>
            <a:graphicFrameLocks noGrp="1"/>
          </p:cNvGraphicFramePr>
          <p:nvPr>
            <p:extLst>
              <p:ext uri="{D42A27DB-BD31-4B8C-83A1-F6EECF244321}">
                <p14:modId xmlns:p14="http://schemas.microsoft.com/office/powerpoint/2010/main" val="3483712494"/>
              </p:ext>
            </p:extLst>
          </p:nvPr>
        </p:nvGraphicFramePr>
        <p:xfrm>
          <a:off x="671946" y="2107844"/>
          <a:ext cx="7800108" cy="2651760"/>
        </p:xfrm>
        <a:graphic>
          <a:graphicData uri="http://schemas.openxmlformats.org/drawingml/2006/table">
            <a:tbl>
              <a:tblPr firstRow="1" bandRow="1">
                <a:tableStyleId>{5940675A-B579-460E-94D1-54222C63F5DA}</a:tableStyleId>
              </a:tblPr>
              <a:tblGrid>
                <a:gridCol w="1565563">
                  <a:extLst>
                    <a:ext uri="{9D8B030D-6E8A-4147-A177-3AD203B41FA5}">
                      <a16:colId xmlns:a16="http://schemas.microsoft.com/office/drawing/2014/main" val="3511919079"/>
                    </a:ext>
                  </a:extLst>
                </a:gridCol>
                <a:gridCol w="1178919">
                  <a:extLst>
                    <a:ext uri="{9D8B030D-6E8A-4147-A177-3AD203B41FA5}">
                      <a16:colId xmlns:a16="http://schemas.microsoft.com/office/drawing/2014/main" val="2004249624"/>
                    </a:ext>
                  </a:extLst>
                </a:gridCol>
                <a:gridCol w="1759620">
                  <a:extLst>
                    <a:ext uri="{9D8B030D-6E8A-4147-A177-3AD203B41FA5}">
                      <a16:colId xmlns:a16="http://schemas.microsoft.com/office/drawing/2014/main" val="3653239369"/>
                    </a:ext>
                  </a:extLst>
                </a:gridCol>
                <a:gridCol w="1453218">
                  <a:extLst>
                    <a:ext uri="{9D8B030D-6E8A-4147-A177-3AD203B41FA5}">
                      <a16:colId xmlns:a16="http://schemas.microsoft.com/office/drawing/2014/main" val="3785078518"/>
                    </a:ext>
                  </a:extLst>
                </a:gridCol>
                <a:gridCol w="1842788">
                  <a:extLst>
                    <a:ext uri="{9D8B030D-6E8A-4147-A177-3AD203B41FA5}">
                      <a16:colId xmlns:a16="http://schemas.microsoft.com/office/drawing/2014/main" val="1203348391"/>
                    </a:ext>
                  </a:extLst>
                </a:gridCol>
              </a:tblGrid>
              <a:tr h="422159">
                <a:tc>
                  <a:txBody>
                    <a:bodyPr/>
                    <a:lstStyle/>
                    <a:p>
                      <a:r>
                        <a:rPr lang="en-US" sz="1400" b="1" i="0" u="none" strike="noStrike" cap="none" baseline="0" dirty="0" smtClean="0">
                          <a:solidFill>
                            <a:schemeClr val="tx1"/>
                          </a:solidFill>
                          <a:latin typeface="+mn-lt"/>
                          <a:ea typeface="+mn-ea"/>
                          <a:cs typeface="+mn-cs"/>
                          <a:sym typeface="Arial"/>
                        </a:rPr>
                        <a:t>Attributes</a:t>
                      </a:r>
                      <a:endParaRPr lang="en-US" sz="1400" b="1" dirty="0"/>
                    </a:p>
                  </a:txBody>
                  <a:tcPr/>
                </a:tc>
                <a:tc>
                  <a:txBody>
                    <a:bodyPr/>
                    <a:lstStyle/>
                    <a:p>
                      <a:r>
                        <a:rPr lang="en-US" sz="1400" b="1" i="0" u="none" strike="noStrike" cap="none" baseline="0" dirty="0" smtClean="0">
                          <a:solidFill>
                            <a:schemeClr val="tx1"/>
                          </a:solidFill>
                          <a:latin typeface="+mn-lt"/>
                          <a:ea typeface="+mn-ea"/>
                          <a:cs typeface="+mn-cs"/>
                          <a:sym typeface="Arial"/>
                        </a:rPr>
                        <a:t>Attribute Data Type</a:t>
                      </a:r>
                      <a:endParaRPr lang="en-US" sz="1400" b="1" dirty="0"/>
                    </a:p>
                  </a:txBody>
                  <a:tcPr/>
                </a:tc>
                <a:tc>
                  <a:txBody>
                    <a:bodyPr/>
                    <a:lstStyle/>
                    <a:p>
                      <a:r>
                        <a:rPr lang="en-US" sz="1400" b="1" i="0" u="none" strike="noStrike" cap="none" baseline="0" dirty="0" smtClean="0">
                          <a:solidFill>
                            <a:schemeClr val="tx1"/>
                          </a:solidFill>
                          <a:latin typeface="+mn-lt"/>
                          <a:ea typeface="+mn-ea"/>
                          <a:cs typeface="+mn-cs"/>
                          <a:sym typeface="Arial"/>
                        </a:rPr>
                        <a:t>Required or Optional</a:t>
                      </a:r>
                      <a:endParaRPr lang="en-US" sz="1400" b="1" dirty="0"/>
                    </a:p>
                  </a:txBody>
                  <a:tcPr/>
                </a:tc>
                <a:tc>
                  <a:txBody>
                    <a:bodyPr/>
                    <a:lstStyle/>
                    <a:p>
                      <a:r>
                        <a:rPr lang="en-US" sz="1400" b="1" i="0" u="none" strike="noStrike" cap="none" baseline="0" dirty="0" smtClean="0">
                          <a:solidFill>
                            <a:schemeClr val="tx1"/>
                          </a:solidFill>
                          <a:latin typeface="+mn-lt"/>
                          <a:ea typeface="+mn-ea"/>
                          <a:cs typeface="+mn-cs"/>
                          <a:sym typeface="Arial"/>
                        </a:rPr>
                        <a:t>Example Instance</a:t>
                      </a:r>
                      <a:endParaRPr lang="en-US" sz="1400" b="1" dirty="0"/>
                    </a:p>
                  </a:txBody>
                  <a:tcPr/>
                </a:tc>
                <a:tc>
                  <a:txBody>
                    <a:bodyPr/>
                    <a:lstStyle/>
                    <a:p>
                      <a:r>
                        <a:rPr lang="en-US" sz="1400" b="1" i="0" u="none" strike="noStrike" cap="none" baseline="0" dirty="0" smtClean="0">
                          <a:solidFill>
                            <a:schemeClr val="tx1"/>
                          </a:solidFill>
                          <a:latin typeface="+mn-lt"/>
                          <a:ea typeface="+mn-ea"/>
                          <a:cs typeface="+mn-cs"/>
                          <a:sym typeface="Arial"/>
                        </a:rPr>
                        <a:t>Example Instance</a:t>
                      </a:r>
                      <a:endParaRPr lang="en-US" sz="1400" b="1" dirty="0"/>
                    </a:p>
                  </a:txBody>
                  <a:tcPr/>
                </a:tc>
                <a:extLst>
                  <a:ext uri="{0D108BD9-81ED-4DB2-BD59-A6C34878D82A}">
                    <a16:rowId xmlns:a16="http://schemas.microsoft.com/office/drawing/2014/main" val="708212107"/>
                  </a:ext>
                </a:extLst>
              </a:tr>
              <a:tr h="248329">
                <a:tc>
                  <a:txBody>
                    <a:bodyPr/>
                    <a:lstStyle/>
                    <a:p>
                      <a:r>
                        <a:rPr lang="en-US" sz="1400" b="0" i="0" u="none" strike="noStrike" cap="none" baseline="0" dirty="0" smtClean="0">
                          <a:solidFill>
                            <a:schemeClr val="tx1"/>
                          </a:solidFill>
                          <a:latin typeface="+mn-lt"/>
                          <a:ea typeface="+mn-ea"/>
                          <a:cs typeface="+mn-cs"/>
                          <a:sym typeface="Arial"/>
                        </a:rPr>
                        <a:t>Student 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CHAR (10)</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28-618411</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26-844576</a:t>
                      </a:r>
                      <a:endParaRPr lang="en-US" sz="1400" dirty="0"/>
                    </a:p>
                  </a:txBody>
                  <a:tcPr/>
                </a:tc>
                <a:extLst>
                  <a:ext uri="{0D108BD9-81ED-4DB2-BD59-A6C34878D82A}">
                    <a16:rowId xmlns:a16="http://schemas.microsoft.com/office/drawing/2014/main" val="1898320503"/>
                  </a:ext>
                </a:extLst>
              </a:tr>
              <a:tr h="248329">
                <a:tc>
                  <a:txBody>
                    <a:bodyPr/>
                    <a:lstStyle/>
                    <a:p>
                      <a:r>
                        <a:rPr lang="en-US" sz="1400" b="0" i="0" u="none" strike="noStrike" cap="none" baseline="0" dirty="0" smtClean="0">
                          <a:solidFill>
                            <a:schemeClr val="tx1"/>
                          </a:solidFill>
                          <a:latin typeface="+mn-lt"/>
                          <a:ea typeface="+mn-ea"/>
                          <a:cs typeface="+mn-cs"/>
                          <a:sym typeface="Arial"/>
                        </a:rPr>
                        <a:t>Student Name</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CHAR (40)</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Michael Grant</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Melissa Kraft</a:t>
                      </a:r>
                      <a:endParaRPr lang="en-US" sz="1400" dirty="0"/>
                    </a:p>
                  </a:txBody>
                  <a:tcPr/>
                </a:tc>
                <a:extLst>
                  <a:ext uri="{0D108BD9-81ED-4DB2-BD59-A6C34878D82A}">
                    <a16:rowId xmlns:a16="http://schemas.microsoft.com/office/drawing/2014/main" val="2651959565"/>
                  </a:ext>
                </a:extLst>
              </a:tr>
              <a:tr h="248329">
                <a:tc>
                  <a:txBody>
                    <a:bodyPr/>
                    <a:lstStyle/>
                    <a:p>
                      <a:r>
                        <a:rPr lang="en-US" sz="1400" b="0" i="0" u="none" strike="noStrike" cap="none" baseline="0" dirty="0" smtClean="0">
                          <a:solidFill>
                            <a:schemeClr val="tx1"/>
                          </a:solidFill>
                          <a:latin typeface="+mn-lt"/>
                          <a:ea typeface="+mn-ea"/>
                          <a:cs typeface="+mn-cs"/>
                          <a:sym typeface="Arial"/>
                        </a:rPr>
                        <a:t>Home Address</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CHAR (30)</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314 Baker St.</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1422 Heft Ave</a:t>
                      </a:r>
                      <a:endParaRPr lang="en-US" sz="1400" dirty="0"/>
                    </a:p>
                  </a:txBody>
                  <a:tcPr/>
                </a:tc>
                <a:extLst>
                  <a:ext uri="{0D108BD9-81ED-4DB2-BD59-A6C34878D82A}">
                    <a16:rowId xmlns:a16="http://schemas.microsoft.com/office/drawing/2014/main" val="1393542747"/>
                  </a:ext>
                </a:extLst>
              </a:tr>
              <a:tr h="248329">
                <a:tc>
                  <a:txBody>
                    <a:bodyPr/>
                    <a:lstStyle/>
                    <a:p>
                      <a:r>
                        <a:rPr lang="en-US" sz="1400" b="0" i="0" u="none" strike="noStrike" cap="none" baseline="0" dirty="0" smtClean="0">
                          <a:solidFill>
                            <a:schemeClr val="tx1"/>
                          </a:solidFill>
                          <a:latin typeface="+mn-lt"/>
                          <a:ea typeface="+mn-ea"/>
                          <a:cs typeface="+mn-cs"/>
                          <a:sym typeface="Arial"/>
                        </a:rPr>
                        <a:t>Home City</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CHAR (20)</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Centerville</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Miami</a:t>
                      </a:r>
                      <a:endParaRPr lang="en-US" sz="1400" dirty="0"/>
                    </a:p>
                  </a:txBody>
                  <a:tcPr/>
                </a:tc>
                <a:extLst>
                  <a:ext uri="{0D108BD9-81ED-4DB2-BD59-A6C34878D82A}">
                    <a16:rowId xmlns:a16="http://schemas.microsoft.com/office/drawing/2014/main" val="1326536298"/>
                  </a:ext>
                </a:extLst>
              </a:tr>
              <a:tr h="248329">
                <a:tc>
                  <a:txBody>
                    <a:bodyPr/>
                    <a:lstStyle/>
                    <a:p>
                      <a:r>
                        <a:rPr lang="en-US" sz="1400" b="0" i="0" u="none" strike="noStrike" cap="none" baseline="0" dirty="0" smtClean="0">
                          <a:solidFill>
                            <a:schemeClr val="tx1"/>
                          </a:solidFill>
                          <a:latin typeface="+mn-lt"/>
                          <a:ea typeface="+mn-ea"/>
                          <a:cs typeface="+mn-cs"/>
                          <a:sym typeface="Arial"/>
                        </a:rPr>
                        <a:t>Home State</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CHAR (2)</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O</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H</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F</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endParaRPr lang="en-US" sz="1400" dirty="0"/>
                    </a:p>
                  </a:txBody>
                  <a:tcPr/>
                </a:tc>
                <a:extLst>
                  <a:ext uri="{0D108BD9-81ED-4DB2-BD59-A6C34878D82A}">
                    <a16:rowId xmlns:a16="http://schemas.microsoft.com/office/drawing/2014/main" val="122264370"/>
                  </a:ext>
                </a:extLst>
              </a:tr>
              <a:tr h="248329">
                <a:tc>
                  <a:txBody>
                    <a:bodyPr/>
                    <a:lstStyle/>
                    <a:p>
                      <a:r>
                        <a:rPr lang="en-US" sz="1400" b="0" i="0" u="none" strike="noStrike" cap="none" baseline="0" dirty="0" smtClean="0">
                          <a:solidFill>
                            <a:schemeClr val="tx1"/>
                          </a:solidFill>
                          <a:latin typeface="+mn-lt"/>
                          <a:ea typeface="+mn-ea"/>
                          <a:cs typeface="+mn-cs"/>
                          <a:sym typeface="Arial"/>
                        </a:rPr>
                        <a:t>Home Zip Code</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CHAR (9)</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45459</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33321</a:t>
                      </a:r>
                      <a:endParaRPr lang="en-US" sz="1400" dirty="0"/>
                    </a:p>
                  </a:txBody>
                  <a:tcPr/>
                </a:tc>
                <a:extLst>
                  <a:ext uri="{0D108BD9-81ED-4DB2-BD59-A6C34878D82A}">
                    <a16:rowId xmlns:a16="http://schemas.microsoft.com/office/drawing/2014/main" val="2019236378"/>
                  </a:ext>
                </a:extLst>
              </a:tr>
              <a:tr h="248329">
                <a:tc>
                  <a:txBody>
                    <a:bodyPr/>
                    <a:lstStyle/>
                    <a:p>
                      <a:r>
                        <a:rPr lang="en-US" sz="1400" b="0" i="0" u="none" strike="noStrike" cap="none" baseline="0" dirty="0" smtClean="0">
                          <a:solidFill>
                            <a:schemeClr val="tx1"/>
                          </a:solidFill>
                          <a:latin typeface="+mn-lt"/>
                          <a:ea typeface="+mn-ea"/>
                          <a:cs typeface="+mn-cs"/>
                          <a:sym typeface="Arial"/>
                        </a:rPr>
                        <a:t>Major</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CHAR (3)</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Optional</a:t>
                      </a:r>
                      <a:endParaRPr lang="en-US" sz="1400" dirty="0"/>
                    </a:p>
                  </a:txBody>
                  <a:tcPr/>
                </a:tc>
                <a:tc>
                  <a:txBody>
                    <a:bodyPr/>
                    <a:lstStyle/>
                    <a:p>
                      <a:r>
                        <a:rPr lang="en-US" sz="1400" b="0" i="0" u="none" strike="noStrike" cap="none" baseline="0" dirty="0" smtClean="0">
                          <a:solidFill>
                            <a:schemeClr val="tx1"/>
                          </a:solidFill>
                          <a:latin typeface="+mn-lt"/>
                          <a:ea typeface="+mn-ea"/>
                          <a:cs typeface="+mn-cs"/>
                          <a:sym typeface="Arial"/>
                        </a:rPr>
                        <a:t>M</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a:t>
                      </a:r>
                      <a:endParaRPr lang="en-US" sz="1400" dirty="0"/>
                    </a:p>
                  </a:txBody>
                  <a:tcPr/>
                </a:tc>
                <a:tc>
                  <a:txBody>
                    <a:bodyPr/>
                    <a:lstStyle/>
                    <a:p>
                      <a:r>
                        <a:rPr lang="en-US" sz="1400" dirty="0" smtClean="0">
                          <a:solidFill>
                            <a:schemeClr val="bg1"/>
                          </a:solidFill>
                        </a:rPr>
                        <a:t>Blank</a:t>
                      </a:r>
                      <a:endParaRPr lang="en-US" sz="1400" dirty="0">
                        <a:solidFill>
                          <a:schemeClr val="bg1"/>
                        </a:solidFill>
                      </a:endParaRPr>
                    </a:p>
                  </a:txBody>
                  <a:tcPr/>
                </a:tc>
                <a:extLst>
                  <a:ext uri="{0D108BD9-81ED-4DB2-BD59-A6C34878D82A}">
                    <a16:rowId xmlns:a16="http://schemas.microsoft.com/office/drawing/2014/main" val="3598984435"/>
                  </a:ext>
                </a:extLst>
              </a:tr>
            </a:tbl>
          </a:graphicData>
        </a:graphic>
      </p:graphicFrame>
      <p:sp>
        <p:nvSpPr>
          <p:cNvPr id="3" name="Text Placeholder 2"/>
          <p:cNvSpPr>
            <a:spLocks noGrp="1"/>
          </p:cNvSpPr>
          <p:nvPr>
            <p:ph type="body" idx="2"/>
          </p:nvPr>
        </p:nvSpPr>
        <p:spPr>
          <a:xfrm>
            <a:off x="457200" y="4863157"/>
            <a:ext cx="8229600" cy="1385035"/>
          </a:xfrm>
        </p:spPr>
        <p:txBody>
          <a:bodyPr/>
          <a:lstStyle/>
          <a:p>
            <a:pPr marL="0" indent="0">
              <a:buNone/>
            </a:pPr>
            <a:r>
              <a:rPr lang="en-US" altLang="en-US" sz="1800" b="1" dirty="0"/>
              <a:t>Required</a:t>
            </a:r>
            <a:r>
              <a:rPr lang="en-US" altLang="en-US" sz="1800" dirty="0"/>
              <a:t> – must have a value for every entity (or relationship) instance with which it is associated</a:t>
            </a:r>
          </a:p>
          <a:p>
            <a:pPr marL="0" indent="0">
              <a:buNone/>
            </a:pPr>
            <a:r>
              <a:rPr lang="en-US" altLang="en-US" sz="1800" b="1" dirty="0"/>
              <a:t>Optional</a:t>
            </a:r>
            <a:r>
              <a:rPr lang="en-US" altLang="en-US" sz="1800" dirty="0"/>
              <a:t> – may not have a value for every entity (or relationship) instance with which it is associated</a:t>
            </a:r>
            <a:endParaRPr lang="en-US" sz="1800" dirty="0"/>
          </a:p>
        </p:txBody>
      </p:sp>
    </p:spTree>
    <p:extLst>
      <p:ext uri="{BB962C8B-B14F-4D97-AF65-F5344CB8AC3E}">
        <p14:creationId xmlns:p14="http://schemas.microsoft.com/office/powerpoint/2010/main" val="1845845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p:txBody>
          <a:bodyPr/>
          <a:lstStyle/>
          <a:p>
            <a:pPr marL="0" lvl="0" indent="0">
              <a:buClr>
                <a:schemeClr val="lt1"/>
              </a:buClr>
              <a:buNone/>
            </a:pPr>
            <a:r>
              <a:rPr lang="en-US" sz="2200" b="1" dirty="0" smtClean="0">
                <a:solidFill>
                  <a:srgbClr val="007FA3"/>
                </a:solidFill>
              </a:rPr>
              <a:t>2.1 </a:t>
            </a:r>
            <a:r>
              <a:rPr lang="en-US" sz="2200" dirty="0"/>
              <a:t>Define terms</a:t>
            </a:r>
          </a:p>
          <a:p>
            <a:pPr marL="0" indent="0">
              <a:buClr>
                <a:schemeClr val="lt1"/>
              </a:buClr>
              <a:buNone/>
            </a:pPr>
            <a:r>
              <a:rPr lang="en-US" sz="2200" b="1" dirty="0" smtClean="0">
                <a:solidFill>
                  <a:srgbClr val="007FA3"/>
                </a:solidFill>
              </a:rPr>
              <a:t>2.2 </a:t>
            </a:r>
            <a:r>
              <a:rPr lang="en-US" sz="2200" dirty="0" smtClean="0">
                <a:solidFill>
                  <a:srgbClr val="000000"/>
                </a:solidFill>
                <a:effectLst>
                  <a:outerShdw blurRad="38100" dist="38100" dir="2700000" algn="tl">
                    <a:srgbClr val="FFFFFF"/>
                  </a:outerShdw>
                </a:effectLst>
              </a:rPr>
              <a:t>Understand </a:t>
            </a:r>
            <a:r>
              <a:rPr lang="en-US" sz="2200" dirty="0">
                <a:solidFill>
                  <a:srgbClr val="000000"/>
                </a:solidFill>
                <a:effectLst>
                  <a:outerShdw blurRad="38100" dist="38100" dir="2700000" algn="tl">
                    <a:srgbClr val="FFFFFF"/>
                  </a:outerShdw>
                </a:effectLst>
              </a:rPr>
              <a:t>importance of data </a:t>
            </a:r>
            <a:r>
              <a:rPr lang="en-US" sz="2200" dirty="0" smtClean="0">
                <a:solidFill>
                  <a:srgbClr val="000000"/>
                </a:solidFill>
                <a:effectLst>
                  <a:outerShdw blurRad="38100" dist="38100" dir="2700000" algn="tl">
                    <a:srgbClr val="FFFFFF"/>
                  </a:outerShdw>
                </a:effectLst>
              </a:rPr>
              <a:t>modeling</a:t>
            </a:r>
          </a:p>
          <a:p>
            <a:pPr marL="0" indent="0">
              <a:buClr>
                <a:schemeClr val="lt1"/>
              </a:buClr>
              <a:buNone/>
            </a:pPr>
            <a:r>
              <a:rPr lang="en-US" sz="2200" b="1" dirty="0" smtClean="0">
                <a:solidFill>
                  <a:srgbClr val="007FA3"/>
                </a:solidFill>
              </a:rPr>
              <a:t>2.3 </a:t>
            </a:r>
            <a:r>
              <a:rPr lang="en-US" sz="2200" dirty="0" smtClean="0">
                <a:solidFill>
                  <a:srgbClr val="000000"/>
                </a:solidFill>
                <a:effectLst>
                  <a:outerShdw blurRad="38100" dist="38100" dir="2700000" algn="tl">
                    <a:srgbClr val="FFFFFF"/>
                  </a:outerShdw>
                </a:effectLst>
              </a:rPr>
              <a:t>Write </a:t>
            </a:r>
            <a:r>
              <a:rPr lang="en-US" sz="2200" dirty="0">
                <a:solidFill>
                  <a:srgbClr val="000000"/>
                </a:solidFill>
                <a:effectLst>
                  <a:outerShdw blurRad="38100" dist="38100" dir="2700000" algn="tl">
                    <a:srgbClr val="FFFFFF"/>
                  </a:outerShdw>
                </a:effectLst>
              </a:rPr>
              <a:t>good names and definitions for </a:t>
            </a:r>
            <a:r>
              <a:rPr lang="en-US" sz="2200" dirty="0" smtClean="0">
                <a:solidFill>
                  <a:srgbClr val="000000"/>
                </a:solidFill>
                <a:effectLst>
                  <a:outerShdw blurRad="38100" dist="38100" dir="2700000" algn="tl">
                    <a:srgbClr val="FFFFFF"/>
                  </a:outerShdw>
                </a:effectLst>
              </a:rPr>
              <a:t>entities, relationships</a:t>
            </a:r>
            <a:r>
              <a:rPr lang="en-US" sz="2200" dirty="0">
                <a:solidFill>
                  <a:srgbClr val="000000"/>
                </a:solidFill>
                <a:effectLst>
                  <a:outerShdw blurRad="38100" dist="38100" dir="2700000" algn="tl">
                    <a:srgbClr val="FFFFFF"/>
                  </a:outerShdw>
                </a:effectLst>
              </a:rPr>
              <a:t>, and attributes</a:t>
            </a:r>
          </a:p>
          <a:p>
            <a:pPr marL="0" indent="0">
              <a:buClr>
                <a:schemeClr val="lt1"/>
              </a:buClr>
              <a:buNone/>
            </a:pPr>
            <a:r>
              <a:rPr lang="en-US" sz="2200" b="1" dirty="0" smtClean="0">
                <a:solidFill>
                  <a:srgbClr val="007FA3"/>
                </a:solidFill>
              </a:rPr>
              <a:t>2.4 </a:t>
            </a:r>
            <a:r>
              <a:rPr lang="en-US" sz="2200" dirty="0" smtClean="0">
                <a:solidFill>
                  <a:srgbClr val="000000"/>
                </a:solidFill>
                <a:effectLst>
                  <a:outerShdw blurRad="38100" dist="38100" dir="2700000" algn="tl">
                    <a:srgbClr val="FFFFFF"/>
                  </a:outerShdw>
                </a:effectLst>
              </a:rPr>
              <a:t>Distinguish </a:t>
            </a:r>
            <a:r>
              <a:rPr lang="en-US" sz="2200" dirty="0">
                <a:solidFill>
                  <a:srgbClr val="000000"/>
                </a:solidFill>
                <a:effectLst>
                  <a:outerShdw blurRad="38100" dist="38100" dir="2700000" algn="tl">
                    <a:srgbClr val="FFFFFF"/>
                  </a:outerShdw>
                </a:effectLst>
              </a:rPr>
              <a:t>unary, binary, and ternary relationships</a:t>
            </a:r>
            <a:endParaRPr lang="en-US" sz="2200" dirty="0"/>
          </a:p>
          <a:p>
            <a:pPr marL="0" lvl="0" indent="0">
              <a:buClr>
                <a:schemeClr val="lt1"/>
              </a:buClr>
              <a:buNone/>
            </a:pPr>
            <a:r>
              <a:rPr lang="en-US" sz="2200" b="1" dirty="0" smtClean="0">
                <a:solidFill>
                  <a:srgbClr val="007FA3"/>
                </a:solidFill>
              </a:rPr>
              <a:t>2.5 </a:t>
            </a:r>
            <a:r>
              <a:rPr lang="en-US" sz="2200" dirty="0" smtClean="0">
                <a:solidFill>
                  <a:srgbClr val="000000"/>
                </a:solidFill>
                <a:effectLst>
                  <a:outerShdw blurRad="38100" dist="38100" dir="2700000" algn="tl">
                    <a:srgbClr val="FFFFFF"/>
                  </a:outerShdw>
                </a:effectLst>
              </a:rPr>
              <a:t>Model </a:t>
            </a:r>
            <a:r>
              <a:rPr lang="en-US" sz="2200" dirty="0">
                <a:solidFill>
                  <a:srgbClr val="000000"/>
                </a:solidFill>
                <a:effectLst>
                  <a:outerShdw blurRad="38100" dist="38100" dir="2700000" algn="tl">
                    <a:srgbClr val="FFFFFF"/>
                  </a:outerShdw>
                </a:effectLst>
              </a:rPr>
              <a:t>different types of attributes, entities, relationships, </a:t>
            </a:r>
            <a:r>
              <a:rPr lang="en-US" sz="2200" dirty="0" smtClean="0">
                <a:solidFill>
                  <a:srgbClr val="000000"/>
                </a:solidFill>
                <a:effectLst>
                  <a:outerShdw blurRad="38100" dist="38100" dir="2700000" algn="tl">
                    <a:srgbClr val="FFFFFF"/>
                  </a:outerShdw>
                </a:effectLst>
              </a:rPr>
              <a:t>and </a:t>
            </a:r>
            <a:r>
              <a:rPr lang="en-US" sz="2200" dirty="0">
                <a:solidFill>
                  <a:srgbClr val="000000"/>
                </a:solidFill>
                <a:effectLst>
                  <a:outerShdw blurRad="38100" dist="38100" dir="2700000" algn="tl">
                    <a:srgbClr val="FFFFFF"/>
                  </a:outerShdw>
                </a:effectLst>
              </a:rPr>
              <a:t>cardinalities</a:t>
            </a:r>
            <a:endParaRPr lang="en-US" sz="2200" b="1" dirty="0">
              <a:solidFill>
                <a:srgbClr val="007FA3"/>
              </a:solidFill>
            </a:endParaRPr>
          </a:p>
          <a:p>
            <a:pPr marL="0" indent="0">
              <a:buClr>
                <a:schemeClr val="lt1"/>
              </a:buClr>
              <a:buNone/>
            </a:pPr>
            <a:r>
              <a:rPr lang="en-US" sz="2200" b="1" dirty="0" smtClean="0">
                <a:solidFill>
                  <a:srgbClr val="007FA3"/>
                </a:solidFill>
              </a:rPr>
              <a:t>2.6 </a:t>
            </a:r>
            <a:r>
              <a:rPr lang="en-US" sz="2200" dirty="0" smtClean="0">
                <a:solidFill>
                  <a:srgbClr val="000000"/>
                </a:solidFill>
                <a:effectLst>
                  <a:outerShdw blurRad="38100" dist="38100" dir="2700000" algn="tl">
                    <a:srgbClr val="FFFFFF"/>
                  </a:outerShdw>
                </a:effectLst>
              </a:rPr>
              <a:t>Convert </a:t>
            </a:r>
            <a:r>
              <a:rPr lang="en-US" sz="2200" dirty="0">
                <a:solidFill>
                  <a:srgbClr val="000000"/>
                </a:solidFill>
                <a:effectLst>
                  <a:outerShdw blurRad="38100" dist="38100" dir="2700000" algn="tl">
                    <a:srgbClr val="FFFFFF"/>
                  </a:outerShdw>
                </a:effectLst>
              </a:rPr>
              <a:t>many-to-many relationships to associative entities</a:t>
            </a:r>
          </a:p>
          <a:p>
            <a:pPr marL="0" indent="0">
              <a:buClr>
                <a:schemeClr val="lt1"/>
              </a:buClr>
              <a:buNone/>
            </a:pPr>
            <a:r>
              <a:rPr lang="en-US" sz="2200" b="1" dirty="0" smtClean="0">
                <a:solidFill>
                  <a:srgbClr val="007FA3"/>
                </a:solidFill>
              </a:rPr>
              <a:t>2.7 </a:t>
            </a:r>
            <a:r>
              <a:rPr lang="en-US" sz="2200" dirty="0" smtClean="0">
                <a:solidFill>
                  <a:srgbClr val="000000"/>
                </a:solidFill>
                <a:effectLst>
                  <a:outerShdw blurRad="38100" dist="38100" dir="2700000" algn="tl">
                    <a:srgbClr val="FFFFFF"/>
                  </a:outerShdw>
                </a:effectLst>
              </a:rPr>
              <a:t>Model </a:t>
            </a:r>
            <a:r>
              <a:rPr lang="en-US" sz="2200" dirty="0">
                <a:solidFill>
                  <a:srgbClr val="000000"/>
                </a:solidFill>
                <a:effectLst>
                  <a:outerShdw blurRad="38100" dist="38100" dir="2700000" algn="tl">
                    <a:srgbClr val="FFFFFF"/>
                  </a:outerShdw>
                </a:effectLst>
              </a:rPr>
              <a:t>time-dependent data using time </a:t>
            </a:r>
            <a:r>
              <a:rPr lang="en-US" sz="2200" dirty="0" smtClean="0">
                <a:solidFill>
                  <a:srgbClr val="000000"/>
                </a:solidFill>
                <a:effectLst>
                  <a:outerShdw blurRad="38100" dist="38100" dir="2700000" algn="tl">
                    <a:srgbClr val="FFFFFF"/>
                  </a:outerShdw>
                </a:effectLst>
              </a:rPr>
              <a:t>stamps</a:t>
            </a:r>
            <a:endParaRPr lang="en-US" sz="22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Figure 2-7 A</a:t>
            </a:r>
            <a:r>
              <a:rPr lang="en-US" dirty="0" smtClean="0">
                <a:solidFill>
                  <a:schemeClr val="tx2"/>
                </a:solidFill>
                <a:effectLst>
                  <a:outerShdw blurRad="38100" dist="38100" dir="2700000" algn="tl">
                    <a:srgbClr val="FFFFFF"/>
                  </a:outerShdw>
                </a:effectLst>
              </a:rPr>
              <a:t> </a:t>
            </a:r>
            <a:r>
              <a:rPr lang="en-US" dirty="0">
                <a:solidFill>
                  <a:schemeClr val="tx2"/>
                </a:solidFill>
                <a:effectLst>
                  <a:outerShdw blurRad="38100" dist="38100" dir="2700000" algn="tl">
                    <a:srgbClr val="FFFFFF"/>
                  </a:outerShdw>
                </a:effectLst>
              </a:rPr>
              <a:t>Composite Attribute</a:t>
            </a:r>
            <a:endParaRPr lang="en-US" dirty="0"/>
          </a:p>
        </p:txBody>
      </p:sp>
      <p:sp>
        <p:nvSpPr>
          <p:cNvPr id="3" name="Text Placeholder 2"/>
          <p:cNvSpPr>
            <a:spLocks noGrp="1"/>
          </p:cNvSpPr>
          <p:nvPr>
            <p:ph type="body" idx="1"/>
          </p:nvPr>
        </p:nvSpPr>
        <p:spPr>
          <a:xfrm>
            <a:off x="457200" y="1600201"/>
            <a:ext cx="8229600" cy="918148"/>
          </a:xfrm>
        </p:spPr>
        <p:txBody>
          <a:bodyPr/>
          <a:lstStyle/>
          <a:p>
            <a:r>
              <a:rPr lang="en-US" sz="2400" b="1" dirty="0">
                <a:solidFill>
                  <a:srgbClr val="000000"/>
                </a:solidFill>
                <a:effectLst>
                  <a:outerShdw blurRad="38100" dist="38100" dir="2700000" algn="tl">
                    <a:srgbClr val="FFFFFF"/>
                  </a:outerShdw>
                </a:effectLst>
              </a:rPr>
              <a:t>Composite attribute</a:t>
            </a:r>
            <a:r>
              <a:rPr lang="en-US" sz="2400" dirty="0">
                <a:solidFill>
                  <a:srgbClr val="000000"/>
                </a:solidFill>
                <a:effectLst>
                  <a:outerShdw blurRad="38100" dist="38100" dir="2700000" algn="tl">
                    <a:srgbClr val="FFFFFF"/>
                  </a:outerShdw>
                </a:effectLst>
              </a:rPr>
              <a:t> – An attribute that has meaningful component parts (sub-attributes</a:t>
            </a:r>
            <a:r>
              <a:rPr lang="en-US" sz="2400" dirty="0" smtClean="0">
                <a:solidFill>
                  <a:srgbClr val="000000"/>
                </a:solidFill>
                <a:effectLst>
                  <a:outerShdw blurRad="38100" dist="38100" dir="2700000" algn="tl">
                    <a:srgbClr val="FFFFFF"/>
                  </a:outerShdw>
                </a:effectLst>
              </a:rPr>
              <a:t>)</a:t>
            </a:r>
            <a:endParaRPr lang="en-US" sz="2400" dirty="0">
              <a:solidFill>
                <a:srgbClr val="000000"/>
              </a:solidFill>
              <a:effectLst>
                <a:outerShdw blurRad="38100" dist="38100" dir="2700000" algn="tl">
                  <a:srgbClr val="FFFFFF"/>
                </a:outerShdw>
              </a:effectLst>
            </a:endParaRPr>
          </a:p>
        </p:txBody>
      </p:sp>
      <p:pic>
        <p:nvPicPr>
          <p:cNvPr id="4" name="Picture 3" descr="A diagram shows a composite attribute of an entity. The entity, Employee has a Composite attribute, followed by a few Component attributes shown inside ellipses, as follows, Employee Address left parenthesis Street Address, City, State, Postal code right parenthesis.">
            <a:extLst>
              <a:ext uri="{FF2B5EF4-FFF2-40B4-BE49-F238E27FC236}">
                <a16:creationId xmlns:a16="http://schemas.microsoft.com/office/drawing/2014/main" id="{4488C17F-A76E-4330-8440-C44124898553}"/>
              </a:ext>
            </a:extLst>
          </p:cNvPr>
          <p:cNvPicPr>
            <a:picLocks noChangeAspect="1"/>
          </p:cNvPicPr>
          <p:nvPr/>
        </p:nvPicPr>
        <p:blipFill>
          <a:blip r:embed="rId3"/>
          <a:stretch>
            <a:fillRect/>
          </a:stretch>
        </p:blipFill>
        <p:spPr>
          <a:xfrm>
            <a:off x="837979" y="2972795"/>
            <a:ext cx="7468042" cy="2649901"/>
          </a:xfrm>
          <a:prstGeom prst="rect">
            <a:avLst/>
          </a:prstGeom>
        </p:spPr>
      </p:pic>
    </p:spTree>
    <p:extLst>
      <p:ext uri="{BB962C8B-B14F-4D97-AF65-F5344CB8AC3E}">
        <p14:creationId xmlns:p14="http://schemas.microsoft.com/office/powerpoint/2010/main" val="3423710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2-8 Multivalued </a:t>
            </a:r>
            <a:r>
              <a:rPr lang="en-US" dirty="0"/>
              <a:t>and Derived Attributes</a:t>
            </a:r>
          </a:p>
        </p:txBody>
      </p:sp>
      <p:sp>
        <p:nvSpPr>
          <p:cNvPr id="3" name="Text Placeholder 2"/>
          <p:cNvSpPr>
            <a:spLocks noGrp="1"/>
          </p:cNvSpPr>
          <p:nvPr>
            <p:ph type="body" idx="1"/>
          </p:nvPr>
        </p:nvSpPr>
        <p:spPr>
          <a:xfrm>
            <a:off x="457200" y="1600201"/>
            <a:ext cx="8229600" cy="2814782"/>
          </a:xfrm>
        </p:spPr>
        <p:txBody>
          <a:bodyPr/>
          <a:lstStyle/>
          <a:p>
            <a:r>
              <a:rPr lang="en-US" sz="1800" b="1" dirty="0" smtClean="0"/>
              <a:t>Multivalued</a:t>
            </a:r>
            <a:endParaRPr lang="en-US" sz="1800" dirty="0"/>
          </a:p>
          <a:p>
            <a:pPr lvl="1"/>
            <a:r>
              <a:rPr lang="en-US" sz="1800" dirty="0"/>
              <a:t>May take on more than one value for a given entity (or relationship) instance</a:t>
            </a:r>
          </a:p>
          <a:p>
            <a:pPr lvl="1"/>
            <a:r>
              <a:rPr lang="en-US" sz="1800" dirty="0"/>
              <a:t>An employee can have more than one skill</a:t>
            </a:r>
          </a:p>
          <a:p>
            <a:r>
              <a:rPr lang="en-US" altLang="en-US" sz="1800" b="1" dirty="0" smtClean="0"/>
              <a:t>Derived</a:t>
            </a:r>
            <a:endParaRPr lang="en-US" altLang="en-US" sz="1800" b="1" dirty="0"/>
          </a:p>
          <a:p>
            <a:pPr lvl="1"/>
            <a:r>
              <a:rPr lang="en-US" altLang="en-US" sz="1800" dirty="0"/>
              <a:t>Values can be calculated from related attribute values (not physically stored in the database)</a:t>
            </a:r>
          </a:p>
          <a:p>
            <a:pPr lvl="1"/>
            <a:r>
              <a:rPr lang="en-US" altLang="en-US" sz="1800" dirty="0"/>
              <a:t>Years employed calculated from date employed and current </a:t>
            </a:r>
            <a:r>
              <a:rPr lang="en-US" altLang="en-US" sz="1800" dirty="0" smtClean="0"/>
              <a:t>date</a:t>
            </a:r>
            <a:endParaRPr lang="en-US" altLang="en-US" sz="1800" dirty="0"/>
          </a:p>
        </p:txBody>
      </p:sp>
      <p:pic>
        <p:nvPicPr>
          <p:cNvPr id="5" name="Picture 2" descr="A diagram shows an entity with a multivalued attribute and derived attribute. The entity and its attributes are shown as follows.&#10;EMPLOYEE, Employee ID, Employee Name, Payroll Address, Date Employed, Skill, Years Employed. Skill is marked as Multivalued attribute. Years Employed is marked as Derived attribute."/>
          <p:cNvPicPr>
            <a:picLocks noChangeAspect="1" noChangeArrowheads="1"/>
          </p:cNvPicPr>
          <p:nvPr/>
        </p:nvPicPr>
        <p:blipFill rotWithShape="1">
          <a:blip r:embed="rId3">
            <a:extLst>
              <a:ext uri="{28A0092B-C50C-407E-A947-70E740481C1C}">
                <a14:useLocalDpi xmlns:a14="http://schemas.microsoft.com/office/drawing/2010/main" val="0"/>
              </a:ext>
            </a:extLst>
          </a:blip>
          <a:srcRect l="3044" t="7832" r="2827" b="6485"/>
          <a:stretch/>
        </p:blipFill>
        <p:spPr bwMode="auto">
          <a:xfrm>
            <a:off x="2318327" y="4460907"/>
            <a:ext cx="4516582" cy="194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455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 (Keys)</a:t>
            </a:r>
          </a:p>
        </p:txBody>
      </p:sp>
      <p:sp>
        <p:nvSpPr>
          <p:cNvPr id="3" name="Text Placeholder 2"/>
          <p:cNvSpPr>
            <a:spLocks noGrp="1"/>
          </p:cNvSpPr>
          <p:nvPr>
            <p:ph type="body" idx="1"/>
          </p:nvPr>
        </p:nvSpPr>
        <p:spPr/>
        <p:txBody>
          <a:bodyPr/>
          <a:lstStyle/>
          <a:p>
            <a:pPr>
              <a:tabLst/>
              <a:defRPr/>
            </a:pPr>
            <a:r>
              <a:rPr lang="en-US" sz="2400" dirty="0">
                <a:solidFill>
                  <a:srgbClr val="000000"/>
                </a:solidFill>
                <a:effectLst>
                  <a:outerShdw blurRad="38100" dist="38100" dir="2700000" algn="tl">
                    <a:srgbClr val="FFFFFF"/>
                  </a:outerShdw>
                </a:effectLst>
              </a:rPr>
              <a:t>Identifier (Key) – an attribute (or combination of attributes) that uniquely identifies individual instances of an entity type</a:t>
            </a:r>
          </a:p>
          <a:p>
            <a:pPr>
              <a:tabLst/>
              <a:defRPr/>
            </a:pPr>
            <a:r>
              <a:rPr lang="en-US" sz="2400" dirty="0">
                <a:solidFill>
                  <a:srgbClr val="000000"/>
                </a:solidFill>
                <a:effectLst>
                  <a:outerShdw blurRad="38100" dist="38100" dir="2700000" algn="tl">
                    <a:srgbClr val="FFFFFF"/>
                  </a:outerShdw>
                </a:effectLst>
              </a:rPr>
              <a:t>Simple versus Composite Identifier</a:t>
            </a:r>
          </a:p>
          <a:p>
            <a:pPr>
              <a:tabLst/>
              <a:defRPr/>
            </a:pPr>
            <a:r>
              <a:rPr lang="en-US" sz="2400" dirty="0">
                <a:solidFill>
                  <a:srgbClr val="000000"/>
                </a:solidFill>
                <a:effectLst>
                  <a:outerShdw blurRad="38100" dist="38100" dir="2700000" algn="tl">
                    <a:srgbClr val="FFFFFF"/>
                  </a:outerShdw>
                </a:effectLst>
              </a:rPr>
              <a:t>Candidate Identifier – an attribute that could be an identifier; it satisfies the requirements for being an </a:t>
            </a:r>
            <a:r>
              <a:rPr lang="en-US" sz="2400" dirty="0" smtClean="0">
                <a:solidFill>
                  <a:srgbClr val="000000"/>
                </a:solidFill>
                <a:effectLst>
                  <a:outerShdw blurRad="38100" dist="38100" dir="2700000" algn="tl">
                    <a:srgbClr val="FFFFFF"/>
                  </a:outerShdw>
                </a:effectLst>
              </a:rPr>
              <a:t>identifier</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1284099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Criteria for Identifiers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Choose Identifiers that</a:t>
            </a:r>
          </a:p>
          <a:p>
            <a:pPr lvl="1">
              <a:defRPr/>
            </a:pPr>
            <a:r>
              <a:rPr lang="en-US" sz="2400" dirty="0">
                <a:solidFill>
                  <a:srgbClr val="000000"/>
                </a:solidFill>
                <a:effectLst>
                  <a:outerShdw blurRad="38100" dist="38100" dir="2700000" algn="tl">
                    <a:srgbClr val="FFFFFF"/>
                  </a:outerShdw>
                </a:effectLst>
              </a:rPr>
              <a:t>Will not change in value</a:t>
            </a:r>
          </a:p>
          <a:p>
            <a:pPr lvl="1">
              <a:defRPr/>
            </a:pPr>
            <a:r>
              <a:rPr lang="en-US" sz="2400" dirty="0">
                <a:solidFill>
                  <a:srgbClr val="000000"/>
                </a:solidFill>
                <a:effectLst>
                  <a:outerShdw blurRad="38100" dist="38100" dir="2700000" algn="tl">
                    <a:srgbClr val="FFFFFF"/>
                  </a:outerShdw>
                </a:effectLst>
              </a:rPr>
              <a:t>Will not be null</a:t>
            </a:r>
          </a:p>
          <a:p>
            <a:pPr>
              <a:defRPr/>
            </a:pPr>
            <a:r>
              <a:rPr lang="en-US" sz="2400" dirty="0">
                <a:solidFill>
                  <a:srgbClr val="000000"/>
                </a:solidFill>
                <a:effectLst>
                  <a:outerShdw blurRad="38100" dist="38100" dir="2700000" algn="tl">
                    <a:srgbClr val="FFFFFF"/>
                  </a:outerShdw>
                </a:effectLst>
              </a:rPr>
              <a:t>Avoid intelligent identifiers (e.g., containing locations or people that might change)</a:t>
            </a:r>
          </a:p>
          <a:p>
            <a:pPr>
              <a:defRPr/>
            </a:pPr>
            <a:r>
              <a:rPr lang="en-US" sz="2400" dirty="0">
                <a:solidFill>
                  <a:srgbClr val="000000"/>
                </a:solidFill>
                <a:effectLst>
                  <a:outerShdw blurRad="38100" dist="38100" dir="2700000" algn="tl">
                    <a:srgbClr val="FFFFFF"/>
                  </a:outerShdw>
                </a:effectLst>
              </a:rPr>
              <a:t>Substitute new, simple keys for long, composite </a:t>
            </a:r>
            <a:r>
              <a:rPr lang="en-US" sz="2400" dirty="0" smtClean="0">
                <a:solidFill>
                  <a:srgbClr val="000000"/>
                </a:solidFill>
                <a:effectLst>
                  <a:outerShdw blurRad="38100" dist="38100" dir="2700000" algn="tl">
                    <a:srgbClr val="FFFFFF"/>
                  </a:outerShdw>
                </a:effectLst>
              </a:rPr>
              <a:t>keys</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197792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2-9 Simple and Composite Identifier Attributes</a:t>
            </a:r>
          </a:p>
        </p:txBody>
      </p:sp>
      <p:sp>
        <p:nvSpPr>
          <p:cNvPr id="5" name="Text Placeholder 4"/>
          <p:cNvSpPr>
            <a:spLocks noGrp="1"/>
          </p:cNvSpPr>
          <p:nvPr>
            <p:ph type="body" idx="1"/>
          </p:nvPr>
        </p:nvSpPr>
        <p:spPr>
          <a:xfrm>
            <a:off x="457200" y="1600201"/>
            <a:ext cx="8229600" cy="579582"/>
          </a:xfrm>
        </p:spPr>
        <p:txBody>
          <a:bodyPr/>
          <a:lstStyle/>
          <a:p>
            <a:pPr marL="0" indent="0">
              <a:buNone/>
            </a:pPr>
            <a:r>
              <a:rPr lang="en-US" sz="2400" dirty="0"/>
              <a:t>a) Simple identifier </a:t>
            </a:r>
            <a:r>
              <a:rPr lang="en-US" sz="2400" dirty="0" smtClean="0"/>
              <a:t>attribute</a:t>
            </a:r>
            <a:endParaRPr lang="en-US" sz="2400" dirty="0"/>
          </a:p>
        </p:txBody>
      </p:sp>
      <p:pic>
        <p:nvPicPr>
          <p:cNvPr id="7" name="Picture 6" descr="A diagram shows simple and composite identifier attributes. The figure is composed of two components. Figure a, shows an entity and its attributes as follows. STUDENT, Student I D, underlined, Student Name, where Student I D is marked as, Identifier and Required.">
            <a:extLst>
              <a:ext uri="{FF2B5EF4-FFF2-40B4-BE49-F238E27FC236}">
                <a16:creationId xmlns:a16="http://schemas.microsoft.com/office/drawing/2014/main" id="{78D39E67-212A-49DC-A54E-54FAB6E6AD36}"/>
              </a:ext>
            </a:extLst>
          </p:cNvPr>
          <p:cNvPicPr>
            <a:picLocks noChangeAspect="1"/>
          </p:cNvPicPr>
          <p:nvPr/>
        </p:nvPicPr>
        <p:blipFill rotWithShape="1">
          <a:blip r:embed="rId3"/>
          <a:srcRect b="52812"/>
          <a:stretch/>
        </p:blipFill>
        <p:spPr>
          <a:xfrm>
            <a:off x="1875176" y="2223585"/>
            <a:ext cx="5393648" cy="1743364"/>
          </a:xfrm>
          <a:prstGeom prst="rect">
            <a:avLst/>
          </a:prstGeom>
        </p:spPr>
      </p:pic>
      <p:sp>
        <p:nvSpPr>
          <p:cNvPr id="6" name="Text Placeholder 5"/>
          <p:cNvSpPr>
            <a:spLocks noGrp="1"/>
          </p:cNvSpPr>
          <p:nvPr>
            <p:ph type="body" idx="2"/>
          </p:nvPr>
        </p:nvSpPr>
        <p:spPr>
          <a:xfrm>
            <a:off x="457200" y="4054761"/>
            <a:ext cx="8229600" cy="454701"/>
          </a:xfrm>
        </p:spPr>
        <p:txBody>
          <a:bodyPr/>
          <a:lstStyle/>
          <a:p>
            <a:pPr marL="0" indent="0">
              <a:buNone/>
            </a:pPr>
            <a:r>
              <a:rPr lang="en-US" sz="2400" dirty="0"/>
              <a:t>b) Composite identifier </a:t>
            </a:r>
            <a:r>
              <a:rPr lang="en-US" sz="2400" dirty="0" smtClean="0"/>
              <a:t>attribute</a:t>
            </a:r>
            <a:endParaRPr lang="en-US" sz="2400" dirty="0"/>
          </a:p>
        </p:txBody>
      </p:sp>
      <p:pic>
        <p:nvPicPr>
          <p:cNvPr id="2" name="Picture 1" descr="Figure b shows another entity and its attributes as follows. FLIGHT, Flight I D underlined. Flight Number, Dates. Number of Passengers, where Flight I D is marked as Composite Identifier."/>
          <p:cNvPicPr>
            <a:picLocks noChangeAspect="1"/>
          </p:cNvPicPr>
          <p:nvPr/>
        </p:nvPicPr>
        <p:blipFill rotWithShape="1">
          <a:blip r:embed="rId4"/>
          <a:srcRect t="53439"/>
          <a:stretch/>
        </p:blipFill>
        <p:spPr>
          <a:xfrm>
            <a:off x="1873396" y="4592591"/>
            <a:ext cx="5395428" cy="1720179"/>
          </a:xfrm>
          <a:prstGeom prst="rect">
            <a:avLst/>
          </a:prstGeom>
        </p:spPr>
      </p:pic>
    </p:spTree>
    <p:extLst>
      <p:ext uri="{BB962C8B-B14F-4D97-AF65-F5344CB8AC3E}">
        <p14:creationId xmlns:p14="http://schemas.microsoft.com/office/powerpoint/2010/main" val="3412512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Attributes</a:t>
            </a:r>
          </a:p>
        </p:txBody>
      </p:sp>
      <p:sp>
        <p:nvSpPr>
          <p:cNvPr id="5" name="Text Placeholder 4"/>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Name should be a singular noun or noun phrase</a:t>
            </a:r>
          </a:p>
          <a:p>
            <a:pPr>
              <a:defRPr/>
            </a:pPr>
            <a:r>
              <a:rPr lang="en-US" sz="2400" dirty="0">
                <a:solidFill>
                  <a:srgbClr val="000000"/>
                </a:solidFill>
                <a:effectLst>
                  <a:outerShdw blurRad="38100" dist="38100" dir="2700000" algn="tl">
                    <a:srgbClr val="FFFFFF"/>
                  </a:outerShdw>
                </a:effectLst>
              </a:rPr>
              <a:t>Name should be unique</a:t>
            </a:r>
          </a:p>
          <a:p>
            <a:pPr>
              <a:defRPr/>
            </a:pPr>
            <a:r>
              <a:rPr lang="en-US" sz="2400" dirty="0">
                <a:solidFill>
                  <a:srgbClr val="000000"/>
                </a:solidFill>
                <a:effectLst>
                  <a:outerShdw blurRad="38100" dist="38100" dir="2700000" algn="tl">
                    <a:srgbClr val="FFFFFF"/>
                  </a:outerShdw>
                </a:effectLst>
              </a:rPr>
              <a:t>Name should follow a standard format</a:t>
            </a:r>
          </a:p>
          <a:p>
            <a:pPr>
              <a:defRPr/>
            </a:pPr>
            <a:r>
              <a:rPr lang="en-US" sz="2400" dirty="0">
                <a:solidFill>
                  <a:srgbClr val="000000"/>
                </a:solidFill>
                <a:effectLst>
                  <a:outerShdw blurRad="38100" dist="38100" dir="2700000" algn="tl">
                    <a:srgbClr val="FFFFFF"/>
                  </a:outerShdw>
                </a:effectLst>
              </a:rPr>
              <a:t>Similar attributes of different entity types should use the same qualifiers and </a:t>
            </a:r>
            <a:r>
              <a:rPr lang="en-US" sz="2400" dirty="0" smtClean="0">
                <a:solidFill>
                  <a:srgbClr val="000000"/>
                </a:solidFill>
                <a:effectLst>
                  <a:outerShdw blurRad="38100" dist="38100" dir="2700000" algn="tl">
                    <a:srgbClr val="FFFFFF"/>
                  </a:outerShdw>
                </a:effectLst>
              </a:rPr>
              <a:t>classes</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892859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Attributes </a:t>
            </a:r>
            <a:r>
              <a:rPr lang="en-US" sz="2000" b="0" dirty="0"/>
              <a:t>(1 of 2)</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State what the attribute is and possibly why it is important</a:t>
            </a:r>
          </a:p>
          <a:p>
            <a:pPr>
              <a:defRPr/>
            </a:pPr>
            <a:r>
              <a:rPr lang="en-US" sz="2400" dirty="0">
                <a:solidFill>
                  <a:srgbClr val="000000"/>
                </a:solidFill>
                <a:effectLst>
                  <a:outerShdw blurRad="38100" dist="38100" dir="2700000" algn="tl">
                    <a:srgbClr val="FFFFFF"/>
                  </a:outerShdw>
                </a:effectLst>
              </a:rPr>
              <a:t>Make it clear what is and is not included in the attribute’s value</a:t>
            </a:r>
          </a:p>
          <a:p>
            <a:pPr>
              <a:defRPr/>
            </a:pPr>
            <a:r>
              <a:rPr lang="en-US" sz="2400" dirty="0">
                <a:solidFill>
                  <a:srgbClr val="000000"/>
                </a:solidFill>
                <a:effectLst>
                  <a:outerShdw blurRad="38100" dist="38100" dir="2700000" algn="tl">
                    <a:srgbClr val="FFFFFF"/>
                  </a:outerShdw>
                </a:effectLst>
              </a:rPr>
              <a:t>Include aliases in </a:t>
            </a:r>
            <a:r>
              <a:rPr lang="en-US" sz="2400" dirty="0" smtClean="0">
                <a:solidFill>
                  <a:srgbClr val="000000"/>
                </a:solidFill>
                <a:effectLst>
                  <a:outerShdw blurRad="38100" dist="38100" dir="2700000" algn="tl">
                    <a:srgbClr val="FFFFFF"/>
                  </a:outerShdw>
                </a:effectLst>
              </a:rPr>
              <a:t>documentation</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147298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Attributes </a:t>
            </a:r>
            <a:r>
              <a:rPr lang="en-US" sz="2000" b="0" dirty="0"/>
              <a:t>(2 of 2)</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State source of values</a:t>
            </a:r>
          </a:p>
          <a:p>
            <a:pPr>
              <a:defRPr/>
            </a:pPr>
            <a:r>
              <a:rPr lang="en-US" sz="2400" dirty="0">
                <a:solidFill>
                  <a:srgbClr val="000000"/>
                </a:solidFill>
                <a:effectLst>
                  <a:outerShdw blurRad="38100" dist="38100" dir="2700000" algn="tl">
                    <a:srgbClr val="FFFFFF"/>
                  </a:outerShdw>
                </a:effectLst>
              </a:rPr>
              <a:t>State whether attribute value can change once set</a:t>
            </a:r>
          </a:p>
          <a:p>
            <a:pPr>
              <a:defRPr/>
            </a:pPr>
            <a:r>
              <a:rPr lang="en-US" sz="2400" dirty="0">
                <a:solidFill>
                  <a:srgbClr val="000000"/>
                </a:solidFill>
                <a:effectLst>
                  <a:outerShdw blurRad="38100" dist="38100" dir="2700000" algn="tl">
                    <a:srgbClr val="FFFFFF"/>
                  </a:outerShdw>
                </a:effectLst>
              </a:rPr>
              <a:t>Specify whether required or optional</a:t>
            </a:r>
          </a:p>
          <a:p>
            <a:pPr>
              <a:defRPr/>
            </a:pPr>
            <a:r>
              <a:rPr lang="en-US" sz="2400" dirty="0">
                <a:solidFill>
                  <a:srgbClr val="000000"/>
                </a:solidFill>
                <a:effectLst>
                  <a:outerShdw blurRad="38100" dist="38100" dir="2700000" algn="tl">
                    <a:srgbClr val="FFFFFF"/>
                  </a:outerShdw>
                </a:effectLst>
              </a:rPr>
              <a:t>State min and max number of occurrences allowed</a:t>
            </a:r>
          </a:p>
          <a:p>
            <a:pPr>
              <a:defRPr/>
            </a:pPr>
            <a:r>
              <a:rPr lang="en-US" sz="2400" dirty="0">
                <a:solidFill>
                  <a:srgbClr val="000000"/>
                </a:solidFill>
                <a:effectLst>
                  <a:outerShdw blurRad="38100" dist="38100" dir="2700000" algn="tl">
                    <a:srgbClr val="FFFFFF"/>
                  </a:outerShdw>
                </a:effectLst>
              </a:rPr>
              <a:t>Indicate relationships with other </a:t>
            </a:r>
            <a:r>
              <a:rPr lang="en-US" sz="2400" dirty="0" smtClean="0">
                <a:solidFill>
                  <a:srgbClr val="000000"/>
                </a:solidFill>
                <a:effectLst>
                  <a:outerShdw blurRad="38100" dist="38100" dir="2700000" algn="tl">
                    <a:srgbClr val="FFFFFF"/>
                  </a:outerShdw>
                </a:effectLst>
              </a:rPr>
              <a:t>attributes</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723554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Modeling Relationships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Relationship Types </a:t>
            </a:r>
            <a:r>
              <a:rPr lang="en-US" sz="2400" dirty="0" smtClean="0">
                <a:solidFill>
                  <a:srgbClr val="000000"/>
                </a:solidFill>
                <a:effectLst>
                  <a:outerShdw blurRad="38100" dist="38100" dir="2700000" algn="tl">
                    <a:srgbClr val="FFFFFF"/>
                  </a:outerShdw>
                </a:effectLst>
              </a:rPr>
              <a:t>v</a:t>
            </a:r>
            <a:r>
              <a:rPr lang="en-US" sz="100" dirty="0" smtClean="0">
                <a:solidFill>
                  <a:schemeClr val="bg1"/>
                </a:solidFill>
                <a:effectLst>
                  <a:outerShdw blurRad="38100" dist="38100" dir="2700000" algn="tl">
                    <a:srgbClr val="FFFFFF"/>
                  </a:outerShdw>
                </a:effectLst>
              </a:rPr>
              <a:t>ersu</a:t>
            </a:r>
            <a:r>
              <a:rPr lang="en-US" sz="2400" dirty="0" smtClean="0">
                <a:solidFill>
                  <a:srgbClr val="000000"/>
                </a:solidFill>
                <a:effectLst>
                  <a:outerShdw blurRad="38100" dist="38100" dir="2700000" algn="tl">
                    <a:srgbClr val="FFFFFF"/>
                  </a:outerShdw>
                </a:effectLst>
              </a:rPr>
              <a:t>s</a:t>
            </a:r>
            <a:r>
              <a:rPr lang="en-US" sz="2400" dirty="0">
                <a:solidFill>
                  <a:srgbClr val="000000"/>
                </a:solidFill>
                <a:effectLst>
                  <a:outerShdw blurRad="38100" dist="38100" dir="2700000" algn="tl">
                    <a:srgbClr val="FFFFFF"/>
                  </a:outerShdw>
                </a:effectLst>
              </a:rPr>
              <a:t>. Relationship Instances</a:t>
            </a:r>
          </a:p>
          <a:p>
            <a:pPr lvl="1">
              <a:defRPr/>
            </a:pPr>
            <a:r>
              <a:rPr lang="en-US" sz="2400" dirty="0">
                <a:solidFill>
                  <a:srgbClr val="000000"/>
                </a:solidFill>
                <a:effectLst>
                  <a:outerShdw blurRad="38100" dist="38100" dir="2700000" algn="tl">
                    <a:srgbClr val="FFFFFF"/>
                  </a:outerShdw>
                </a:effectLst>
              </a:rPr>
              <a:t>The relationship type is modeled as lines between entity types. The relationship instance is between specific entity instances</a:t>
            </a:r>
          </a:p>
          <a:p>
            <a:pPr>
              <a:defRPr/>
            </a:pPr>
            <a:r>
              <a:rPr lang="en-US" sz="2400" dirty="0">
                <a:solidFill>
                  <a:srgbClr val="000000"/>
                </a:solidFill>
                <a:effectLst>
                  <a:outerShdw blurRad="38100" dist="38100" dir="2700000" algn="tl">
                    <a:srgbClr val="FFFFFF"/>
                  </a:outerShdw>
                </a:effectLst>
              </a:rPr>
              <a:t>Relationships can have attributes</a:t>
            </a:r>
          </a:p>
          <a:p>
            <a:pPr lvl="1">
              <a:defRPr/>
            </a:pPr>
            <a:r>
              <a:rPr lang="en-US" sz="2400" dirty="0">
                <a:solidFill>
                  <a:srgbClr val="000000"/>
                </a:solidFill>
                <a:effectLst>
                  <a:outerShdw blurRad="38100" dist="38100" dir="2700000" algn="tl">
                    <a:srgbClr val="FFFFFF"/>
                  </a:outerShdw>
                </a:effectLst>
              </a:rPr>
              <a:t>These describe features pertaining to the association between the entities in the relationship</a:t>
            </a:r>
          </a:p>
          <a:p>
            <a:pPr>
              <a:defRPr/>
            </a:pPr>
            <a:r>
              <a:rPr lang="en-US" sz="2400" dirty="0">
                <a:solidFill>
                  <a:srgbClr val="000000"/>
                </a:solidFill>
                <a:effectLst>
                  <a:outerShdw blurRad="38100" dist="38100" dir="2700000" algn="tl">
                    <a:srgbClr val="FFFFFF"/>
                  </a:outerShdw>
                </a:effectLst>
              </a:rPr>
              <a:t>Two entities can have more than one type of relationship between them (multiple relationships)</a:t>
            </a:r>
          </a:p>
          <a:p>
            <a:pPr>
              <a:defRPr/>
            </a:pPr>
            <a:r>
              <a:rPr lang="en-US" sz="2400" dirty="0">
                <a:solidFill>
                  <a:srgbClr val="000000"/>
                </a:solidFill>
                <a:effectLst>
                  <a:outerShdw blurRad="38100" dist="38100" dir="2700000" algn="tl">
                    <a:srgbClr val="FFFFFF"/>
                  </a:outerShdw>
                </a:effectLst>
              </a:rPr>
              <a:t>Associative Entity – combination of relationship and </a:t>
            </a:r>
            <a:r>
              <a:rPr lang="en-US" sz="2400" dirty="0" smtClean="0">
                <a:solidFill>
                  <a:srgbClr val="000000"/>
                </a:solidFill>
                <a:effectLst>
                  <a:outerShdw blurRad="38100" dist="38100" dir="2700000" algn="tl">
                    <a:srgbClr val="FFFFFF"/>
                  </a:outerShdw>
                </a:effectLst>
              </a:rPr>
              <a:t>entity</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349597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2-10 Relationship Type and Instances</a:t>
            </a:r>
          </a:p>
        </p:txBody>
      </p:sp>
      <p:sp>
        <p:nvSpPr>
          <p:cNvPr id="5" name="Text Placeholder 4"/>
          <p:cNvSpPr>
            <a:spLocks noGrp="1"/>
          </p:cNvSpPr>
          <p:nvPr>
            <p:ph type="body" idx="1"/>
          </p:nvPr>
        </p:nvSpPr>
        <p:spPr>
          <a:xfrm>
            <a:off x="457200" y="1600200"/>
            <a:ext cx="2775527" cy="875145"/>
          </a:xfrm>
        </p:spPr>
        <p:txBody>
          <a:bodyPr/>
          <a:lstStyle/>
          <a:p>
            <a:pPr marL="0" indent="0">
              <a:buNone/>
            </a:pPr>
            <a:r>
              <a:rPr lang="en-US" sz="2400" dirty="0"/>
              <a:t>a) Relational type (Completes</a:t>
            </a:r>
            <a:r>
              <a:rPr lang="en-US" sz="2400" dirty="0" smtClean="0"/>
              <a:t>)</a:t>
            </a:r>
            <a:endParaRPr lang="en-US" sz="2400" dirty="0"/>
          </a:p>
        </p:txBody>
      </p:sp>
      <p:pic>
        <p:nvPicPr>
          <p:cNvPr id="7" name="Picture 6" descr="A diagram depicts the relationship type and its instances. The figure is composed of two components. Figure a, depicts two entities as Employee and Course, which are connected by a Completes relationship with arrow heads representing many shown for both of them. The attributes for each entity are shown as follows. EMPLOYEE, Employee I D, Employee Name, Birth Date. COURSE, Course I D, Course Title, Topic.">
            <a:extLst>
              <a:ext uri="{FF2B5EF4-FFF2-40B4-BE49-F238E27FC236}">
                <a16:creationId xmlns:a16="http://schemas.microsoft.com/office/drawing/2014/main" id="{7600B0A3-EF54-4A6E-8821-9686C0F13A75}"/>
              </a:ext>
            </a:extLst>
          </p:cNvPr>
          <p:cNvPicPr>
            <a:picLocks noChangeAspect="1"/>
          </p:cNvPicPr>
          <p:nvPr/>
        </p:nvPicPr>
        <p:blipFill rotWithShape="1">
          <a:blip r:embed="rId3"/>
          <a:srcRect b="77982"/>
          <a:stretch/>
        </p:blipFill>
        <p:spPr>
          <a:xfrm>
            <a:off x="3477060" y="1600200"/>
            <a:ext cx="5139237" cy="1004455"/>
          </a:xfrm>
          <a:prstGeom prst="rect">
            <a:avLst/>
          </a:prstGeom>
        </p:spPr>
      </p:pic>
      <p:sp>
        <p:nvSpPr>
          <p:cNvPr id="6" name="Text Placeholder 5"/>
          <p:cNvSpPr>
            <a:spLocks noGrp="1"/>
          </p:cNvSpPr>
          <p:nvPr>
            <p:ph type="body" idx="2"/>
          </p:nvPr>
        </p:nvSpPr>
        <p:spPr>
          <a:xfrm>
            <a:off x="457200" y="2780146"/>
            <a:ext cx="2775527" cy="886691"/>
          </a:xfrm>
        </p:spPr>
        <p:txBody>
          <a:bodyPr/>
          <a:lstStyle/>
          <a:p>
            <a:pPr marL="0" indent="0">
              <a:buNone/>
            </a:pPr>
            <a:r>
              <a:rPr lang="en-US" sz="2400" dirty="0"/>
              <a:t>b) Relationship </a:t>
            </a:r>
            <a:r>
              <a:rPr lang="en-US" sz="2400" dirty="0" smtClean="0"/>
              <a:t>instances</a:t>
            </a:r>
            <a:endParaRPr lang="en-US" sz="2400" dirty="0"/>
          </a:p>
        </p:txBody>
      </p:sp>
      <p:pic>
        <p:nvPicPr>
          <p:cNvPr id="2" name="Picture 1" descr="Figure b lists five employees on the left and six courses on the right. Ten lines representing the relationship instances of Completes are drawn connecting the employees and the courses, as follows. Chen, completes C plus plus, Java. Melton, completes C plus plus, C O B O L, Perl. Ritchie, completes Perl. Celko, completes Java, S Q L. Gosling, completes Java, S Q L."/>
          <p:cNvPicPr>
            <a:picLocks noChangeAspect="1"/>
          </p:cNvPicPr>
          <p:nvPr/>
        </p:nvPicPr>
        <p:blipFill rotWithShape="1">
          <a:blip r:embed="rId4"/>
          <a:srcRect t="27923"/>
          <a:stretch/>
        </p:blipFill>
        <p:spPr>
          <a:xfrm>
            <a:off x="3476924" y="2780146"/>
            <a:ext cx="5139373" cy="3286865"/>
          </a:xfrm>
          <a:prstGeom prst="rect">
            <a:avLst/>
          </a:prstGeom>
        </p:spPr>
      </p:pic>
    </p:spTree>
    <p:extLst>
      <p:ext uri="{BB962C8B-B14F-4D97-AF65-F5344CB8AC3E}">
        <p14:creationId xmlns:p14="http://schemas.microsoft.com/office/powerpoint/2010/main" val="58427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Model Constructs</a:t>
            </a:r>
          </a:p>
        </p:txBody>
      </p:sp>
      <p:sp>
        <p:nvSpPr>
          <p:cNvPr id="3" name="Text Placeholder 2"/>
          <p:cNvSpPr>
            <a:spLocks noGrp="1"/>
          </p:cNvSpPr>
          <p:nvPr>
            <p:ph type="body" idx="1"/>
          </p:nvPr>
        </p:nvSpPr>
        <p:spPr/>
        <p:txBody>
          <a:bodyPr/>
          <a:lstStyle/>
          <a:p>
            <a:pPr>
              <a:defRPr/>
            </a:pPr>
            <a:r>
              <a:rPr lang="en-US" sz="2000" dirty="0">
                <a:solidFill>
                  <a:srgbClr val="000000"/>
                </a:solidFill>
                <a:effectLst>
                  <a:outerShdw blurRad="38100" dist="38100" dir="2700000" algn="tl">
                    <a:srgbClr val="FFFFFF"/>
                  </a:outerShdw>
                </a:effectLst>
              </a:rPr>
              <a:t>Entities:</a:t>
            </a:r>
          </a:p>
          <a:p>
            <a:pPr lvl="1">
              <a:defRPr/>
            </a:pPr>
            <a:r>
              <a:rPr lang="en-US" sz="2000" dirty="0">
                <a:solidFill>
                  <a:srgbClr val="000000"/>
                </a:solidFill>
                <a:effectLst>
                  <a:outerShdw blurRad="38100" dist="38100" dir="2700000" algn="tl">
                    <a:srgbClr val="FFFFFF"/>
                  </a:outerShdw>
                </a:effectLst>
              </a:rPr>
              <a:t>Entity instance – person, place, object, event, concept (often corresponds to a row in a table)</a:t>
            </a:r>
          </a:p>
          <a:p>
            <a:pPr lvl="1">
              <a:defRPr/>
            </a:pPr>
            <a:r>
              <a:rPr lang="en-US" sz="2000" dirty="0">
                <a:solidFill>
                  <a:srgbClr val="000000"/>
                </a:solidFill>
                <a:effectLst>
                  <a:outerShdw blurRad="38100" dist="38100" dir="2700000" algn="tl">
                    <a:srgbClr val="FFFFFF"/>
                  </a:outerShdw>
                </a:effectLst>
              </a:rPr>
              <a:t>Entity Type – collection of entities (often corresponds to a table)</a:t>
            </a:r>
          </a:p>
          <a:p>
            <a:pPr>
              <a:defRPr/>
            </a:pPr>
            <a:r>
              <a:rPr lang="en-US" sz="2000" dirty="0">
                <a:solidFill>
                  <a:srgbClr val="000000"/>
                </a:solidFill>
                <a:effectLst>
                  <a:outerShdw blurRad="38100" dist="38100" dir="2700000" algn="tl">
                    <a:srgbClr val="FFFFFF"/>
                  </a:outerShdw>
                </a:effectLst>
              </a:rPr>
              <a:t>Relationships:</a:t>
            </a:r>
          </a:p>
          <a:p>
            <a:pPr lvl="1">
              <a:defRPr/>
            </a:pPr>
            <a:r>
              <a:rPr lang="en-US" sz="2000" dirty="0">
                <a:solidFill>
                  <a:srgbClr val="000000"/>
                </a:solidFill>
                <a:effectLst>
                  <a:outerShdw blurRad="38100" dist="38100" dir="2700000" algn="tl">
                    <a:srgbClr val="FFFFFF"/>
                  </a:outerShdw>
                </a:effectLst>
              </a:rPr>
              <a:t>Relationship instance – link between entities (corresponds to primary key–foreign key equivalencies in related tables)</a:t>
            </a:r>
          </a:p>
          <a:p>
            <a:pPr lvl="1">
              <a:defRPr/>
            </a:pPr>
            <a:r>
              <a:rPr lang="en-US" sz="2000" dirty="0">
                <a:solidFill>
                  <a:srgbClr val="000000"/>
                </a:solidFill>
                <a:effectLst>
                  <a:outerShdw blurRad="38100" dist="38100" dir="2700000" algn="tl">
                    <a:srgbClr val="FFFFFF"/>
                  </a:outerShdw>
                </a:effectLst>
              </a:rPr>
              <a:t>Relationship type – category of relationship; link between entity types</a:t>
            </a:r>
          </a:p>
          <a:p>
            <a:pPr>
              <a:defRPr/>
            </a:pPr>
            <a:r>
              <a:rPr lang="en-US" sz="2000" dirty="0">
                <a:solidFill>
                  <a:srgbClr val="000000"/>
                </a:solidFill>
                <a:effectLst>
                  <a:outerShdw blurRad="38100" dist="38100" dir="2700000" algn="tl">
                    <a:srgbClr val="FFFFFF"/>
                  </a:outerShdw>
                </a:effectLst>
              </a:rPr>
              <a:t>Attributes:</a:t>
            </a:r>
          </a:p>
          <a:p>
            <a:pPr lvl="1">
              <a:defRPr/>
            </a:pPr>
            <a:r>
              <a:rPr lang="en-US" sz="2000" dirty="0">
                <a:solidFill>
                  <a:srgbClr val="000000"/>
                </a:solidFill>
                <a:effectLst>
                  <a:outerShdw blurRad="38100" dist="38100" dir="2700000" algn="tl">
                    <a:srgbClr val="FFFFFF"/>
                  </a:outerShdw>
                </a:effectLst>
              </a:rPr>
              <a:t>Properties or characteristics of an entity or relationship type (often corresponds to a field in a table</a:t>
            </a:r>
            <a:r>
              <a:rPr lang="en-US" sz="2000" dirty="0" smtClean="0">
                <a:solidFill>
                  <a:srgbClr val="000000"/>
                </a:solidFill>
                <a:effectLst>
                  <a:outerShdw blurRad="38100" dist="38100" dir="2700000" algn="tl">
                    <a:srgbClr val="FFFFFF"/>
                  </a:outerShdw>
                </a:effectLst>
              </a:rPr>
              <a:t>)</a:t>
            </a:r>
            <a:endParaRPr lang="en-US" sz="20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905449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Degree of Relationships</a:t>
            </a:r>
            <a:endParaRPr lang="en-US" dirty="0"/>
          </a:p>
        </p:txBody>
      </p:sp>
      <p:sp>
        <p:nvSpPr>
          <p:cNvPr id="3" name="Text Placeholder 2"/>
          <p:cNvSpPr>
            <a:spLocks noGrp="1"/>
          </p:cNvSpPr>
          <p:nvPr>
            <p:ph type="body" idx="1"/>
          </p:nvPr>
        </p:nvSpPr>
        <p:spPr/>
        <p:txBody>
          <a:bodyPr/>
          <a:lstStyle/>
          <a:p>
            <a:pPr>
              <a:defRPr/>
            </a:pPr>
            <a:r>
              <a:rPr lang="en-US" sz="2400" dirty="0" smtClean="0">
                <a:solidFill>
                  <a:srgbClr val="000000"/>
                </a:solidFill>
              </a:rPr>
              <a:t>Degree </a:t>
            </a:r>
            <a:r>
              <a:rPr lang="en-US" sz="2400" dirty="0">
                <a:solidFill>
                  <a:srgbClr val="000000"/>
                </a:solidFill>
              </a:rPr>
              <a:t>of a relationship is the number of entity types that participate in it</a:t>
            </a:r>
          </a:p>
          <a:p>
            <a:pPr lvl="1">
              <a:defRPr/>
            </a:pPr>
            <a:r>
              <a:rPr lang="en-US" sz="2400" dirty="0">
                <a:solidFill>
                  <a:srgbClr val="000000"/>
                </a:solidFill>
              </a:rPr>
              <a:t>Unary Relationship</a:t>
            </a:r>
          </a:p>
          <a:p>
            <a:pPr lvl="1">
              <a:defRPr/>
            </a:pPr>
            <a:r>
              <a:rPr lang="en-US" sz="2400" dirty="0">
                <a:solidFill>
                  <a:srgbClr val="000000"/>
                </a:solidFill>
              </a:rPr>
              <a:t>Binary Relationship</a:t>
            </a:r>
          </a:p>
          <a:p>
            <a:pPr lvl="1">
              <a:defRPr/>
            </a:pPr>
            <a:r>
              <a:rPr lang="en-US" sz="2400" dirty="0">
                <a:solidFill>
                  <a:srgbClr val="000000"/>
                </a:solidFill>
              </a:rPr>
              <a:t>Ternary </a:t>
            </a:r>
            <a:r>
              <a:rPr lang="en-US" sz="2400" dirty="0" smtClean="0">
                <a:solidFill>
                  <a:srgbClr val="000000"/>
                </a:solidFill>
              </a:rPr>
              <a:t>Relationship</a:t>
            </a:r>
            <a:endParaRPr lang="en-US" sz="2400" dirty="0">
              <a:solidFill>
                <a:srgbClr val="000000"/>
              </a:solidFill>
            </a:endParaRPr>
          </a:p>
        </p:txBody>
      </p:sp>
    </p:spTree>
    <p:extLst>
      <p:ext uri="{BB962C8B-B14F-4D97-AF65-F5344CB8AC3E}">
        <p14:creationId xmlns:p14="http://schemas.microsoft.com/office/powerpoint/2010/main" val="2111462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Figure </a:t>
            </a:r>
            <a:r>
              <a:rPr lang="en-US" dirty="0" smtClean="0"/>
              <a:t>2-2 Degrees </a:t>
            </a:r>
            <a:r>
              <a:rPr lang="en-US" dirty="0"/>
              <a:t>of Relationships</a:t>
            </a:r>
          </a:p>
        </p:txBody>
      </p:sp>
      <p:sp>
        <p:nvSpPr>
          <p:cNvPr id="3" name="Text Placeholder 2"/>
          <p:cNvSpPr>
            <a:spLocks noGrp="1"/>
          </p:cNvSpPr>
          <p:nvPr>
            <p:ph type="body" idx="1"/>
          </p:nvPr>
        </p:nvSpPr>
        <p:spPr>
          <a:xfrm>
            <a:off x="457200" y="1600201"/>
            <a:ext cx="8229600" cy="1706418"/>
          </a:xfrm>
        </p:spPr>
        <p:txBody>
          <a:bodyPr/>
          <a:lstStyle/>
          <a:p>
            <a:pPr marL="0" indent="0">
              <a:buNone/>
            </a:pPr>
            <a:r>
              <a:rPr lang="en-US" sz="2000" dirty="0"/>
              <a:t>Unary – entities of the same entity type related to each other</a:t>
            </a:r>
          </a:p>
          <a:p>
            <a:pPr marL="0" indent="0">
              <a:buNone/>
            </a:pPr>
            <a:r>
              <a:rPr lang="en-US" sz="2000" dirty="0"/>
              <a:t>Binary – entities of one type related to entities of another</a:t>
            </a:r>
          </a:p>
          <a:p>
            <a:pPr marL="0" indent="0">
              <a:buNone/>
            </a:pPr>
            <a:r>
              <a:rPr lang="en-US" sz="2000" dirty="0"/>
              <a:t>Ternary – entities of three different types involved in the same </a:t>
            </a:r>
            <a:r>
              <a:rPr lang="en-US" sz="2000" dirty="0" smtClean="0"/>
              <a:t>relationship</a:t>
            </a:r>
            <a:endParaRPr lang="en-US" sz="2000" dirty="0"/>
          </a:p>
        </p:txBody>
      </p:sp>
      <p:pic>
        <p:nvPicPr>
          <p:cNvPr id="11" name="Picture 10" descr="A diagram depicting degrees of relationships degrees. Unary, a rectangle with a line that connects the rectangle to itself. Binary, two rectangles joined by a line. Ternary, three rectangles joined by lines in a Y shape."/>
          <p:cNvPicPr>
            <a:picLocks noChangeAspect="1"/>
          </p:cNvPicPr>
          <p:nvPr/>
        </p:nvPicPr>
        <p:blipFill>
          <a:blip r:embed="rId3"/>
          <a:stretch>
            <a:fillRect/>
          </a:stretch>
        </p:blipFill>
        <p:spPr>
          <a:xfrm>
            <a:off x="633641" y="3496945"/>
            <a:ext cx="7876715" cy="2706859"/>
          </a:xfrm>
          <a:prstGeom prst="rect">
            <a:avLst/>
          </a:prstGeom>
        </p:spPr>
      </p:pic>
    </p:spTree>
    <p:extLst>
      <p:ext uri="{BB962C8B-B14F-4D97-AF65-F5344CB8AC3E}">
        <p14:creationId xmlns:p14="http://schemas.microsoft.com/office/powerpoint/2010/main" val="2298946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Cardinality of Relationships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One-to-One</a:t>
            </a:r>
          </a:p>
          <a:p>
            <a:pPr lvl="1">
              <a:defRPr/>
            </a:pPr>
            <a:r>
              <a:rPr lang="en-US" sz="2400" dirty="0">
                <a:solidFill>
                  <a:srgbClr val="000000"/>
                </a:solidFill>
                <a:effectLst>
                  <a:outerShdw blurRad="38100" dist="38100" dir="2700000" algn="tl">
                    <a:srgbClr val="FFFFFF"/>
                  </a:outerShdw>
                </a:effectLst>
              </a:rPr>
              <a:t>Each entity in the relationship will have exactly one related entity</a:t>
            </a:r>
          </a:p>
          <a:p>
            <a:pPr>
              <a:defRPr/>
            </a:pPr>
            <a:r>
              <a:rPr lang="en-US" sz="2400" dirty="0">
                <a:solidFill>
                  <a:srgbClr val="000000"/>
                </a:solidFill>
                <a:effectLst>
                  <a:outerShdw blurRad="38100" dist="38100" dir="2700000" algn="tl">
                    <a:srgbClr val="FFFFFF"/>
                  </a:outerShdw>
                </a:effectLst>
              </a:rPr>
              <a:t>One-to-Many</a:t>
            </a:r>
          </a:p>
          <a:p>
            <a:pPr lvl="1">
              <a:defRPr/>
            </a:pPr>
            <a:r>
              <a:rPr lang="en-US" sz="2400" dirty="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a:defRPr/>
            </a:pPr>
            <a:r>
              <a:rPr lang="en-US" sz="2400" dirty="0">
                <a:solidFill>
                  <a:srgbClr val="000000"/>
                </a:solidFill>
                <a:effectLst>
                  <a:outerShdw blurRad="38100" dist="38100" dir="2700000" algn="tl">
                    <a:srgbClr val="FFFFFF"/>
                  </a:outerShdw>
                </a:effectLst>
              </a:rPr>
              <a:t>Many-to-Many</a:t>
            </a:r>
          </a:p>
          <a:p>
            <a:pPr lvl="1">
              <a:defRPr/>
            </a:pPr>
            <a:r>
              <a:rPr lang="en-US" sz="2400" dirty="0">
                <a:solidFill>
                  <a:srgbClr val="000000"/>
                </a:solidFill>
                <a:effectLst>
                  <a:outerShdw blurRad="38100" dist="38100" dir="2700000" algn="tl">
                    <a:srgbClr val="FFFFFF"/>
                  </a:outerShdw>
                </a:effectLst>
              </a:rPr>
              <a:t>Entities on both sides of the relationship can have many related entities on the other </a:t>
            </a:r>
            <a:r>
              <a:rPr lang="en-US" sz="2400" dirty="0" smtClean="0">
                <a:solidFill>
                  <a:srgbClr val="000000"/>
                </a:solidFill>
                <a:effectLst>
                  <a:outerShdw blurRad="38100" dist="38100" dir="2700000" algn="tl">
                    <a:srgbClr val="FFFFFF"/>
                  </a:outerShdw>
                </a:effectLst>
              </a:rPr>
              <a:t>side</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693128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a:t>
            </a:r>
            <a:r>
              <a:rPr lang="en-US" dirty="0" smtClean="0"/>
              <a:t>Degrees </a:t>
            </a:r>
            <a:r>
              <a:rPr lang="en-US" sz="2000" b="0" dirty="0" smtClean="0"/>
              <a:t>(1 of 3)</a:t>
            </a:r>
            <a:endParaRPr lang="en-US" sz="2000" b="0" dirty="0"/>
          </a:p>
        </p:txBody>
      </p:sp>
      <p:sp>
        <p:nvSpPr>
          <p:cNvPr id="3" name="Text Placeholder 2"/>
          <p:cNvSpPr>
            <a:spLocks noGrp="1"/>
          </p:cNvSpPr>
          <p:nvPr>
            <p:ph type="body" idx="1"/>
          </p:nvPr>
        </p:nvSpPr>
        <p:spPr>
          <a:xfrm>
            <a:off x="457200" y="1600201"/>
            <a:ext cx="8229600" cy="422564"/>
          </a:xfrm>
        </p:spPr>
        <p:txBody>
          <a:bodyPr/>
          <a:lstStyle/>
          <a:p>
            <a:pPr marL="0" indent="0">
              <a:buNone/>
            </a:pPr>
            <a:r>
              <a:rPr lang="en-US" sz="1800" dirty="0" smtClean="0"/>
              <a:t>a) Unary relationships</a:t>
            </a:r>
            <a:endParaRPr lang="en-US" sz="1800" dirty="0"/>
          </a:p>
        </p:txBody>
      </p:sp>
      <p:pic>
        <p:nvPicPr>
          <p:cNvPr id="4" name="Picture 3" descr="A diagram shows an example of a unary relationship. The figure shows three unary relationships between instances of a single entity type. The first example on left, shows a PERSON entity having a mandatory one to one relationship, Is married to, with itself. Second example shows an EMPLOYEE entity having a mandatory one to many relationship, Manages with itself. The third example shows a TEAM entity having a mandatory one to one relationship, Stands after with itself.">
            <a:extLst>
              <a:ext uri="{FF2B5EF4-FFF2-40B4-BE49-F238E27FC236}">
                <a16:creationId xmlns:a16="http://schemas.microsoft.com/office/drawing/2014/main" id="{57066EC5-1431-476D-B7B0-C4905A480CDB}"/>
              </a:ext>
            </a:extLst>
          </p:cNvPr>
          <p:cNvPicPr>
            <a:picLocks noChangeAspect="1"/>
          </p:cNvPicPr>
          <p:nvPr/>
        </p:nvPicPr>
        <p:blipFill>
          <a:blip r:embed="rId3"/>
          <a:stretch>
            <a:fillRect/>
          </a:stretch>
        </p:blipFill>
        <p:spPr>
          <a:xfrm>
            <a:off x="457200" y="2756840"/>
            <a:ext cx="8229600" cy="1702832"/>
          </a:xfrm>
          <a:prstGeom prst="rect">
            <a:avLst/>
          </a:prstGeom>
        </p:spPr>
      </p:pic>
    </p:spTree>
    <p:extLst>
      <p:ext uri="{BB962C8B-B14F-4D97-AF65-F5344CB8AC3E}">
        <p14:creationId xmlns:p14="http://schemas.microsoft.com/office/powerpoint/2010/main" val="3988027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a:t>
            </a:r>
            <a:r>
              <a:rPr lang="en-US" dirty="0" smtClean="0"/>
              <a:t>Degrees </a:t>
            </a:r>
            <a:r>
              <a:rPr lang="en-US" sz="2000" b="0" dirty="0" smtClean="0"/>
              <a:t>(2 of 3)</a:t>
            </a:r>
            <a:endParaRPr lang="en-US" sz="2000" b="0" dirty="0"/>
          </a:p>
        </p:txBody>
      </p:sp>
      <p:sp>
        <p:nvSpPr>
          <p:cNvPr id="3" name="Text Placeholder 2"/>
          <p:cNvSpPr>
            <a:spLocks noGrp="1"/>
          </p:cNvSpPr>
          <p:nvPr>
            <p:ph type="body" idx="1"/>
          </p:nvPr>
        </p:nvSpPr>
        <p:spPr>
          <a:xfrm>
            <a:off x="457200" y="1600200"/>
            <a:ext cx="8229600" cy="450273"/>
          </a:xfrm>
        </p:spPr>
        <p:txBody>
          <a:bodyPr/>
          <a:lstStyle/>
          <a:p>
            <a:pPr marL="0" indent="0">
              <a:buNone/>
            </a:pPr>
            <a:r>
              <a:rPr lang="en-US" sz="1800" dirty="0"/>
              <a:t>b) Binary </a:t>
            </a:r>
            <a:r>
              <a:rPr lang="en-US" sz="1800" dirty="0" smtClean="0"/>
              <a:t>relationships</a:t>
            </a:r>
            <a:endParaRPr lang="en-US" sz="1800" dirty="0"/>
          </a:p>
        </p:txBody>
      </p:sp>
      <p:pic>
        <p:nvPicPr>
          <p:cNvPr id="4" name="Picture 3" descr="A diagram shows an example of a binary relationship. The figure shows three binary relationships that are defined between two entity types. The first example shows a one to one relationship, Is assigned, that is defined between EMPLOYEE and PARKING SPACE. The second example shows a one to many relationship, Contains, that is defined between PRODUCT LINE and PRODUCT. The third example shows a many to many relationship, Registers for,&quot; that is defined between STUDENT and COURSE.">
            <a:extLst>
              <a:ext uri="{FF2B5EF4-FFF2-40B4-BE49-F238E27FC236}">
                <a16:creationId xmlns:a16="http://schemas.microsoft.com/office/drawing/2014/main" id="{462F17F3-79A3-4939-911E-AEA360FFC7E8}"/>
              </a:ext>
            </a:extLst>
          </p:cNvPr>
          <p:cNvPicPr>
            <a:picLocks noChangeAspect="1"/>
          </p:cNvPicPr>
          <p:nvPr/>
        </p:nvPicPr>
        <p:blipFill>
          <a:blip r:embed="rId3"/>
          <a:stretch>
            <a:fillRect/>
          </a:stretch>
        </p:blipFill>
        <p:spPr>
          <a:xfrm>
            <a:off x="457200" y="2362894"/>
            <a:ext cx="8229600" cy="2400784"/>
          </a:xfrm>
          <a:prstGeom prst="rect">
            <a:avLst/>
          </a:prstGeom>
        </p:spPr>
      </p:pic>
    </p:spTree>
    <p:extLst>
      <p:ext uri="{BB962C8B-B14F-4D97-AF65-F5344CB8AC3E}">
        <p14:creationId xmlns:p14="http://schemas.microsoft.com/office/powerpoint/2010/main" val="3453361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a:t>
            </a:r>
            <a:r>
              <a:rPr lang="en-US" dirty="0" smtClean="0"/>
              <a:t>Degrees </a:t>
            </a:r>
            <a:r>
              <a:rPr lang="en-US" sz="2000" b="0" dirty="0" smtClean="0"/>
              <a:t>(3 of 3)</a:t>
            </a:r>
            <a:endParaRPr lang="en-US" sz="2000" b="0" dirty="0"/>
          </a:p>
        </p:txBody>
      </p:sp>
      <p:sp>
        <p:nvSpPr>
          <p:cNvPr id="3" name="Text Placeholder 2"/>
          <p:cNvSpPr>
            <a:spLocks noGrp="1"/>
          </p:cNvSpPr>
          <p:nvPr>
            <p:ph type="body" idx="1"/>
          </p:nvPr>
        </p:nvSpPr>
        <p:spPr>
          <a:xfrm>
            <a:off x="457200" y="1600200"/>
            <a:ext cx="8229600" cy="404091"/>
          </a:xfrm>
        </p:spPr>
        <p:txBody>
          <a:bodyPr/>
          <a:lstStyle/>
          <a:p>
            <a:pPr marL="0" indent="0">
              <a:buNone/>
            </a:pPr>
            <a:r>
              <a:rPr lang="en-US" sz="1800" dirty="0"/>
              <a:t>c) Ternary </a:t>
            </a:r>
            <a:r>
              <a:rPr lang="en-US" sz="1800" dirty="0" smtClean="0"/>
              <a:t>relationships</a:t>
            </a:r>
            <a:endParaRPr lang="en-US" sz="1800" dirty="0"/>
          </a:p>
        </p:txBody>
      </p:sp>
      <p:pic>
        <p:nvPicPr>
          <p:cNvPr id="4" name="Picture 3" descr="A diagram shows an example of a ternary relationship. The figure depicts a ternary relationship between three entity types. The entity types are, VENDOR, PART, and WAREHOUSE with lines drawn from each of them meeting at a common point. A mandatory many to many relationship is defined at each of the entity ends. The relationship at the common point is Supplies with two attributes defined as Shipping mode, and Unit cost. A callout pointing to the relationship reads, For example, an instance is, Vendor X Supplies Part C to Warehouse Y with a Shipping Mode of next day air and a Unit Cost of $5.">
            <a:extLst>
              <a:ext uri="{FF2B5EF4-FFF2-40B4-BE49-F238E27FC236}">
                <a16:creationId xmlns:a16="http://schemas.microsoft.com/office/drawing/2014/main" id="{F39939B3-5104-4D58-A27A-BB00AB9D3124}"/>
              </a:ext>
            </a:extLst>
          </p:cNvPr>
          <p:cNvPicPr>
            <a:picLocks noChangeAspect="1"/>
          </p:cNvPicPr>
          <p:nvPr/>
        </p:nvPicPr>
        <p:blipFill>
          <a:blip r:embed="rId3"/>
          <a:stretch>
            <a:fillRect/>
          </a:stretch>
        </p:blipFill>
        <p:spPr>
          <a:xfrm>
            <a:off x="918163" y="2193193"/>
            <a:ext cx="7307673" cy="3789650"/>
          </a:xfrm>
          <a:prstGeom prst="rect">
            <a:avLst/>
          </a:prstGeom>
        </p:spPr>
      </p:pic>
    </p:spTree>
    <p:extLst>
      <p:ext uri="{BB962C8B-B14F-4D97-AF65-F5344CB8AC3E}">
        <p14:creationId xmlns:p14="http://schemas.microsoft.com/office/powerpoint/2010/main" val="470749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2-15 Using Relationships and Entities to Link Related Attributes</a:t>
            </a:r>
          </a:p>
        </p:txBody>
      </p:sp>
      <p:sp>
        <p:nvSpPr>
          <p:cNvPr id="3" name="Text Placeholder 2"/>
          <p:cNvSpPr>
            <a:spLocks noGrp="1"/>
          </p:cNvSpPr>
          <p:nvPr>
            <p:ph type="body" idx="1"/>
          </p:nvPr>
        </p:nvSpPr>
        <p:spPr>
          <a:xfrm>
            <a:off x="457200" y="1600200"/>
            <a:ext cx="8229600" cy="389021"/>
          </a:xfrm>
        </p:spPr>
        <p:txBody>
          <a:bodyPr/>
          <a:lstStyle/>
          <a:p>
            <a:pPr marL="0" indent="0">
              <a:buNone/>
            </a:pPr>
            <a:r>
              <a:rPr lang="en-US" altLang="en-US" sz="1800" dirty="0">
                <a:solidFill>
                  <a:srgbClr val="000000"/>
                </a:solidFill>
              </a:rPr>
              <a:t>Multivalued attributes can be represented as </a:t>
            </a:r>
            <a:r>
              <a:rPr lang="en-US" altLang="en-US" sz="1800" dirty="0" smtClean="0">
                <a:solidFill>
                  <a:srgbClr val="000000"/>
                </a:solidFill>
              </a:rPr>
              <a:t>relationships</a:t>
            </a:r>
            <a:endParaRPr lang="en-US" sz="1800" dirty="0"/>
          </a:p>
        </p:txBody>
      </p:sp>
      <p:pic>
        <p:nvPicPr>
          <p:cNvPr id="4" name="Picture 3" descr="A diagram shows how relationships and entities are used to link related attributes. The diagram shows three figures where attributes are shown in the left column in E R notion while relationship and entity are shown in the right column in Microsoft Visio notation. The figure is composed of two components. Figure a depicts multivalued attribute versus relationships via bill of materials structure. Left column shows COURSE as an entity type with three attributes as follows: Course I D, Course Title, and Prerequisite, a multivalued attribute that is highlighted. Right column shows COURSE and Prerequisite as two related entity types with their respective attributes shown in Microsoft Visio notation as follows. Course, P K, Course I D, Course title. Prerequisite, P K Course I D, P K Pre r e q Course I D. A Has Prerequisite relation and an Is Prerequisite For relation are defined between the two entity types with mandatory many sign at the Course end and optional many sign at Prerequisite end. Figure b depicts composite, multivalued attribute versus relationship. Left column shows EMPLOYEE as an entity type with three attributes as follows. Employee I D, identifier, Employee Name, Skill left parenthesis Skill Code, Skill Title, Skill Type right parenthesis, Composite, multivalued attributes that are highlighted. Right column shows EMPLOYEE, Possesses and Skill as three related entity types with their respective attributes shown in Microsoft Visio notation as follows. Employee, PK, Employee I D, Employee Name. Possesses, PK comma FK1, Employee I D, PK comma FK2 Skill Code. Skill, PK, Skill Code, Skill Title, Skill Type. Possesses entity type has optional many to mandatory many relationship with both EMPLOYEE and SKILL.">
            <a:extLst>
              <a:ext uri="{FF2B5EF4-FFF2-40B4-BE49-F238E27FC236}">
                <a16:creationId xmlns:a16="http://schemas.microsoft.com/office/drawing/2014/main" id="{F9A274C0-A8DD-4B81-83C3-1304A2FCD4D2}"/>
              </a:ext>
            </a:extLst>
          </p:cNvPr>
          <p:cNvPicPr>
            <a:picLocks noChangeAspect="1"/>
          </p:cNvPicPr>
          <p:nvPr/>
        </p:nvPicPr>
        <p:blipFill>
          <a:blip r:embed="rId3"/>
          <a:stretch>
            <a:fillRect/>
          </a:stretch>
        </p:blipFill>
        <p:spPr>
          <a:xfrm>
            <a:off x="699202" y="2156699"/>
            <a:ext cx="7745596" cy="4061757"/>
          </a:xfrm>
          <a:prstGeom prst="rect">
            <a:avLst/>
          </a:prstGeom>
        </p:spPr>
      </p:pic>
    </p:spTree>
    <p:extLst>
      <p:ext uri="{BB962C8B-B14F-4D97-AF65-F5344CB8AC3E}">
        <p14:creationId xmlns:p14="http://schemas.microsoft.com/office/powerpoint/2010/main" val="18404542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Cardinality Constraints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Cardinality Constraints — the number of instances of one entity that can or must be associated with each instance of another entity</a:t>
            </a:r>
          </a:p>
          <a:p>
            <a:pPr>
              <a:defRPr/>
            </a:pPr>
            <a:r>
              <a:rPr lang="en-US" sz="2400" dirty="0">
                <a:solidFill>
                  <a:srgbClr val="000000"/>
                </a:solidFill>
                <a:effectLst>
                  <a:outerShdw blurRad="38100" dist="38100" dir="2700000" algn="tl">
                    <a:srgbClr val="FFFFFF"/>
                  </a:outerShdw>
                </a:effectLst>
              </a:rPr>
              <a:t>Minimum Cardinality</a:t>
            </a:r>
          </a:p>
          <a:p>
            <a:pPr lvl="1">
              <a:defRPr/>
            </a:pPr>
            <a:r>
              <a:rPr lang="en-US" sz="2400" dirty="0">
                <a:solidFill>
                  <a:srgbClr val="000000"/>
                </a:solidFill>
                <a:effectLst>
                  <a:outerShdw blurRad="38100" dist="38100" dir="2700000" algn="tl">
                    <a:srgbClr val="FFFFFF"/>
                  </a:outerShdw>
                </a:effectLst>
              </a:rPr>
              <a:t>If zero, then optional</a:t>
            </a:r>
          </a:p>
          <a:p>
            <a:pPr lvl="1">
              <a:defRPr/>
            </a:pPr>
            <a:r>
              <a:rPr lang="en-US" sz="2400" dirty="0">
                <a:solidFill>
                  <a:srgbClr val="000000"/>
                </a:solidFill>
                <a:effectLst>
                  <a:outerShdw blurRad="38100" dist="38100" dir="2700000" algn="tl">
                    <a:srgbClr val="FFFFFF"/>
                  </a:outerShdw>
                </a:effectLst>
              </a:rPr>
              <a:t>If one or more, then mandatory</a:t>
            </a:r>
          </a:p>
          <a:p>
            <a:pPr>
              <a:defRPr/>
            </a:pPr>
            <a:r>
              <a:rPr lang="en-US" sz="2400" dirty="0">
                <a:solidFill>
                  <a:srgbClr val="000000"/>
                </a:solidFill>
                <a:effectLst>
                  <a:outerShdw blurRad="38100" dist="38100" dir="2700000" algn="tl">
                    <a:srgbClr val="FFFFFF"/>
                  </a:outerShdw>
                </a:effectLst>
              </a:rPr>
              <a:t>Maximum Cardinality</a:t>
            </a:r>
          </a:p>
          <a:p>
            <a:pPr lvl="1">
              <a:defRPr/>
            </a:pPr>
            <a:r>
              <a:rPr lang="en-US" sz="2400" dirty="0">
                <a:solidFill>
                  <a:srgbClr val="000000"/>
                </a:solidFill>
                <a:effectLst>
                  <a:outerShdw blurRad="38100" dist="38100" dir="2700000" algn="tl">
                    <a:srgbClr val="FFFFFF"/>
                  </a:outerShdw>
                </a:effectLst>
              </a:rPr>
              <a:t>The maximum </a:t>
            </a:r>
            <a:r>
              <a:rPr lang="en-US" sz="2400" dirty="0" smtClean="0">
                <a:solidFill>
                  <a:srgbClr val="000000"/>
                </a:solidFill>
                <a:effectLst>
                  <a:outerShdw blurRad="38100" dist="38100" dir="2700000" algn="tl">
                    <a:srgbClr val="FFFFFF"/>
                  </a:outerShdw>
                </a:effectLst>
              </a:rPr>
              <a:t>number</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474311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a:t>
            </a:r>
            <a:r>
              <a:rPr lang="en-US" dirty="0" smtClean="0"/>
              <a:t>Constraints </a:t>
            </a:r>
            <a:r>
              <a:rPr lang="en-US" sz="2000" b="0" dirty="0" smtClean="0"/>
              <a:t>(1 of 3)</a:t>
            </a:r>
            <a:endParaRPr lang="en-US" sz="2000" b="0" dirty="0"/>
          </a:p>
        </p:txBody>
      </p:sp>
      <p:sp>
        <p:nvSpPr>
          <p:cNvPr id="3" name="Text Placeholder 2"/>
          <p:cNvSpPr>
            <a:spLocks noGrp="1"/>
          </p:cNvSpPr>
          <p:nvPr>
            <p:ph type="body" idx="1"/>
          </p:nvPr>
        </p:nvSpPr>
        <p:spPr>
          <a:xfrm>
            <a:off x="457200" y="1600201"/>
            <a:ext cx="8229600" cy="431800"/>
          </a:xfrm>
        </p:spPr>
        <p:txBody>
          <a:bodyPr/>
          <a:lstStyle/>
          <a:p>
            <a:pPr marL="0" indent="0">
              <a:buNone/>
            </a:pPr>
            <a:r>
              <a:rPr lang="en-US" sz="1800" dirty="0"/>
              <a:t>a) Mandatory </a:t>
            </a:r>
            <a:r>
              <a:rPr lang="en-US" sz="1800" dirty="0" smtClean="0"/>
              <a:t>cardinalities</a:t>
            </a:r>
            <a:endParaRPr lang="en-US" sz="1800" dirty="0"/>
          </a:p>
        </p:txBody>
      </p:sp>
      <p:pic>
        <p:nvPicPr>
          <p:cNvPr id="4" name="Picture 3" descr="A drawing shows an example of a mandatory cardinality constraint. The figure depicts mandatory cardinalities where a PATIENT entity type has a, Has recorded relationship with the PATIENT HISTORY entity type. A double bar notation is shown next to PATIENT while a single bar with crow's foot notation is shown next to PATIENT HISTORY. Both these are mandatory cardinalities. Four examples are shown to the right as follows. Mark, Visit 1. Sarah, Visit 1. Sarah, Visit 2. Elsie, Visit 1.">
            <a:extLst>
              <a:ext uri="{FF2B5EF4-FFF2-40B4-BE49-F238E27FC236}">
                <a16:creationId xmlns:a16="http://schemas.microsoft.com/office/drawing/2014/main" id="{55BB7A84-BB3B-48D3-9CFE-A76FCA7592D8}"/>
              </a:ext>
            </a:extLst>
          </p:cNvPr>
          <p:cNvPicPr>
            <a:picLocks noChangeAspect="1"/>
          </p:cNvPicPr>
          <p:nvPr/>
        </p:nvPicPr>
        <p:blipFill>
          <a:blip r:embed="rId3"/>
          <a:stretch>
            <a:fillRect/>
          </a:stretch>
        </p:blipFill>
        <p:spPr>
          <a:xfrm>
            <a:off x="457200" y="2706739"/>
            <a:ext cx="8229600" cy="1743075"/>
          </a:xfrm>
          <a:prstGeom prst="rect">
            <a:avLst/>
          </a:prstGeom>
        </p:spPr>
      </p:pic>
    </p:spTree>
    <p:extLst>
      <p:ext uri="{BB962C8B-B14F-4D97-AF65-F5344CB8AC3E}">
        <p14:creationId xmlns:p14="http://schemas.microsoft.com/office/powerpoint/2010/main" val="3079978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a:t>
            </a:r>
            <a:r>
              <a:rPr lang="en-US" dirty="0" smtClean="0"/>
              <a:t>Constraints </a:t>
            </a:r>
            <a:r>
              <a:rPr lang="en-US" sz="2000" b="0" dirty="0" smtClean="0"/>
              <a:t>(2 of 3)</a:t>
            </a:r>
            <a:endParaRPr lang="en-US" sz="2000" b="0" dirty="0"/>
          </a:p>
        </p:txBody>
      </p:sp>
      <p:sp>
        <p:nvSpPr>
          <p:cNvPr id="3" name="Text Placeholder 2"/>
          <p:cNvSpPr>
            <a:spLocks noGrp="1"/>
          </p:cNvSpPr>
          <p:nvPr>
            <p:ph type="body" idx="1"/>
          </p:nvPr>
        </p:nvSpPr>
        <p:spPr>
          <a:xfrm>
            <a:off x="457200" y="1600200"/>
            <a:ext cx="8229600" cy="459509"/>
          </a:xfrm>
        </p:spPr>
        <p:txBody>
          <a:bodyPr/>
          <a:lstStyle/>
          <a:p>
            <a:pPr marL="0" indent="0">
              <a:buNone/>
            </a:pPr>
            <a:r>
              <a:rPr lang="en-US" sz="1800" dirty="0"/>
              <a:t>b) One mandatory, one optional </a:t>
            </a:r>
            <a:r>
              <a:rPr lang="en-US" sz="1800" dirty="0" smtClean="0"/>
              <a:t>cardinality</a:t>
            </a:r>
            <a:endParaRPr lang="en-US" sz="1800" dirty="0"/>
          </a:p>
        </p:txBody>
      </p:sp>
      <p:pic>
        <p:nvPicPr>
          <p:cNvPr id="4" name="Picture 3" descr="A drawing shows an example of a one mandatory, one optional cardinality constraint. The figure depicts one optional and one mandatory cardinality where EMPLOYEE has an Is Assigned To relationship with PROJECT. A single bar, indicating mandatory with crow's foot notation is shown next to EMPLOYEE while a circle, indicating optional with crow's foot notation is shown next to PROJECT. Five examples are shown to the right as follows. Rose, B P R. Rose, O O. Debbie, T Q M. Tomb O O. Tomb C R. Pete, none. Heidi, none.">
            <a:extLst>
              <a:ext uri="{FF2B5EF4-FFF2-40B4-BE49-F238E27FC236}">
                <a16:creationId xmlns:a16="http://schemas.microsoft.com/office/drawing/2014/main" id="{6FA4CBF2-389D-4206-A87C-E1F0054AF911}"/>
              </a:ext>
            </a:extLst>
          </p:cNvPr>
          <p:cNvPicPr>
            <a:picLocks noChangeAspect="1"/>
          </p:cNvPicPr>
          <p:nvPr/>
        </p:nvPicPr>
        <p:blipFill>
          <a:blip r:embed="rId3"/>
          <a:stretch>
            <a:fillRect/>
          </a:stretch>
        </p:blipFill>
        <p:spPr>
          <a:xfrm>
            <a:off x="457201" y="2507416"/>
            <a:ext cx="8229599" cy="2171700"/>
          </a:xfrm>
          <a:prstGeom prst="rect">
            <a:avLst/>
          </a:prstGeom>
        </p:spPr>
      </p:pic>
    </p:spTree>
    <p:extLst>
      <p:ext uri="{BB962C8B-B14F-4D97-AF65-F5344CB8AC3E}">
        <p14:creationId xmlns:p14="http://schemas.microsoft.com/office/powerpoint/2010/main" val="814901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590"/>
            <a:ext cx="8229600" cy="1066799"/>
          </a:xfrm>
        </p:spPr>
        <p:txBody>
          <a:bodyPr anchor="b"/>
          <a:lstStyle/>
          <a:p>
            <a:r>
              <a:rPr lang="en-US" dirty="0"/>
              <a:t>Figure 2-1 </a:t>
            </a:r>
            <a:r>
              <a:rPr lang="en-US" dirty="0" smtClean="0"/>
              <a:t>Sample </a:t>
            </a:r>
            <a:r>
              <a:rPr lang="en-US" dirty="0"/>
              <a:t>E-R Diagram</a:t>
            </a:r>
          </a:p>
        </p:txBody>
      </p:sp>
      <p:pic>
        <p:nvPicPr>
          <p:cNvPr id="4" name="Picture 3" descr="A simplified E R diagram for a small manufacturing company. The diagram shows six textboxes representing various entity types which are joined by straight lines representing their relationships. Four types of relationships, or Cardinalities, are represented between the entity types as follows. Line with two vertical bars at one end, a Mandatory one. Line with a vertical bar and arrow head at one end, a Mandatory many. Line with a circle and vertical bar at one end, an Optional one. Line with a circle and arrow head at one end, an Optional many. The textbox for Customer is connected to the textbox for Order, with a Mandatory One relationship at the Customer end, and Optional Many relationship at the Order end. A notation near Customer reads Submits, while the note near Order reads, Submitted by. The textbox for Order is connected to the textbox for Product, with an Optional Many relationship at the Order end, and a Mandatory Many relationship at the Product end. A note near Order reads, Requests, while the text near Product reads, Requested on. The textbox for Product is connected to the textbox for Item, with a Mandatory Many relationship at both the ends. A note near Product reads, Uses, while the note near Item reads, Used in. Item is connected to Shipment, with a Mandatory Many relationship at the Item end, and an Optional Many relationship at the Shipment end. A note near Item reads, Included on, while a text near Shipment reads, Includes. Item is also connected to Supplier, with an Optional One relationship at the Item end, and a Mandatory Many relationship at the Supplier end. A note near Item reads, Supplied by, while a text near Supplier reads, Supplies. Finally, Shipment is connected to Supplier, with an Optional Many relationship at the Shipment end, and a Mandatory One relationship at the Supplier end. A note near Shipment reads, Sent by, while a note near Supplier reads, Sends.">
            <a:extLst>
              <a:ext uri="{FF2B5EF4-FFF2-40B4-BE49-F238E27FC236}">
                <a16:creationId xmlns:a16="http://schemas.microsoft.com/office/drawing/2014/main" id="{49C40F72-16C5-4839-9526-06B9C9444788}"/>
              </a:ext>
            </a:extLst>
          </p:cNvPr>
          <p:cNvPicPr>
            <a:picLocks noChangeAspect="1"/>
          </p:cNvPicPr>
          <p:nvPr/>
        </p:nvPicPr>
        <p:blipFill>
          <a:blip r:embed="rId3"/>
          <a:stretch>
            <a:fillRect/>
          </a:stretch>
        </p:blipFill>
        <p:spPr>
          <a:xfrm>
            <a:off x="956480" y="1880872"/>
            <a:ext cx="7231041" cy="4128479"/>
          </a:xfrm>
          <a:prstGeom prst="rect">
            <a:avLst/>
          </a:prstGeom>
        </p:spPr>
      </p:pic>
    </p:spTree>
    <p:extLst>
      <p:ext uri="{BB962C8B-B14F-4D97-AF65-F5344CB8AC3E}">
        <p14:creationId xmlns:p14="http://schemas.microsoft.com/office/powerpoint/2010/main" val="33461814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a:t>
            </a:r>
            <a:r>
              <a:rPr lang="en-US" dirty="0" smtClean="0"/>
              <a:t>Constraints </a:t>
            </a:r>
            <a:r>
              <a:rPr lang="en-US" sz="2000" b="0" dirty="0" smtClean="0"/>
              <a:t>(3 of 3)</a:t>
            </a:r>
            <a:endParaRPr lang="en-US" sz="2000" b="0" dirty="0"/>
          </a:p>
        </p:txBody>
      </p:sp>
      <p:sp>
        <p:nvSpPr>
          <p:cNvPr id="3" name="Text Placeholder 2"/>
          <p:cNvSpPr>
            <a:spLocks noGrp="1"/>
          </p:cNvSpPr>
          <p:nvPr>
            <p:ph type="body" idx="1"/>
          </p:nvPr>
        </p:nvSpPr>
        <p:spPr>
          <a:xfrm>
            <a:off x="457200" y="1600200"/>
            <a:ext cx="8229600" cy="413327"/>
          </a:xfrm>
        </p:spPr>
        <p:txBody>
          <a:bodyPr/>
          <a:lstStyle/>
          <a:p>
            <a:pPr marL="0" indent="0">
              <a:buNone/>
            </a:pPr>
            <a:r>
              <a:rPr lang="en-US" sz="1800" dirty="0"/>
              <a:t>c) Optional </a:t>
            </a:r>
            <a:r>
              <a:rPr lang="en-US" sz="1800" dirty="0" smtClean="0"/>
              <a:t>cardinalities</a:t>
            </a:r>
            <a:endParaRPr lang="en-US" sz="1800" dirty="0"/>
          </a:p>
        </p:txBody>
      </p:sp>
      <p:pic>
        <p:nvPicPr>
          <p:cNvPr id="4" name="Picture 3" descr="A drawing shows an example of optional cardinalities constraints. The figure depicts optional cardinalities where PERSON entity type has an Is Married To relationship with self. A single bar with circle, indicating optional, notation is shown at both ends of the relationship line. Two examples are shown to the right as follows. Shirley, Ellis. Mack, Kathy. Dawn, none. Fred, none.">
            <a:extLst>
              <a:ext uri="{FF2B5EF4-FFF2-40B4-BE49-F238E27FC236}">
                <a16:creationId xmlns:a16="http://schemas.microsoft.com/office/drawing/2014/main" id="{CEE9B89C-54C5-4FE9-B707-79D2E6085FB6}"/>
              </a:ext>
            </a:extLst>
          </p:cNvPr>
          <p:cNvPicPr>
            <a:picLocks noChangeAspect="1"/>
          </p:cNvPicPr>
          <p:nvPr/>
        </p:nvPicPr>
        <p:blipFill>
          <a:blip r:embed="rId3"/>
          <a:stretch>
            <a:fillRect/>
          </a:stretch>
        </p:blipFill>
        <p:spPr>
          <a:xfrm>
            <a:off x="719137" y="2252271"/>
            <a:ext cx="7705725" cy="2667000"/>
          </a:xfrm>
          <a:prstGeom prst="rect">
            <a:avLst/>
          </a:prstGeom>
        </p:spPr>
      </p:pic>
    </p:spTree>
    <p:extLst>
      <p:ext uri="{BB962C8B-B14F-4D97-AF65-F5344CB8AC3E}">
        <p14:creationId xmlns:p14="http://schemas.microsoft.com/office/powerpoint/2010/main" val="577871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2-21 Example of Multiple </a:t>
            </a:r>
            <a:r>
              <a:rPr lang="en-US" dirty="0" smtClean="0"/>
              <a:t>Relationships </a:t>
            </a:r>
            <a:r>
              <a:rPr lang="en-US" sz="2000" b="0" dirty="0" smtClean="0"/>
              <a:t>(1 of 2)</a:t>
            </a:r>
            <a:endParaRPr lang="en-US" sz="2000" b="0" dirty="0"/>
          </a:p>
        </p:txBody>
      </p:sp>
      <p:sp>
        <p:nvSpPr>
          <p:cNvPr id="3" name="Text Placeholder 2"/>
          <p:cNvSpPr>
            <a:spLocks noGrp="1"/>
          </p:cNvSpPr>
          <p:nvPr>
            <p:ph type="body" idx="1"/>
          </p:nvPr>
        </p:nvSpPr>
        <p:spPr>
          <a:xfrm>
            <a:off x="457200" y="1600201"/>
            <a:ext cx="8229600" cy="385618"/>
          </a:xfrm>
        </p:spPr>
        <p:txBody>
          <a:bodyPr/>
          <a:lstStyle/>
          <a:p>
            <a:pPr marL="0" indent="0">
              <a:buNone/>
            </a:pPr>
            <a:r>
              <a:rPr lang="en-US" sz="1800" dirty="0"/>
              <a:t>a) Employees and </a:t>
            </a:r>
            <a:r>
              <a:rPr lang="en-US" sz="1800" dirty="0" smtClean="0"/>
              <a:t>departments</a:t>
            </a:r>
            <a:endParaRPr lang="en-US" sz="1800" dirty="0"/>
          </a:p>
        </p:txBody>
      </p:sp>
      <p:pic>
        <p:nvPicPr>
          <p:cNvPr id="4" name="Picture 3" descr="A drawing shows an example of multiple relationships between entity types. The figure shows two entity types as EMPLOYEE and DEPARTMENT. EMPLOYEE has a unary relationship with itself, defined as optional single Supervises at one end, and optional many Supervised by at the other end. A binary relationship is also defined between EMPLOYEE and DEPARTMENT. In the first relationship, a Works In mandatory many notation is depicted at EMPLOYEE end, and a Has Workers mandatory single notation is depicted at DEPARTMENT end. In the second relationship, a manages mandatory single notation is depicted at EMPLOYEE end, and an Is managed by optional single notation is depicted at DEPARTMENT end.">
            <a:extLst>
              <a:ext uri="{FF2B5EF4-FFF2-40B4-BE49-F238E27FC236}">
                <a16:creationId xmlns:a16="http://schemas.microsoft.com/office/drawing/2014/main" id="{72DD89EA-1279-4CBE-A06A-3874037EE068}"/>
              </a:ext>
            </a:extLst>
          </p:cNvPr>
          <p:cNvPicPr>
            <a:picLocks noChangeAspect="1"/>
          </p:cNvPicPr>
          <p:nvPr/>
        </p:nvPicPr>
        <p:blipFill>
          <a:blip r:embed="rId3"/>
          <a:stretch>
            <a:fillRect/>
          </a:stretch>
        </p:blipFill>
        <p:spPr>
          <a:xfrm>
            <a:off x="457200" y="2273370"/>
            <a:ext cx="8255000" cy="3490012"/>
          </a:xfrm>
          <a:prstGeom prst="rect">
            <a:avLst/>
          </a:prstGeom>
        </p:spPr>
      </p:pic>
    </p:spTree>
    <p:extLst>
      <p:ext uri="{BB962C8B-B14F-4D97-AF65-F5344CB8AC3E}">
        <p14:creationId xmlns:p14="http://schemas.microsoft.com/office/powerpoint/2010/main" val="28254409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2-21 Example of Multiple </a:t>
            </a:r>
            <a:r>
              <a:rPr lang="en-US" dirty="0" smtClean="0">
                <a:solidFill>
                  <a:schemeClr val="tx2"/>
                </a:solidFill>
              </a:rPr>
              <a:t>Relationships </a:t>
            </a:r>
            <a:r>
              <a:rPr lang="en-US" sz="2000" b="0" dirty="0" smtClean="0">
                <a:solidFill>
                  <a:schemeClr val="tx2"/>
                </a:solidFill>
              </a:rPr>
              <a:t>(2 of 2)</a:t>
            </a:r>
            <a:endParaRPr lang="en-US" sz="2000" b="0" dirty="0"/>
          </a:p>
        </p:txBody>
      </p:sp>
      <p:sp>
        <p:nvSpPr>
          <p:cNvPr id="3" name="Text Placeholder 2"/>
          <p:cNvSpPr>
            <a:spLocks noGrp="1"/>
          </p:cNvSpPr>
          <p:nvPr>
            <p:ph type="body" idx="1"/>
          </p:nvPr>
        </p:nvSpPr>
        <p:spPr>
          <a:xfrm>
            <a:off x="457200" y="1600200"/>
            <a:ext cx="8229600" cy="404091"/>
          </a:xfrm>
        </p:spPr>
        <p:txBody>
          <a:bodyPr/>
          <a:lstStyle/>
          <a:p>
            <a:pPr marL="0" indent="0">
              <a:buNone/>
            </a:pPr>
            <a:r>
              <a:rPr lang="en-US" sz="1800" dirty="0"/>
              <a:t>b) Professors and courses (fixed lower limit constraint</a:t>
            </a:r>
            <a:r>
              <a:rPr lang="en-US" sz="1800" dirty="0" smtClean="0"/>
              <a:t>)</a:t>
            </a:r>
            <a:endParaRPr lang="en-US" sz="1800" dirty="0"/>
          </a:p>
        </p:txBody>
      </p:sp>
      <p:pic>
        <p:nvPicPr>
          <p:cNvPr id="4" name="Picture 3" descr="A drawing shows an example of multiple relationships between entity types. The figure shows two entity types as PROFESSOR and COURSE which have an Is Qualified relationship between them. A mandatory many notation with fixed lower limit constraint of 2 is shown at PROFESSOR end while another mandatory many notation is shown at COURSE end. An associative entity SCHEDULE with a partial attribute, Semester is introduced between the two entity types. PROFESSOR has a mandatory single to optional many relationship with SCHEDULE, while SCHEDULE has an optional many to mandatory single relationship with COURSE.">
            <a:extLst>
              <a:ext uri="{FF2B5EF4-FFF2-40B4-BE49-F238E27FC236}">
                <a16:creationId xmlns:a16="http://schemas.microsoft.com/office/drawing/2014/main" id="{3A13F67B-2966-49BB-95E5-DB491B5FDDA6}"/>
              </a:ext>
            </a:extLst>
          </p:cNvPr>
          <p:cNvPicPr>
            <a:picLocks noChangeAspect="1"/>
          </p:cNvPicPr>
          <p:nvPr/>
        </p:nvPicPr>
        <p:blipFill>
          <a:blip r:embed="rId3"/>
          <a:stretch>
            <a:fillRect/>
          </a:stretch>
        </p:blipFill>
        <p:spPr>
          <a:xfrm>
            <a:off x="571500" y="2296871"/>
            <a:ext cx="8001000" cy="2577800"/>
          </a:xfrm>
          <a:prstGeom prst="rect">
            <a:avLst/>
          </a:prstGeom>
        </p:spPr>
      </p:pic>
    </p:spTree>
    <p:extLst>
      <p:ext uri="{BB962C8B-B14F-4D97-AF65-F5344CB8AC3E}">
        <p14:creationId xmlns:p14="http://schemas.microsoft.com/office/powerpoint/2010/main" val="1473428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Entities</a:t>
            </a:r>
          </a:p>
        </p:txBody>
      </p:sp>
      <p:sp>
        <p:nvSpPr>
          <p:cNvPr id="3" name="Text Placeholder 2"/>
          <p:cNvSpPr>
            <a:spLocks noGrp="1"/>
          </p:cNvSpPr>
          <p:nvPr>
            <p:ph type="body" idx="1"/>
          </p:nvPr>
        </p:nvSpPr>
        <p:spPr/>
        <p:txBody>
          <a:bodyPr/>
          <a:lstStyle/>
          <a:p>
            <a:pPr>
              <a:defRPr/>
            </a:pPr>
            <a:r>
              <a:rPr lang="en-US" sz="2200" dirty="0">
                <a:solidFill>
                  <a:srgbClr val="000000"/>
                </a:solidFill>
                <a:effectLst>
                  <a:outerShdw blurRad="38100" dist="38100" dir="2700000" algn="tl">
                    <a:srgbClr val="FFFFFF"/>
                  </a:outerShdw>
                </a:effectLst>
              </a:rPr>
              <a:t>When should a </a:t>
            </a:r>
            <a:r>
              <a:rPr lang="en-US" sz="2200" b="1" dirty="0">
                <a:solidFill>
                  <a:srgbClr val="000000"/>
                </a:solidFill>
              </a:rPr>
              <a:t>relationship with attributes</a:t>
            </a:r>
            <a:r>
              <a:rPr lang="en-US" sz="2200" dirty="0">
                <a:solidFill>
                  <a:srgbClr val="000000"/>
                </a:solidFill>
                <a:effectLst>
                  <a:outerShdw blurRad="38100" dist="38100" dir="2700000" algn="tl">
                    <a:srgbClr val="FFFFFF"/>
                  </a:outerShdw>
                </a:effectLst>
              </a:rPr>
              <a:t> instead be an </a:t>
            </a:r>
            <a:r>
              <a:rPr lang="en-US" sz="2200" b="1" dirty="0">
                <a:solidFill>
                  <a:srgbClr val="000000"/>
                </a:solidFill>
              </a:rPr>
              <a:t>associative entity</a:t>
            </a:r>
            <a:r>
              <a:rPr lang="en-US" sz="2200" dirty="0" smtClean="0">
                <a:solidFill>
                  <a:srgbClr val="000000"/>
                </a:solidFill>
              </a:rPr>
              <a:t>?</a:t>
            </a:r>
            <a:endParaRPr lang="en-US" sz="2200" dirty="0">
              <a:solidFill>
                <a:srgbClr val="000000"/>
              </a:solidFill>
            </a:endParaRPr>
          </a:p>
          <a:p>
            <a:pPr lvl="1">
              <a:defRPr/>
            </a:pPr>
            <a:r>
              <a:rPr lang="en-US" sz="2200" dirty="0">
                <a:solidFill>
                  <a:srgbClr val="000000"/>
                </a:solidFill>
                <a:effectLst>
                  <a:outerShdw blurRad="38100" dist="38100" dir="2700000" algn="tl">
                    <a:srgbClr val="FFFFFF"/>
                  </a:outerShdw>
                </a:effectLst>
              </a:rPr>
              <a:t>All relationships for the associative entity should be many</a:t>
            </a:r>
          </a:p>
          <a:p>
            <a:pPr lvl="1">
              <a:defRPr/>
            </a:pPr>
            <a:r>
              <a:rPr lang="en-US" sz="2200" dirty="0">
                <a:solidFill>
                  <a:srgbClr val="000000"/>
                </a:solidFill>
                <a:effectLst>
                  <a:outerShdw blurRad="38100" dist="38100" dir="2700000" algn="tl">
                    <a:srgbClr val="FFFFFF"/>
                  </a:outerShdw>
                </a:effectLst>
              </a:rPr>
              <a:t>The associative entity could have meaning independent of the other entities</a:t>
            </a:r>
          </a:p>
          <a:p>
            <a:pPr lvl="1">
              <a:defRPr/>
            </a:pPr>
            <a:r>
              <a:rPr lang="en-US" sz="2200" dirty="0">
                <a:solidFill>
                  <a:srgbClr val="000000"/>
                </a:solidFill>
                <a:effectLst>
                  <a:outerShdw blurRad="38100" dist="38100" dir="2700000" algn="tl">
                    <a:srgbClr val="FFFFFF"/>
                  </a:outerShdw>
                </a:effectLst>
              </a:rPr>
              <a:t>The associative entity preferably has a unique identifier, and should also have other attributes</a:t>
            </a:r>
          </a:p>
          <a:p>
            <a:pPr lvl="1">
              <a:defRPr/>
            </a:pPr>
            <a:r>
              <a:rPr lang="en-US" sz="2200" dirty="0">
                <a:solidFill>
                  <a:srgbClr val="000000"/>
                </a:solidFill>
                <a:effectLst>
                  <a:outerShdw blurRad="38100" dist="38100" dir="2700000" algn="tl">
                    <a:srgbClr val="FFFFFF"/>
                  </a:outerShdw>
                </a:effectLst>
              </a:rPr>
              <a:t>The associative entity may participate in other relationships other than the entities of the associated relationship</a:t>
            </a:r>
          </a:p>
          <a:p>
            <a:pPr lvl="1">
              <a:defRPr/>
            </a:pPr>
            <a:r>
              <a:rPr lang="en-US" sz="2200" dirty="0" smtClean="0">
                <a:solidFill>
                  <a:srgbClr val="000000"/>
                </a:solidFill>
                <a:effectLst>
                  <a:outerShdw blurRad="38100" dist="38100" dir="2700000" algn="tl">
                    <a:srgbClr val="FFFFFF"/>
                  </a:outerShdw>
                </a:effectLst>
              </a:rPr>
              <a:t>Convert </a:t>
            </a:r>
            <a:r>
              <a:rPr lang="en-US" sz="2200" dirty="0">
                <a:solidFill>
                  <a:srgbClr val="000000"/>
                </a:solidFill>
                <a:effectLst>
                  <a:outerShdw blurRad="38100" dist="38100" dir="2700000" algn="tl">
                    <a:srgbClr val="FFFFFF"/>
                  </a:outerShdw>
                </a:effectLst>
              </a:rPr>
              <a:t>ternary relationships to associative </a:t>
            </a:r>
            <a:r>
              <a:rPr lang="en-US" sz="2200" dirty="0" smtClean="0">
                <a:solidFill>
                  <a:srgbClr val="000000"/>
                </a:solidFill>
                <a:effectLst>
                  <a:outerShdw blurRad="38100" dist="38100" dir="2700000" algn="tl">
                    <a:srgbClr val="FFFFFF"/>
                  </a:outerShdw>
                </a:effectLst>
              </a:rPr>
              <a:t>entities</a:t>
            </a:r>
            <a:endParaRPr lang="en-US" sz="22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9083842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a:t>
            </a:r>
            <a:r>
              <a:rPr lang="en-US" dirty="0" smtClean="0">
                <a:solidFill>
                  <a:schemeClr val="tx2"/>
                </a:solidFill>
              </a:rPr>
              <a:t>2-11 Associative </a:t>
            </a:r>
            <a:r>
              <a:rPr lang="en-US" dirty="0">
                <a:solidFill>
                  <a:schemeClr val="tx2"/>
                </a:solidFill>
              </a:rPr>
              <a:t>Entities</a:t>
            </a:r>
            <a:endParaRPr lang="en-US" dirty="0"/>
          </a:p>
        </p:txBody>
      </p:sp>
      <p:sp>
        <p:nvSpPr>
          <p:cNvPr id="3" name="Text Placeholder 2"/>
          <p:cNvSpPr>
            <a:spLocks noGrp="1"/>
          </p:cNvSpPr>
          <p:nvPr>
            <p:ph type="body" idx="1"/>
          </p:nvPr>
        </p:nvSpPr>
        <p:spPr>
          <a:xfrm>
            <a:off x="457200" y="1600200"/>
            <a:ext cx="8229600" cy="629653"/>
          </a:xfrm>
        </p:spPr>
        <p:txBody>
          <a:bodyPr/>
          <a:lstStyle/>
          <a:p>
            <a:pPr marL="0" indent="0">
              <a:lnSpc>
                <a:spcPct val="90000"/>
              </a:lnSpc>
              <a:buNone/>
              <a:defRPr/>
            </a:pPr>
            <a:r>
              <a:rPr lang="en-US" sz="1800" dirty="0">
                <a:solidFill>
                  <a:srgbClr val="000000"/>
                </a:solidFill>
                <a:effectLst>
                  <a:outerShdw blurRad="38100" dist="38100" dir="2700000" algn="tl">
                    <a:srgbClr val="FFFFFF"/>
                  </a:outerShdw>
                </a:effectLst>
              </a:rPr>
              <a:t>An associative entity is an entity. It has attributes. It is also a relationship. It serves to link other entities together in a many-to-many relationship</a:t>
            </a:r>
            <a:r>
              <a:rPr lang="en-US" sz="1800" dirty="0" smtClean="0">
                <a:solidFill>
                  <a:srgbClr val="000000"/>
                </a:solidFill>
                <a:effectLst>
                  <a:outerShdw blurRad="38100" dist="38100" dir="2700000" algn="tl">
                    <a:srgbClr val="FFFFFF"/>
                  </a:outerShdw>
                </a:effectLst>
              </a:rPr>
              <a:t>.</a:t>
            </a:r>
            <a:endParaRPr lang="en-US" sz="1800" dirty="0">
              <a:solidFill>
                <a:srgbClr val="000000"/>
              </a:solidFill>
              <a:effectLst>
                <a:outerShdw blurRad="38100" dist="38100" dir="2700000" algn="tl">
                  <a:srgbClr val="FFFFFF"/>
                </a:outerShdw>
              </a:effectLst>
            </a:endParaRPr>
          </a:p>
        </p:txBody>
      </p:sp>
      <p:pic>
        <p:nvPicPr>
          <p:cNvPr id="4" name="Picture 3" descr="An illustration depicts an associative entity. The figure is composed of two components. Figure a depicts a relationship with an attribute. It shows two entities as Employee and Course, which are connected by a Completes relationship. The attributes of the entities as well as that of their relationship are as follows. EMPLOYEE, Employee I D, Employee Name, Birth Date. COURSE, Course I D, Course Title, Topic. Completes, Date completed. An optional many cardinality is defined for Employee and is labeled as B, while another optional many cardinality is defined for Course and is labeled as A. Figure b depicts an associative entity as Certificate which is positioned between Employee and Course. The Certificate entity is shown in a rectangle with rounded corners, and has two attributes defined as, Certificate number and Date completed. Certificate is connected with Employee, with a mandatory one cardinality defined at the Employee end, and an optional many cardinality defined at the Certificate end, and labeled as A. Certificate is also connected with Course, with a mandatory one cardinality defined at the Course end, and an optional many cardinality defined at the Certificate end, and labeled as B.">
            <a:extLst>
              <a:ext uri="{FF2B5EF4-FFF2-40B4-BE49-F238E27FC236}">
                <a16:creationId xmlns:a16="http://schemas.microsoft.com/office/drawing/2014/main" id="{132F1803-C889-48CA-B32D-6DDED657D0D2}"/>
              </a:ext>
            </a:extLst>
          </p:cNvPr>
          <p:cNvPicPr>
            <a:picLocks noChangeAspect="1"/>
          </p:cNvPicPr>
          <p:nvPr/>
        </p:nvPicPr>
        <p:blipFill rotWithShape="1">
          <a:blip r:embed="rId3"/>
          <a:srcRect b="29710"/>
          <a:stretch/>
        </p:blipFill>
        <p:spPr>
          <a:xfrm>
            <a:off x="1166017" y="2517403"/>
            <a:ext cx="6811967" cy="3741365"/>
          </a:xfrm>
          <a:prstGeom prst="rect">
            <a:avLst/>
          </a:prstGeom>
        </p:spPr>
      </p:pic>
    </p:spTree>
    <p:extLst>
      <p:ext uri="{BB962C8B-B14F-4D97-AF65-F5344CB8AC3E}">
        <p14:creationId xmlns:p14="http://schemas.microsoft.com/office/powerpoint/2010/main" val="3142463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2-13 Representing a </a:t>
            </a:r>
            <a:r>
              <a:rPr lang="en-US" dirty="0" smtClean="0">
                <a:solidFill>
                  <a:schemeClr val="tx2"/>
                </a:solidFill>
              </a:rPr>
              <a:t>Bill-of-Materials Structure </a:t>
            </a:r>
            <a:r>
              <a:rPr lang="en-US" sz="2000" b="0" dirty="0" smtClean="0">
                <a:solidFill>
                  <a:schemeClr val="tx2"/>
                </a:solidFill>
              </a:rPr>
              <a:t>(1 of 2)</a:t>
            </a:r>
            <a:endParaRPr lang="en-US" sz="2000" b="0" dirty="0"/>
          </a:p>
        </p:txBody>
      </p:sp>
      <p:sp>
        <p:nvSpPr>
          <p:cNvPr id="3" name="Text Placeholder 2"/>
          <p:cNvSpPr>
            <a:spLocks noGrp="1"/>
          </p:cNvSpPr>
          <p:nvPr>
            <p:ph type="body" idx="1"/>
          </p:nvPr>
        </p:nvSpPr>
        <p:spPr>
          <a:xfrm>
            <a:off x="457200" y="1600200"/>
            <a:ext cx="8229600" cy="421105"/>
          </a:xfrm>
        </p:spPr>
        <p:txBody>
          <a:bodyPr/>
          <a:lstStyle/>
          <a:p>
            <a:pPr marL="0" indent="0">
              <a:buNone/>
            </a:pPr>
            <a:r>
              <a:rPr lang="en-US" sz="1800" dirty="0"/>
              <a:t>Two ways to represent a bill-of-materials </a:t>
            </a:r>
            <a:r>
              <a:rPr lang="en-US" sz="1800" dirty="0" smtClean="0"/>
              <a:t>structure</a:t>
            </a:r>
            <a:endParaRPr lang="en-US" sz="1800" dirty="0"/>
          </a:p>
        </p:txBody>
      </p:sp>
      <p:pic>
        <p:nvPicPr>
          <p:cNvPr id="8" name="Picture 7" descr="A diagram shows a bill of materials structure. The figure is composed of two components. The first figure shows an ITEM entity which has a mandatory many to many relationship, Has components with itself. The relationship has Quantity as its attribute. The second figure shows an entity type B O M STRUCTURE which is represented as an associative entity between instances of the ITEM entity type.  The associative entity has two attributes as Quantity and Effective date, which is a partial identifier. Two one to many relationships are depicted between ITEM and B O M STRUCTURE, and are labeled as Has Components and Used in Assemblies."/>
          <p:cNvPicPr>
            <a:picLocks noChangeAspect="1"/>
          </p:cNvPicPr>
          <p:nvPr/>
        </p:nvPicPr>
        <p:blipFill>
          <a:blip r:embed="rId3"/>
          <a:stretch>
            <a:fillRect/>
          </a:stretch>
        </p:blipFill>
        <p:spPr>
          <a:xfrm>
            <a:off x="1264795" y="2308855"/>
            <a:ext cx="6614409" cy="4024889"/>
          </a:xfrm>
          <a:prstGeom prst="rect">
            <a:avLst/>
          </a:prstGeom>
        </p:spPr>
      </p:pic>
    </p:spTree>
    <p:extLst>
      <p:ext uri="{BB962C8B-B14F-4D97-AF65-F5344CB8AC3E}">
        <p14:creationId xmlns:p14="http://schemas.microsoft.com/office/powerpoint/2010/main" val="3601666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2-13 Representing a </a:t>
            </a:r>
            <a:r>
              <a:rPr lang="en-US" dirty="0" smtClean="0">
                <a:solidFill>
                  <a:schemeClr val="tx2"/>
                </a:solidFill>
              </a:rPr>
              <a:t>Bill-of-Materials Structure </a:t>
            </a:r>
            <a:r>
              <a:rPr lang="en-US" sz="2000" b="0" dirty="0" smtClean="0">
                <a:solidFill>
                  <a:schemeClr val="tx2"/>
                </a:solidFill>
              </a:rPr>
              <a:t>(2 of 2)</a:t>
            </a:r>
            <a:endParaRPr lang="en-US" sz="2000" b="0" dirty="0"/>
          </a:p>
        </p:txBody>
      </p:sp>
      <p:sp>
        <p:nvSpPr>
          <p:cNvPr id="3" name="Text Placeholder 2"/>
          <p:cNvSpPr>
            <a:spLocks noGrp="1"/>
          </p:cNvSpPr>
          <p:nvPr>
            <p:ph type="body" idx="1"/>
          </p:nvPr>
        </p:nvSpPr>
        <p:spPr>
          <a:xfrm>
            <a:off x="457200" y="1600201"/>
            <a:ext cx="8229600" cy="902368"/>
          </a:xfrm>
        </p:spPr>
        <p:txBody>
          <a:bodyPr/>
          <a:lstStyle/>
          <a:p>
            <a:pPr marL="0" indent="0">
              <a:buNone/>
            </a:pPr>
            <a:r>
              <a:rPr lang="en-US" sz="1800" dirty="0"/>
              <a:t>A bill-of-materials is a hierarchy of items. Here, bikes are composed of handle bars, transmissions, wheels, etc. Transmissions include their own sub-parts, brakes and derailers</a:t>
            </a:r>
            <a:r>
              <a:rPr lang="en-US" sz="1800" dirty="0" smtClean="0"/>
              <a:t>.</a:t>
            </a:r>
            <a:endParaRPr lang="en-US" sz="1800" dirty="0"/>
          </a:p>
        </p:txBody>
      </p:sp>
      <p:pic>
        <p:nvPicPr>
          <p:cNvPr id="4" name="Picture 3" descr="A diagram shows a bill of materials structure. The figure shows two bill of materials structure instances of the ITEM entity. Each of these diagrams shows a tree structure of items, represented as weak entities, as follows. At the top of the first instance is Mountain Bike M X 300. At the next level down are, Handle Bars H X 100, Quantity 1. Transmission System T X 100, Quantity 1. And Wheels W X 240, Quantity 2. At the bottom level emanating from Transmission are, Brakes B R 450, Quantity 2 and Derailer, D X 500, Quantity 1. At the top of the second instance is Tandem Bike T R 425. At the next level down are Handle Bars H T 200, Quantity 2. Transmission System T X 101. And Wheels W X 340, Quantity 2. At the bottom level emanating from Transmission are, Brakes B R 250, Quantity 2 and Derailer, D X 500, Quantity 1. Also at the bottom level emanating from Wheels are, Wheels W X 240, Quantity 2, Wheel Trim, W T 10000, Quantity 2.">
            <a:extLst>
              <a:ext uri="{FF2B5EF4-FFF2-40B4-BE49-F238E27FC236}">
                <a16:creationId xmlns:a16="http://schemas.microsoft.com/office/drawing/2014/main" id="{719C7387-B518-4C12-AE28-255A0CE986D1}"/>
              </a:ext>
            </a:extLst>
          </p:cNvPr>
          <p:cNvPicPr>
            <a:picLocks noChangeAspect="1"/>
          </p:cNvPicPr>
          <p:nvPr/>
        </p:nvPicPr>
        <p:blipFill>
          <a:blip r:embed="rId3"/>
          <a:stretch>
            <a:fillRect/>
          </a:stretch>
        </p:blipFill>
        <p:spPr>
          <a:xfrm>
            <a:off x="656909" y="2576968"/>
            <a:ext cx="7830182" cy="3679727"/>
          </a:xfrm>
          <a:prstGeom prst="rect">
            <a:avLst/>
          </a:prstGeom>
        </p:spPr>
      </p:pic>
    </p:spTree>
    <p:extLst>
      <p:ext uri="{BB962C8B-B14F-4D97-AF65-F5344CB8AC3E}">
        <p14:creationId xmlns:p14="http://schemas.microsoft.com/office/powerpoint/2010/main" val="6172233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2-18 Cardinality Constraints in a Ternary Relationship</a:t>
            </a:r>
            <a:endParaRPr lang="en-US" dirty="0"/>
          </a:p>
        </p:txBody>
      </p:sp>
      <p:sp>
        <p:nvSpPr>
          <p:cNvPr id="3" name="Text Placeholder 2"/>
          <p:cNvSpPr>
            <a:spLocks noGrp="1"/>
          </p:cNvSpPr>
          <p:nvPr>
            <p:ph type="body" idx="1"/>
          </p:nvPr>
        </p:nvSpPr>
        <p:spPr>
          <a:xfrm>
            <a:off x="457200" y="1600201"/>
            <a:ext cx="8229600" cy="1207168"/>
          </a:xfrm>
        </p:spPr>
        <p:txBody>
          <a:bodyPr/>
          <a:lstStyle/>
          <a:p>
            <a:pPr marL="0" indent="0">
              <a:buNone/>
            </a:pPr>
            <a:r>
              <a:rPr lang="en-US" sz="1800" dirty="0"/>
              <a:t>The three relationships are marked by their mandatory or optional constraints. #1 states that a vendor may or may not supply parts to warehouses. #2 states that each part must come from a vendor and go to a warehouse. #3 says a warehouse must have at least one part from a vendor</a:t>
            </a:r>
            <a:r>
              <a:rPr lang="en-US" sz="1800" dirty="0" smtClean="0"/>
              <a:t>.</a:t>
            </a:r>
            <a:endParaRPr lang="en-US" sz="1800" dirty="0"/>
          </a:p>
        </p:txBody>
      </p:sp>
      <p:pic>
        <p:nvPicPr>
          <p:cNvPr id="4" name="Picture 3" descr="A drawing shows cardinality constraints in a ternary relationship. The drawing shows SUPPLY SCHEDULE as an associative entity between three entity types, VENDOR, PART, and WAREHOUSE. Supply schedule has two attributes, defined as Shipping Mode and Unit Cost. Each of the three entity types have a mandatory many notation at their ends. Supply schedule has an optional many notation in its relationship with VENDOR, and a mandatory many notation in its relationship with PART and WAREHOUSE. The three notations for Supply schedule are numbered, and defined as business rules, as follows. 1, notation with vendor. Each vendor can supply many parts to any number of warehouses but need not supply any parts. 2, notation with part. Each part can be supplied by any number of vendors to more than one warehouse, but each part must be supplied by at least one vendor to a warehouse. 3. notation with warehouse. Each warehouse can be supplied with any number of parts from more than one vendor, but each warehouse must be supplied with at least one part.">
            <a:extLst>
              <a:ext uri="{FF2B5EF4-FFF2-40B4-BE49-F238E27FC236}">
                <a16:creationId xmlns:a16="http://schemas.microsoft.com/office/drawing/2014/main" id="{05A79AE6-2CAF-4284-9368-C7D53E8E3FED}"/>
              </a:ext>
            </a:extLst>
          </p:cNvPr>
          <p:cNvPicPr>
            <a:picLocks noChangeAspect="1"/>
          </p:cNvPicPr>
          <p:nvPr/>
        </p:nvPicPr>
        <p:blipFill>
          <a:blip r:embed="rId3"/>
          <a:stretch>
            <a:fillRect/>
          </a:stretch>
        </p:blipFill>
        <p:spPr>
          <a:xfrm>
            <a:off x="1012795" y="3064932"/>
            <a:ext cx="7118410" cy="3061231"/>
          </a:xfrm>
          <a:prstGeom prst="rect">
            <a:avLst/>
          </a:prstGeom>
        </p:spPr>
      </p:pic>
    </p:spTree>
    <p:extLst>
      <p:ext uri="{BB962C8B-B14F-4D97-AF65-F5344CB8AC3E}">
        <p14:creationId xmlns:p14="http://schemas.microsoft.com/office/powerpoint/2010/main" val="11716103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solidFill>
                  <a:schemeClr val="tx2"/>
                </a:solidFill>
              </a:rPr>
              <a:t>Figure 2-19 Simple Example of Time-Stamping</a:t>
            </a:r>
            <a:endParaRPr lang="en-US" sz="3200" dirty="0"/>
          </a:p>
        </p:txBody>
      </p:sp>
      <p:sp>
        <p:nvSpPr>
          <p:cNvPr id="3" name="Text Placeholder 2"/>
          <p:cNvSpPr>
            <a:spLocks noGrp="1"/>
          </p:cNvSpPr>
          <p:nvPr>
            <p:ph type="body" idx="1"/>
          </p:nvPr>
        </p:nvSpPr>
        <p:spPr>
          <a:xfrm>
            <a:off x="457200" y="1600201"/>
            <a:ext cx="8229600" cy="1078832"/>
          </a:xfrm>
        </p:spPr>
        <p:txBody>
          <a:bodyPr/>
          <a:lstStyle/>
          <a:p>
            <a:pPr marL="0" indent="0" eaLnBrk="1" hangingPunct="1">
              <a:spcBef>
                <a:spcPts val="600"/>
              </a:spcBef>
              <a:buNone/>
            </a:pPr>
            <a:r>
              <a:rPr lang="en-US" altLang="en-US" sz="1800" b="1" dirty="0"/>
              <a:t>Time stamp</a:t>
            </a:r>
            <a:r>
              <a:rPr lang="en-US" altLang="en-US" sz="1800" dirty="0"/>
              <a:t> – a time value that is associated with a data value, often indicating when some event occurred that affected the data value</a:t>
            </a:r>
            <a:r>
              <a:rPr lang="en-US" altLang="en-US" sz="1800" dirty="0" smtClean="0"/>
              <a:t>.</a:t>
            </a:r>
            <a:endParaRPr lang="en-US" altLang="en-US" sz="1800" dirty="0"/>
          </a:p>
          <a:p>
            <a:pPr marL="0" indent="0" eaLnBrk="1" hangingPunct="1">
              <a:spcBef>
                <a:spcPts val="600"/>
              </a:spcBef>
              <a:buNone/>
            </a:pPr>
            <a:r>
              <a:rPr lang="en-US" altLang="en-US" sz="1800" dirty="0"/>
              <a:t>The Price History attribute is both multivalued and composite</a:t>
            </a:r>
            <a:r>
              <a:rPr lang="en-US" altLang="en-US" sz="1800" dirty="0" smtClean="0"/>
              <a:t>.</a:t>
            </a:r>
            <a:endParaRPr lang="en-US" altLang="en-US" sz="1800" dirty="0"/>
          </a:p>
        </p:txBody>
      </p:sp>
      <p:pic>
        <p:nvPicPr>
          <p:cNvPr id="4" name="Picture 3" descr="A drawing shows a simple example of time stamping. The drawing shows PRODUCT as an entity type with the following attributes. Product I D, Price History, Effective Date, and Price are multivalued attributes. The attribute Effective Date is highlighted and labeled as Time stamp.">
            <a:extLst>
              <a:ext uri="{FF2B5EF4-FFF2-40B4-BE49-F238E27FC236}">
                <a16:creationId xmlns:a16="http://schemas.microsoft.com/office/drawing/2014/main" id="{29291A10-F240-4954-918B-5963A2B5CDDF}"/>
              </a:ext>
            </a:extLst>
          </p:cNvPr>
          <p:cNvPicPr>
            <a:picLocks noChangeAspect="1"/>
          </p:cNvPicPr>
          <p:nvPr/>
        </p:nvPicPr>
        <p:blipFill>
          <a:blip r:embed="rId3"/>
          <a:stretch>
            <a:fillRect/>
          </a:stretch>
        </p:blipFill>
        <p:spPr>
          <a:xfrm>
            <a:off x="1126692" y="2966584"/>
            <a:ext cx="6890616" cy="2875221"/>
          </a:xfrm>
          <a:prstGeom prst="rect">
            <a:avLst/>
          </a:prstGeom>
        </p:spPr>
      </p:pic>
    </p:spTree>
    <p:extLst>
      <p:ext uri="{BB962C8B-B14F-4D97-AF65-F5344CB8AC3E}">
        <p14:creationId xmlns:p14="http://schemas.microsoft.com/office/powerpoint/2010/main" val="1799407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2-22 Data Model for Pine Valley Furniture Company in Microsoft Visio Notation</a:t>
            </a:r>
          </a:p>
        </p:txBody>
      </p:sp>
      <p:sp>
        <p:nvSpPr>
          <p:cNvPr id="3" name="Text Placeholder 2"/>
          <p:cNvSpPr>
            <a:spLocks noGrp="1"/>
          </p:cNvSpPr>
          <p:nvPr>
            <p:ph type="body" idx="1"/>
          </p:nvPr>
        </p:nvSpPr>
        <p:spPr>
          <a:xfrm>
            <a:off x="457200" y="1600201"/>
            <a:ext cx="3305331" cy="2087380"/>
          </a:xfrm>
        </p:spPr>
        <p:txBody>
          <a:bodyPr/>
          <a:lstStyle/>
          <a:p>
            <a:pPr marL="0" indent="0">
              <a:buNone/>
            </a:pPr>
            <a:r>
              <a:rPr lang="en-US" sz="2400" dirty="0"/>
              <a:t>Different modeling software tools may have different notation for the same constructs</a:t>
            </a:r>
            <a:r>
              <a:rPr lang="en-US" sz="2400" dirty="0" smtClean="0"/>
              <a:t>.</a:t>
            </a:r>
            <a:endParaRPr lang="en-US" sz="2400" dirty="0"/>
          </a:p>
        </p:txBody>
      </p:sp>
      <p:pic>
        <p:nvPicPr>
          <p:cNvPr id="4" name="Picture 3" descr="A drawing shows a data model for Pine Valley Furniture Company in Microsoft Visio notation. The data model shows two streams of relationships between various entity types. The first stream shows the following relationships between 13 entity types. SALESPERSON has a mandatory many to mandatory single &quot;Serves relationship with TERRITORY, with dashed relationship lines. The attributes of the two entity types are as follows. SALESPERSON, P K Salesperson I D, Salesperson Name, Salesperson Telephone, Salesperson Fax.&#10;TERRITORY, P K Territory I D, Territory Name, TERRITORY has a mandatory single to mandatory many relationship with DOES BUSINESS IN, for which no further attributes are defined. DOES BUSINESS IN has an optional many to mandatory single relationship with CUSTOMER, which has the following attributes. P K Customer I D, Customer Name, Customer Address, Customer Postal Code. CUSTOMER has a mandatory single to optional many Submits relationship with ORDER, which has the following attributes. P K Order I D, Order Date. ORDER has a mandatory single to mandatory many relationship with ORDER LINE, which has Ordered Quantity as its attribute. ORDER LINE has an optional many to mandatory single relationship with PRODUCT which has the following attributes, P K Product I D, Product Description, Product Finish, Product Standard Price. PRODUCT has a mandatory single to mandatory many relationship with PRODUCED IN, which has no attributes defined. PRODUCED IN has an optional many to mandatory single relationship with WORK CENTER, which has the following attributes. P K Work Center I D, Work Center Location. WORK CENTER has a mandatory single to mandatory many relationship with WORKS IN which has no attributes defined. WORKS IN has an optional many to mandatory single relationship with EMPLOYEE which has the following attributes, P K Employee ID, Employee Name, Employee Address. EMPLOYEE has a unary relationship with itself, defined as optional many Is Supervised by at one end, and optional single Supervises at the other end. EMPLOYEE has a mandatory single to optional many relationship with HAS SKILL, for which no attributes are defined. HAS SKILL has an optional many to mandatory single relationship with SKILL which has P K Skill as its attribute. The second stream of relationships shows six entities, defined as follows. PRODUCT LINE has a mandatory single to optional many Includes relationship with PRODUCT that has a dashed relationship line. The attributes of PRODUCT LINE are as follows. PK Product Line I D, Product Line Name. PRODUCT has a mandatory single to mandatory many relationship with USES, which has Goes into Quantity as its attribute. USES has a mandatory many to mandatory single relationship with RAW MATERIAL which has the following attributes. P K Material I D, Material Name, Material Standard Cost, Unit of Measure. RAW MATERIAL has a mandatory single to mandatory many relationship with SUPPLIES, which has Supply Unit Price as its attribute. SUPPLIES has an optional many to mandatory single relationship with VENDOR which has the following attributes.&#10;P K Vendor I D, Vendor Name, Vendor Address.">
            <a:extLst>
              <a:ext uri="{FF2B5EF4-FFF2-40B4-BE49-F238E27FC236}">
                <a16:creationId xmlns:a16="http://schemas.microsoft.com/office/drawing/2014/main" id="{953BC23F-A6CB-4ED3-8E29-1295EA864D23}"/>
              </a:ext>
            </a:extLst>
          </p:cNvPr>
          <p:cNvPicPr>
            <a:picLocks noChangeAspect="1"/>
          </p:cNvPicPr>
          <p:nvPr/>
        </p:nvPicPr>
        <p:blipFill>
          <a:blip r:embed="rId3"/>
          <a:stretch>
            <a:fillRect/>
          </a:stretch>
        </p:blipFill>
        <p:spPr>
          <a:xfrm>
            <a:off x="4248539" y="1600201"/>
            <a:ext cx="4194868" cy="4232930"/>
          </a:xfrm>
          <a:prstGeom prst="rect">
            <a:avLst/>
          </a:prstGeom>
        </p:spPr>
      </p:pic>
    </p:spTree>
    <p:extLst>
      <p:ext uri="{BB962C8B-B14F-4D97-AF65-F5344CB8AC3E}">
        <p14:creationId xmlns:p14="http://schemas.microsoft.com/office/powerpoint/2010/main" val="4123703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590"/>
            <a:ext cx="8229600" cy="1066799"/>
          </a:xfrm>
        </p:spPr>
        <p:txBody>
          <a:bodyPr anchor="b"/>
          <a:lstStyle/>
          <a:p>
            <a:r>
              <a:rPr lang="en-US" dirty="0"/>
              <a:t>Figure 2-2 </a:t>
            </a:r>
            <a:r>
              <a:rPr lang="en-US" dirty="0" smtClean="0"/>
              <a:t>Basic </a:t>
            </a:r>
            <a:r>
              <a:rPr lang="en-US" dirty="0"/>
              <a:t>E-R Notation</a:t>
            </a:r>
          </a:p>
        </p:txBody>
      </p:sp>
      <p:pic>
        <p:nvPicPr>
          <p:cNvPr id="4" name="Picture 3" descr="A diagram depicts some of the basic E R notations used in diagrams. Three notations are depicted for Entity types as follows.&#10;Rectangular box: Strong. Rectangular box with double borders: Weak. Rectangular box with smooth edges: Associative. The attributes are represented inside an Entity in six ways, as follows. Entity name on top. Identifier, text with a single underline. Partial identifier, text with a double underline. Optional, text without underline. Derived, text inside square brackets. Multivalued, text inside flower brackets. Composite, Items separated by comma, and shown inside parenthesis. Three relationship degrees are represented as follows. Unary, a rectangle with a line that connects the rectangle to itself. Binary, two rectangles joined by a line. Ternary, three rectangles joined by lines in a Y shape. Four relationship cardinalities are represented as follows. Line with two vertical bars near a box at one end, Mandatory one. Line with a vertical bar and arrow head near a box at one end. Mandatory many. Line with a circle and vertical bar near a box at one end. Optional one: Line with a circle and arrow head near a box at one end. Optional many.">
            <a:extLst>
              <a:ext uri="{FF2B5EF4-FFF2-40B4-BE49-F238E27FC236}">
                <a16:creationId xmlns:a16="http://schemas.microsoft.com/office/drawing/2014/main" id="{3022C528-A1C7-47A9-89EE-0F6511F46968}"/>
              </a:ext>
            </a:extLst>
          </p:cNvPr>
          <p:cNvPicPr>
            <a:picLocks noChangeAspect="1"/>
          </p:cNvPicPr>
          <p:nvPr/>
        </p:nvPicPr>
        <p:blipFill>
          <a:blip r:embed="rId3"/>
          <a:stretch>
            <a:fillRect/>
          </a:stretch>
        </p:blipFill>
        <p:spPr>
          <a:xfrm>
            <a:off x="920325" y="1695170"/>
            <a:ext cx="7303351" cy="4269772"/>
          </a:xfrm>
          <a:prstGeom prst="rect">
            <a:avLst/>
          </a:prstGeom>
        </p:spPr>
      </p:pic>
    </p:spTree>
    <p:extLst>
      <p:ext uri="{BB962C8B-B14F-4D97-AF65-F5344CB8AC3E}">
        <p14:creationId xmlns:p14="http://schemas.microsoft.com/office/powerpoint/2010/main" val="1608227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Rules</a:t>
            </a:r>
          </a:p>
        </p:txBody>
      </p:sp>
      <p:sp>
        <p:nvSpPr>
          <p:cNvPr id="3" name="Text Placeholder 2"/>
          <p:cNvSpPr>
            <a:spLocks noGrp="1"/>
          </p:cNvSpPr>
          <p:nvPr>
            <p:ph type="body" idx="1"/>
          </p:nvPr>
        </p:nvSpPr>
        <p:spPr/>
        <p:txBody>
          <a:bodyPr/>
          <a:lstStyle/>
          <a:p>
            <a:pPr>
              <a:defRPr/>
            </a:pPr>
            <a:r>
              <a:rPr lang="en-US" sz="2400" dirty="0">
                <a:solidFill>
                  <a:srgbClr val="000000"/>
                </a:solidFill>
              </a:rPr>
              <a:t>Are statements that define or constrain some aspect of the business</a:t>
            </a:r>
          </a:p>
          <a:p>
            <a:pPr>
              <a:defRPr/>
            </a:pPr>
            <a:r>
              <a:rPr lang="en-US" sz="2400" dirty="0">
                <a:solidFill>
                  <a:srgbClr val="000000"/>
                </a:solidFill>
              </a:rPr>
              <a:t>Are derived from policies, procedures, events, functions</a:t>
            </a:r>
          </a:p>
          <a:p>
            <a:pPr>
              <a:defRPr/>
            </a:pPr>
            <a:r>
              <a:rPr lang="en-US" sz="2400" dirty="0">
                <a:solidFill>
                  <a:srgbClr val="000000"/>
                </a:solidFill>
              </a:rPr>
              <a:t>Assert business structure</a:t>
            </a:r>
          </a:p>
          <a:p>
            <a:pPr>
              <a:defRPr/>
            </a:pPr>
            <a:r>
              <a:rPr lang="en-US" sz="2400" dirty="0">
                <a:solidFill>
                  <a:srgbClr val="000000"/>
                </a:solidFill>
              </a:rPr>
              <a:t>Control/influence business behavior</a:t>
            </a:r>
          </a:p>
          <a:p>
            <a:pPr>
              <a:defRPr/>
            </a:pPr>
            <a:r>
              <a:rPr lang="en-US" sz="2400" dirty="0">
                <a:solidFill>
                  <a:srgbClr val="000000"/>
                </a:solidFill>
              </a:rPr>
              <a:t>Are expressed in terms familiar to end users</a:t>
            </a:r>
          </a:p>
          <a:p>
            <a:pPr>
              <a:defRPr/>
            </a:pPr>
            <a:r>
              <a:rPr lang="en-US" sz="2400" dirty="0">
                <a:solidFill>
                  <a:srgbClr val="000000"/>
                </a:solidFill>
              </a:rPr>
              <a:t>Are automated through </a:t>
            </a:r>
            <a:r>
              <a:rPr lang="en-US" sz="2400" dirty="0" smtClean="0">
                <a:solidFill>
                  <a:srgbClr val="000000"/>
                </a:solidFill>
              </a:rPr>
              <a:t>D</a:t>
            </a:r>
            <a:r>
              <a:rPr lang="en-US" sz="100" dirty="0" smtClean="0">
                <a:solidFill>
                  <a:srgbClr val="000000"/>
                </a:solidFill>
              </a:rPr>
              <a:t> </a:t>
            </a:r>
            <a:r>
              <a:rPr lang="en-US" sz="2400" dirty="0" smtClean="0">
                <a:solidFill>
                  <a:srgbClr val="000000"/>
                </a:solidFill>
              </a:rPr>
              <a:t>B</a:t>
            </a:r>
            <a:r>
              <a:rPr lang="en-US" sz="100" dirty="0" smtClean="0">
                <a:solidFill>
                  <a:srgbClr val="000000"/>
                </a:solidFill>
              </a:rPr>
              <a:t> </a:t>
            </a:r>
            <a:r>
              <a:rPr lang="en-US" sz="2400" dirty="0" smtClean="0">
                <a:solidFill>
                  <a:srgbClr val="000000"/>
                </a:solidFill>
              </a:rPr>
              <a:t>M</a:t>
            </a:r>
            <a:r>
              <a:rPr lang="en-US" sz="100" dirty="0" smtClean="0">
                <a:solidFill>
                  <a:srgbClr val="000000"/>
                </a:solidFill>
              </a:rPr>
              <a:t> </a:t>
            </a:r>
            <a:r>
              <a:rPr lang="en-US" sz="2400" dirty="0" smtClean="0">
                <a:solidFill>
                  <a:srgbClr val="000000"/>
                </a:solidFill>
              </a:rPr>
              <a:t>S software</a:t>
            </a:r>
            <a:endParaRPr lang="en-US" sz="2400" dirty="0">
              <a:solidFill>
                <a:srgbClr val="000000"/>
              </a:solidFill>
            </a:endParaRPr>
          </a:p>
        </p:txBody>
      </p:sp>
    </p:spTree>
    <p:extLst>
      <p:ext uri="{BB962C8B-B14F-4D97-AF65-F5344CB8AC3E}">
        <p14:creationId xmlns:p14="http://schemas.microsoft.com/office/powerpoint/2010/main" val="3624608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Business Rule Is:</a:t>
            </a:r>
          </a:p>
        </p:txBody>
      </p:sp>
      <p:sp>
        <p:nvSpPr>
          <p:cNvPr id="3" name="Text Placeholder 2"/>
          <p:cNvSpPr>
            <a:spLocks noGrp="1"/>
          </p:cNvSpPr>
          <p:nvPr>
            <p:ph type="body" idx="1"/>
          </p:nvPr>
        </p:nvSpPr>
        <p:spPr/>
        <p:txBody>
          <a:bodyPr/>
          <a:lstStyle/>
          <a:p>
            <a:pPr>
              <a:defRPr/>
            </a:pPr>
            <a:r>
              <a:rPr lang="en-US" sz="2400" dirty="0">
                <a:solidFill>
                  <a:srgbClr val="000000"/>
                </a:solidFill>
              </a:rPr>
              <a:t>Declarative – what, not how</a:t>
            </a:r>
          </a:p>
          <a:p>
            <a:pPr>
              <a:defRPr/>
            </a:pPr>
            <a:r>
              <a:rPr lang="en-US" sz="2400" dirty="0">
                <a:solidFill>
                  <a:srgbClr val="000000"/>
                </a:solidFill>
              </a:rPr>
              <a:t>Precise – clear, agreed-upon meaning</a:t>
            </a:r>
          </a:p>
          <a:p>
            <a:pPr>
              <a:defRPr/>
            </a:pPr>
            <a:r>
              <a:rPr lang="en-US" sz="2400" dirty="0">
                <a:solidFill>
                  <a:srgbClr val="000000"/>
                </a:solidFill>
              </a:rPr>
              <a:t>Atomic – one statement</a:t>
            </a:r>
          </a:p>
          <a:p>
            <a:pPr>
              <a:defRPr/>
            </a:pPr>
            <a:r>
              <a:rPr lang="en-US" sz="2400" dirty="0">
                <a:solidFill>
                  <a:srgbClr val="000000"/>
                </a:solidFill>
              </a:rPr>
              <a:t>Consistent – internally and externally</a:t>
            </a:r>
          </a:p>
          <a:p>
            <a:pPr>
              <a:defRPr/>
            </a:pPr>
            <a:r>
              <a:rPr lang="en-US" sz="2400" dirty="0">
                <a:solidFill>
                  <a:srgbClr val="000000"/>
                </a:solidFill>
              </a:rPr>
              <a:t>Expressible – structured, natural language</a:t>
            </a:r>
          </a:p>
          <a:p>
            <a:pPr>
              <a:defRPr/>
            </a:pPr>
            <a:r>
              <a:rPr lang="en-US" sz="2400" dirty="0">
                <a:solidFill>
                  <a:srgbClr val="000000"/>
                </a:solidFill>
              </a:rPr>
              <a:t>Distinct – non-redundant</a:t>
            </a:r>
          </a:p>
          <a:p>
            <a:pPr>
              <a:defRPr/>
            </a:pPr>
            <a:r>
              <a:rPr lang="en-US" sz="2400" dirty="0">
                <a:solidFill>
                  <a:srgbClr val="000000"/>
                </a:solidFill>
              </a:rPr>
              <a:t>Business-oriented – understood by business </a:t>
            </a:r>
            <a:r>
              <a:rPr lang="en-US" sz="2400" dirty="0" smtClean="0">
                <a:solidFill>
                  <a:srgbClr val="000000"/>
                </a:solidFill>
              </a:rPr>
              <a:t>people</a:t>
            </a:r>
            <a:endParaRPr lang="en-US" sz="2400" dirty="0">
              <a:solidFill>
                <a:srgbClr val="000000"/>
              </a:solidFill>
            </a:endParaRPr>
          </a:p>
        </p:txBody>
      </p:sp>
    </p:spTree>
    <p:extLst>
      <p:ext uri="{BB962C8B-B14F-4D97-AF65-F5344CB8AC3E}">
        <p14:creationId xmlns:p14="http://schemas.microsoft.com/office/powerpoint/2010/main" val="945178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Data </a:t>
            </a:r>
            <a:r>
              <a:rPr lang="en-US"/>
              <a:t>Name </a:t>
            </a:r>
            <a:r>
              <a:rPr lang="en-US" smtClean="0"/>
              <a:t>is</a:t>
            </a:r>
            <a:r>
              <a:rPr lang="en-US" dirty="0"/>
              <a:t>:</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Related to business, not technical, characteristics</a:t>
            </a:r>
          </a:p>
          <a:p>
            <a:pPr>
              <a:defRPr/>
            </a:pPr>
            <a:r>
              <a:rPr lang="en-US" sz="2400" dirty="0">
                <a:solidFill>
                  <a:srgbClr val="000000"/>
                </a:solidFill>
                <a:effectLst>
                  <a:outerShdw blurRad="38100" dist="38100" dir="2700000" algn="tl">
                    <a:srgbClr val="FFFFFF"/>
                  </a:outerShdw>
                </a:effectLst>
              </a:rPr>
              <a:t>Meaningful and self-documenting</a:t>
            </a:r>
          </a:p>
          <a:p>
            <a:pPr>
              <a:defRPr/>
            </a:pPr>
            <a:r>
              <a:rPr lang="en-US" sz="2400" dirty="0">
                <a:solidFill>
                  <a:srgbClr val="000000"/>
                </a:solidFill>
                <a:effectLst>
                  <a:outerShdw blurRad="38100" dist="38100" dir="2700000" algn="tl">
                    <a:srgbClr val="FFFFFF"/>
                  </a:outerShdw>
                </a:effectLst>
              </a:rPr>
              <a:t>Unique</a:t>
            </a:r>
          </a:p>
          <a:p>
            <a:pPr>
              <a:defRPr/>
            </a:pPr>
            <a:r>
              <a:rPr lang="en-US" sz="2400" dirty="0">
                <a:solidFill>
                  <a:srgbClr val="000000"/>
                </a:solidFill>
                <a:effectLst>
                  <a:outerShdw blurRad="38100" dist="38100" dir="2700000" algn="tl">
                    <a:srgbClr val="FFFFFF"/>
                  </a:outerShdw>
                </a:effectLst>
              </a:rPr>
              <a:t>Readable</a:t>
            </a:r>
          </a:p>
          <a:p>
            <a:pPr>
              <a:defRPr/>
            </a:pPr>
            <a:r>
              <a:rPr lang="en-US" sz="2400" dirty="0">
                <a:solidFill>
                  <a:srgbClr val="000000"/>
                </a:solidFill>
                <a:effectLst>
                  <a:outerShdw blurRad="38100" dist="38100" dir="2700000" algn="tl">
                    <a:srgbClr val="FFFFFF"/>
                  </a:outerShdw>
                </a:effectLst>
              </a:rPr>
              <a:t>Composed of words from an approved list</a:t>
            </a:r>
          </a:p>
          <a:p>
            <a:pPr>
              <a:defRPr/>
            </a:pPr>
            <a:r>
              <a:rPr lang="en-US" sz="2400" dirty="0">
                <a:solidFill>
                  <a:srgbClr val="000000"/>
                </a:solidFill>
                <a:effectLst>
                  <a:outerShdw blurRad="38100" dist="38100" dir="2700000" algn="tl">
                    <a:srgbClr val="FFFFFF"/>
                  </a:outerShdw>
                </a:effectLst>
              </a:rPr>
              <a:t>Repeatable</a:t>
            </a:r>
          </a:p>
          <a:p>
            <a:pPr>
              <a:defRPr/>
            </a:pPr>
            <a:r>
              <a:rPr lang="en-US" sz="2400" dirty="0">
                <a:solidFill>
                  <a:srgbClr val="000000"/>
                </a:solidFill>
                <a:effectLst>
                  <a:outerShdw blurRad="38100" dist="38100" dir="2700000" algn="tl">
                    <a:srgbClr val="FFFFFF"/>
                  </a:outerShdw>
                </a:effectLst>
              </a:rPr>
              <a:t>Written in standard </a:t>
            </a:r>
            <a:r>
              <a:rPr lang="en-US" sz="2400" dirty="0" smtClean="0">
                <a:solidFill>
                  <a:srgbClr val="000000"/>
                </a:solidFill>
                <a:effectLst>
                  <a:outerShdw blurRad="38100" dist="38100" dir="2700000" algn="tl">
                    <a:srgbClr val="FFFFFF"/>
                  </a:outerShdw>
                </a:effectLst>
              </a:rPr>
              <a:t>syntax</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852089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Explanation of a term or fact</a:t>
            </a:r>
          </a:p>
          <a:p>
            <a:pPr lvl="1">
              <a:defRPr/>
            </a:pPr>
            <a:r>
              <a:rPr lang="en-US" sz="2400" dirty="0">
                <a:solidFill>
                  <a:srgbClr val="000000"/>
                </a:solidFill>
                <a:effectLst>
                  <a:outerShdw blurRad="38100" dist="38100" dir="2700000" algn="tl">
                    <a:srgbClr val="FFFFFF"/>
                  </a:outerShdw>
                </a:effectLst>
              </a:rPr>
              <a:t>Term – word or phrase with specific meaning</a:t>
            </a:r>
          </a:p>
          <a:p>
            <a:pPr lvl="1">
              <a:defRPr/>
            </a:pPr>
            <a:r>
              <a:rPr lang="en-US" sz="2400" dirty="0">
                <a:solidFill>
                  <a:srgbClr val="000000"/>
                </a:solidFill>
                <a:effectLst>
                  <a:outerShdw blurRad="38100" dist="38100" dir="2700000" algn="tl">
                    <a:srgbClr val="FFFFFF"/>
                  </a:outerShdw>
                </a:effectLst>
              </a:rPr>
              <a:t>Fact – association between two or more terms</a:t>
            </a:r>
          </a:p>
          <a:p>
            <a:pPr>
              <a:defRPr/>
            </a:pPr>
            <a:r>
              <a:rPr lang="en-US" sz="2400" dirty="0">
                <a:solidFill>
                  <a:srgbClr val="000000"/>
                </a:solidFill>
                <a:effectLst>
                  <a:outerShdw blurRad="38100" dist="38100" dir="2700000" algn="tl">
                    <a:srgbClr val="FFFFFF"/>
                  </a:outerShdw>
                </a:effectLst>
              </a:rPr>
              <a:t>Guidelines for good data definition</a:t>
            </a:r>
          </a:p>
          <a:p>
            <a:pPr lvl="1">
              <a:defRPr/>
            </a:pPr>
            <a:r>
              <a:rPr lang="en-US" sz="2400" dirty="0">
                <a:solidFill>
                  <a:srgbClr val="000000"/>
                </a:solidFill>
                <a:effectLst>
                  <a:outerShdw blurRad="38100" dist="38100" dir="2700000" algn="tl">
                    <a:srgbClr val="FFFFFF"/>
                  </a:outerShdw>
                </a:effectLst>
              </a:rPr>
              <a:t>A concise description of essential data meaning</a:t>
            </a:r>
          </a:p>
          <a:p>
            <a:pPr lvl="1">
              <a:defRPr/>
            </a:pPr>
            <a:r>
              <a:rPr lang="en-US" sz="2400" dirty="0">
                <a:solidFill>
                  <a:srgbClr val="000000"/>
                </a:solidFill>
                <a:effectLst>
                  <a:outerShdw blurRad="38100" dist="38100" dir="2700000" algn="tl">
                    <a:srgbClr val="FFFFFF"/>
                  </a:outerShdw>
                </a:effectLst>
              </a:rPr>
              <a:t>Gathered in conjunction with systems requirements</a:t>
            </a:r>
          </a:p>
          <a:p>
            <a:pPr lvl="1">
              <a:defRPr/>
            </a:pPr>
            <a:r>
              <a:rPr lang="en-US" sz="2400" dirty="0">
                <a:solidFill>
                  <a:srgbClr val="000000"/>
                </a:solidFill>
                <a:effectLst>
                  <a:outerShdw blurRad="38100" dist="38100" dir="2700000" algn="tl">
                    <a:srgbClr val="FFFFFF"/>
                  </a:outerShdw>
                </a:effectLst>
              </a:rPr>
              <a:t>Accompanied by diagrams</a:t>
            </a:r>
          </a:p>
          <a:p>
            <a:pPr lvl="1">
              <a:defRPr/>
            </a:pPr>
            <a:r>
              <a:rPr lang="en-US" sz="2400" dirty="0">
                <a:solidFill>
                  <a:srgbClr val="000000"/>
                </a:solidFill>
                <a:effectLst>
                  <a:outerShdw blurRad="38100" dist="38100" dir="2700000" algn="tl">
                    <a:srgbClr val="FFFFFF"/>
                  </a:outerShdw>
                </a:effectLst>
              </a:rPr>
              <a:t>Achieved by consensus and iteratively </a:t>
            </a:r>
            <a:r>
              <a:rPr lang="en-US" sz="2400" dirty="0" smtClean="0">
                <a:solidFill>
                  <a:srgbClr val="000000"/>
                </a:solidFill>
                <a:effectLst>
                  <a:outerShdw blurRad="38100" dist="38100" dir="2700000" algn="tl">
                    <a:srgbClr val="FFFFFF"/>
                  </a:outerShdw>
                </a:effectLst>
              </a:rPr>
              <a:t>refined</a:t>
            </a: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459200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8705</TotalTime>
  <Words>5288</Words>
  <Application>Microsoft Office PowerPoint</Application>
  <PresentationFormat>On-screen Show (4:3)</PresentationFormat>
  <Paragraphs>426</Paragraphs>
  <Slides>50</Slides>
  <Notes>42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Noto Sans Symbols</vt:lpstr>
      <vt:lpstr>Times New Roman</vt:lpstr>
      <vt:lpstr>Verdana</vt:lpstr>
      <vt:lpstr>508 Lecture</vt:lpstr>
      <vt:lpstr>1_508 Lecture</vt:lpstr>
      <vt:lpstr>Modern Database Management</vt:lpstr>
      <vt:lpstr>Learning Objectives</vt:lpstr>
      <vt:lpstr>E-R Model Constructs</vt:lpstr>
      <vt:lpstr>Figure 2-1 Sample E-R Diagram</vt:lpstr>
      <vt:lpstr>Figure 2-2 Basic E-R Notation</vt:lpstr>
      <vt:lpstr>Business Rules</vt:lpstr>
      <vt:lpstr>A Good Business Rule Is:</vt:lpstr>
      <vt:lpstr>A Good Data Name is:</vt:lpstr>
      <vt:lpstr>Data Definitions</vt:lpstr>
      <vt:lpstr>Entities</vt:lpstr>
      <vt:lpstr>Entity Type and Entity Instances</vt:lpstr>
      <vt:lpstr>An Entity…</vt:lpstr>
      <vt:lpstr>Figure 2-4 Example of Inappropriate Entities</vt:lpstr>
      <vt:lpstr>Strong versus. Weak Entities, and Identifying Relationships</vt:lpstr>
      <vt:lpstr>Figure 2-5 Example of a Weak Identity and Its Identifying Relationship</vt:lpstr>
      <vt:lpstr>Guidelines for Naming Entities</vt:lpstr>
      <vt:lpstr>Guidelines for Defining Entities</vt:lpstr>
      <vt:lpstr>Attributes</vt:lpstr>
      <vt:lpstr>Figure 2-6 Required versus. Optional Attributes</vt:lpstr>
      <vt:lpstr>Figure 2-7 A Composite Attribute</vt:lpstr>
      <vt:lpstr>Figure 2-8 Multivalued and Derived Attributes</vt:lpstr>
      <vt:lpstr>Identifiers (Keys)</vt:lpstr>
      <vt:lpstr>Criteria for Identifiers</vt:lpstr>
      <vt:lpstr>Figure 2-9 Simple and Composite Identifier Attributes</vt:lpstr>
      <vt:lpstr>Naming Attributes</vt:lpstr>
      <vt:lpstr>Defining Attributes (1 of 2)</vt:lpstr>
      <vt:lpstr>Defining Attributes (2 of 2)</vt:lpstr>
      <vt:lpstr>Modeling Relationships</vt:lpstr>
      <vt:lpstr>Figure 2-10 Relationship Type and Instances</vt:lpstr>
      <vt:lpstr>Degree of Relationships</vt:lpstr>
      <vt:lpstr>From Figure 2-2 Degrees of Relationships</vt:lpstr>
      <vt:lpstr>Cardinality of Relationships</vt:lpstr>
      <vt:lpstr>Figure 2-12 Examples of Relationships of Different Degrees (1 of 3)</vt:lpstr>
      <vt:lpstr>Figure 2-12 Examples of Relationships of Different Degrees (2 of 3)</vt:lpstr>
      <vt:lpstr>Figure 2-12 Examples of Relationships of Different Degrees (3 of 3)</vt:lpstr>
      <vt:lpstr>Figure 2-15 Using Relationships and Entities to Link Related Attributes</vt:lpstr>
      <vt:lpstr>Cardinality Constraints</vt:lpstr>
      <vt:lpstr>Figure 2-17 Examples of Cardinality Constraints (1 of 3)</vt:lpstr>
      <vt:lpstr>Figure 2-17 Examples of Cardinality Constraints (2 of 3)</vt:lpstr>
      <vt:lpstr>Figure 2-17 Examples of Cardinality Constraints (3 of 3)</vt:lpstr>
      <vt:lpstr>Figure 2-21 Example of Multiple Relationships (1 of 2)</vt:lpstr>
      <vt:lpstr>Figure 2-21 Example of Multiple Relationships (2 of 2)</vt:lpstr>
      <vt:lpstr>Associative Entities</vt:lpstr>
      <vt:lpstr>Figure 2-11 Associative Entities</vt:lpstr>
      <vt:lpstr>Figure 2-13 Representing a Bill-of-Materials Structure (1 of 2)</vt:lpstr>
      <vt:lpstr>Figure 2-13 Representing a Bill-of-Materials Structure (2 of 2)</vt:lpstr>
      <vt:lpstr>Figure 2-18 Cardinality Constraints in a Ternary Relationship</vt:lpstr>
      <vt:lpstr>Figure 2-19 Simple Example of Time-Stamping</vt:lpstr>
      <vt:lpstr>Figure 2-22 Data Model for Pine Valley Furniture Company in Microsoft Visio Notation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V, Ramamoorthy (Cognizant)</cp:lastModifiedBy>
  <cp:revision>949</cp:revision>
  <dcterms:modified xsi:type="dcterms:W3CDTF">2018-04-05T12:56:19Z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