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7"/>
  </p:notesMasterIdLst>
  <p:handoutMasterIdLst>
    <p:handoutMasterId r:id="rId28"/>
  </p:handoutMasterIdLst>
  <p:sldIdLst>
    <p:sldId id="332" r:id="rId3"/>
    <p:sldId id="334" r:id="rId4"/>
    <p:sldId id="355"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2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EEB59-1930-4709-92C0-538EE7BE3898}" v="1" dt="2021-01-17T17:16:22.678"/>
    <p1510:client id="{94122552-76EE-4D51-B668-8E8AF9D3EC16}" v="4" dt="2021-01-17T00:22:42.989"/>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6395" autoAdjust="0"/>
  </p:normalViewPr>
  <p:slideViewPr>
    <p:cSldViewPr snapToGrid="0" snapToObjects="1">
      <p:cViewPr varScale="1">
        <p:scale>
          <a:sx n="93" d="100"/>
          <a:sy n="93" d="100"/>
        </p:scale>
        <p:origin x="1071" y="57"/>
      </p:cViewPr>
      <p:guideLst>
        <p:guide orient="horz" pos="4104"/>
        <p:guide pos="1824"/>
      </p:guideLst>
    </p:cSldViewPr>
  </p:slideViewPr>
  <p:outlineViewPr>
    <p:cViewPr>
      <p:scale>
        <a:sx n="66" d="100"/>
        <a:sy n="66" d="100"/>
      </p:scale>
      <p:origin x="0" y="-5280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94122552-76EE-4D51-B668-8E8AF9D3EC16}"/>
    <pc:docChg chg="undo custSel addSld modSld">
      <pc:chgData name="Zaman Zaman" userId="e745144d-2859-4efa-8ace-e0474d46a858" providerId="ADAL" clId="{94122552-76EE-4D51-B668-8E8AF9D3EC16}" dt="2021-01-17T00:25:15.751" v="141" actId="13926"/>
      <pc:docMkLst>
        <pc:docMk/>
      </pc:docMkLst>
      <pc:sldChg chg="modSp">
        <pc:chgData name="Zaman Zaman" userId="e745144d-2859-4efa-8ace-e0474d46a858" providerId="ADAL" clId="{94122552-76EE-4D51-B668-8E8AF9D3EC16}" dt="2021-01-16T18:46:42.392" v="8" actId="20577"/>
        <pc:sldMkLst>
          <pc:docMk/>
          <pc:sldMk cId="3951396347" sldId="344"/>
        </pc:sldMkLst>
        <pc:spChg chg="mod">
          <ac:chgData name="Zaman Zaman" userId="e745144d-2859-4efa-8ace-e0474d46a858" providerId="ADAL" clId="{94122552-76EE-4D51-B668-8E8AF9D3EC16}" dt="2021-01-16T18:46:42.392" v="8" actId="20577"/>
          <ac:spMkLst>
            <pc:docMk/>
            <pc:sldMk cId="3951396347" sldId="344"/>
            <ac:spMk id="5" creationId="{00000000-0000-0000-0000-000000000000}"/>
          </ac:spMkLst>
        </pc:spChg>
      </pc:sldChg>
      <pc:sldChg chg="addSp delSp modSp add">
        <pc:chgData name="Zaman Zaman" userId="e745144d-2859-4efa-8ace-e0474d46a858" providerId="ADAL" clId="{94122552-76EE-4D51-B668-8E8AF9D3EC16}" dt="2021-01-17T00:25:15.751" v="141" actId="13926"/>
        <pc:sldMkLst>
          <pc:docMk/>
          <pc:sldMk cId="300985581" sldId="377"/>
        </pc:sldMkLst>
        <pc:spChg chg="mod">
          <ac:chgData name="Zaman Zaman" userId="e745144d-2859-4efa-8ace-e0474d46a858" providerId="ADAL" clId="{94122552-76EE-4D51-B668-8E8AF9D3EC16}" dt="2021-01-17T00:23:39.185" v="102" actId="20577"/>
          <ac:spMkLst>
            <pc:docMk/>
            <pc:sldMk cId="300985581" sldId="377"/>
            <ac:spMk id="2" creationId="{386D0FDD-99FD-44B1-9EDD-15ACEF5EF38D}"/>
          </ac:spMkLst>
        </pc:spChg>
        <pc:spChg chg="del">
          <ac:chgData name="Zaman Zaman" userId="e745144d-2859-4efa-8ace-e0474d46a858" providerId="ADAL" clId="{94122552-76EE-4D51-B668-8E8AF9D3EC16}" dt="2021-01-17T00:22:14.077" v="65" actId="478"/>
          <ac:spMkLst>
            <pc:docMk/>
            <pc:sldMk cId="300985581" sldId="377"/>
            <ac:spMk id="3" creationId="{6742EEA4-0D37-4F95-A207-119B5C38FE18}"/>
          </ac:spMkLst>
        </pc:spChg>
        <pc:spChg chg="del">
          <ac:chgData name="Zaman Zaman" userId="e745144d-2859-4efa-8ace-e0474d46a858" providerId="ADAL" clId="{94122552-76EE-4D51-B668-8E8AF9D3EC16}" dt="2021-01-17T00:22:16.981" v="66" actId="478"/>
          <ac:spMkLst>
            <pc:docMk/>
            <pc:sldMk cId="300985581" sldId="377"/>
            <ac:spMk id="4" creationId="{77BAFA6F-6B5F-4DDD-9658-E871AFF2CEAB}"/>
          </ac:spMkLst>
        </pc:spChg>
        <pc:spChg chg="add del">
          <ac:chgData name="Zaman Zaman" userId="e745144d-2859-4efa-8ace-e0474d46a858" providerId="ADAL" clId="{94122552-76EE-4D51-B668-8E8AF9D3EC16}" dt="2021-01-17T00:22:25.271" v="68"/>
          <ac:spMkLst>
            <pc:docMk/>
            <pc:sldMk cId="300985581" sldId="377"/>
            <ac:spMk id="5" creationId="{43AF548B-D9AC-4C20-93FF-3D71A6DDB409}"/>
          </ac:spMkLst>
        </pc:spChg>
        <pc:graphicFrameChg chg="add mod modGraphic">
          <ac:chgData name="Zaman Zaman" userId="e745144d-2859-4efa-8ace-e0474d46a858" providerId="ADAL" clId="{94122552-76EE-4D51-B668-8E8AF9D3EC16}" dt="2021-01-17T00:25:15.751" v="141" actId="13926"/>
          <ac:graphicFrameMkLst>
            <pc:docMk/>
            <pc:sldMk cId="300985581" sldId="377"/>
            <ac:graphicFrameMk id="6" creationId="{85D5811E-1337-4C5E-B8D7-AB50B4FFE717}"/>
          </ac:graphicFrameMkLst>
        </pc:graphicFrameChg>
      </pc:sldChg>
    </pc:docChg>
  </pc:docChgLst>
  <pc:docChgLst>
    <pc:chgData name="Zaman Zaman" userId="e745144d-2859-4efa-8ace-e0474d46a858" providerId="ADAL" clId="{05AF00B3-05E5-49D3-8D4D-B7280D5213BE}"/>
    <pc:docChg chg="delSld modSld">
      <pc:chgData name="Zaman Zaman" userId="e745144d-2859-4efa-8ace-e0474d46a858" providerId="ADAL" clId="{05AF00B3-05E5-49D3-8D4D-B7280D5213BE}" dt="2021-01-17T17:14:23.331" v="28" actId="2696"/>
      <pc:docMkLst>
        <pc:docMk/>
      </pc:docMkLst>
      <pc:sldChg chg="modSp">
        <pc:chgData name="Zaman Zaman" userId="e745144d-2859-4efa-8ace-e0474d46a858" providerId="ADAL" clId="{05AF00B3-05E5-49D3-8D4D-B7280D5213BE}" dt="2021-01-17T17:12:55.342" v="8" actId="20577"/>
        <pc:sldMkLst>
          <pc:docMk/>
          <pc:sldMk cId="3635118459" sldId="332"/>
        </pc:sldMkLst>
        <pc:spChg chg="mod">
          <ac:chgData name="Zaman Zaman" userId="e745144d-2859-4efa-8ace-e0474d46a858" providerId="ADAL" clId="{05AF00B3-05E5-49D3-8D4D-B7280D5213BE}" dt="2021-01-17T17:12:55.342" v="8" actId="20577"/>
          <ac:spMkLst>
            <pc:docMk/>
            <pc:sldMk cId="3635118459" sldId="332"/>
            <ac:spMk id="5" creationId="{00000000-0000-0000-0000-000000000000}"/>
          </ac:spMkLst>
        </pc:spChg>
      </pc:sldChg>
      <pc:sldChg chg="del">
        <pc:chgData name="Zaman Zaman" userId="e745144d-2859-4efa-8ace-e0474d46a858" providerId="ADAL" clId="{05AF00B3-05E5-49D3-8D4D-B7280D5213BE}" dt="2021-01-17T17:14:23.331" v="28" actId="2696"/>
        <pc:sldMkLst>
          <pc:docMk/>
          <pc:sldMk cId="3195132435" sldId="335"/>
        </pc:sldMkLst>
      </pc:sldChg>
      <pc:sldChg chg="del">
        <pc:chgData name="Zaman Zaman" userId="e745144d-2859-4efa-8ace-e0474d46a858" providerId="ADAL" clId="{05AF00B3-05E5-49D3-8D4D-B7280D5213BE}" dt="2021-01-17T17:14:23.163" v="22" actId="2696"/>
        <pc:sldMkLst>
          <pc:docMk/>
          <pc:sldMk cId="2460570761" sldId="336"/>
        </pc:sldMkLst>
      </pc:sldChg>
      <pc:sldChg chg="del">
        <pc:chgData name="Zaman Zaman" userId="e745144d-2859-4efa-8ace-e0474d46a858" providerId="ADAL" clId="{05AF00B3-05E5-49D3-8D4D-B7280D5213BE}" dt="2021-01-17T17:14:23.247" v="24" actId="2696"/>
        <pc:sldMkLst>
          <pc:docMk/>
          <pc:sldMk cId="3604310103" sldId="337"/>
        </pc:sldMkLst>
      </pc:sldChg>
      <pc:sldChg chg="del">
        <pc:chgData name="Zaman Zaman" userId="e745144d-2859-4efa-8ace-e0474d46a858" providerId="ADAL" clId="{05AF00B3-05E5-49D3-8D4D-B7280D5213BE}" dt="2021-01-17T17:14:23.251" v="25" actId="2696"/>
        <pc:sldMkLst>
          <pc:docMk/>
          <pc:sldMk cId="2524589825" sldId="338"/>
        </pc:sldMkLst>
      </pc:sldChg>
      <pc:sldChg chg="del">
        <pc:chgData name="Zaman Zaman" userId="e745144d-2859-4efa-8ace-e0474d46a858" providerId="ADAL" clId="{05AF00B3-05E5-49D3-8D4D-B7280D5213BE}" dt="2021-01-17T17:14:23.259" v="26" actId="2696"/>
        <pc:sldMkLst>
          <pc:docMk/>
          <pc:sldMk cId="1207398741" sldId="339"/>
        </pc:sldMkLst>
      </pc:sldChg>
      <pc:sldChg chg="del">
        <pc:chgData name="Zaman Zaman" userId="e745144d-2859-4efa-8ace-e0474d46a858" providerId="ADAL" clId="{05AF00B3-05E5-49D3-8D4D-B7280D5213BE}" dt="2021-01-17T17:14:23.327" v="27" actId="2696"/>
        <pc:sldMkLst>
          <pc:docMk/>
          <pc:sldMk cId="3881031679" sldId="341"/>
        </pc:sldMkLst>
      </pc:sldChg>
      <pc:sldChg chg="del">
        <pc:chgData name="Zaman Zaman" userId="e745144d-2859-4efa-8ace-e0474d46a858" providerId="ADAL" clId="{05AF00B3-05E5-49D3-8D4D-B7280D5213BE}" dt="2021-01-17T17:14:23.018" v="16" actId="2696"/>
        <pc:sldMkLst>
          <pc:docMk/>
          <pc:sldMk cId="2207796243" sldId="342"/>
        </pc:sldMkLst>
      </pc:sldChg>
      <pc:sldChg chg="del">
        <pc:chgData name="Zaman Zaman" userId="e745144d-2859-4efa-8ace-e0474d46a858" providerId="ADAL" clId="{05AF00B3-05E5-49D3-8D4D-B7280D5213BE}" dt="2021-01-17T17:14:23.030" v="17" actId="2696"/>
        <pc:sldMkLst>
          <pc:docMk/>
          <pc:sldMk cId="618684854" sldId="343"/>
        </pc:sldMkLst>
      </pc:sldChg>
      <pc:sldChg chg="del">
        <pc:chgData name="Zaman Zaman" userId="e745144d-2859-4efa-8ace-e0474d46a858" providerId="ADAL" clId="{05AF00B3-05E5-49D3-8D4D-B7280D5213BE}" dt="2021-01-17T17:14:23.038" v="18" actId="2696"/>
        <pc:sldMkLst>
          <pc:docMk/>
          <pc:sldMk cId="3951396347" sldId="344"/>
        </pc:sldMkLst>
      </pc:sldChg>
      <pc:sldChg chg="del">
        <pc:chgData name="Zaman Zaman" userId="e745144d-2859-4efa-8ace-e0474d46a858" providerId="ADAL" clId="{05AF00B3-05E5-49D3-8D4D-B7280D5213BE}" dt="2021-01-17T17:14:23.050" v="19" actId="2696"/>
        <pc:sldMkLst>
          <pc:docMk/>
          <pc:sldMk cId="1530124466" sldId="345"/>
        </pc:sldMkLst>
      </pc:sldChg>
      <pc:sldChg chg="del">
        <pc:chgData name="Zaman Zaman" userId="e745144d-2859-4efa-8ace-e0474d46a858" providerId="ADAL" clId="{05AF00B3-05E5-49D3-8D4D-B7280D5213BE}" dt="2021-01-17T17:14:23.058" v="20" actId="2696"/>
        <pc:sldMkLst>
          <pc:docMk/>
          <pc:sldMk cId="3567937040" sldId="346"/>
        </pc:sldMkLst>
      </pc:sldChg>
      <pc:sldChg chg="del">
        <pc:chgData name="Zaman Zaman" userId="e745144d-2859-4efa-8ace-e0474d46a858" providerId="ADAL" clId="{05AF00B3-05E5-49D3-8D4D-B7280D5213BE}" dt="2021-01-17T17:14:23.151" v="21" actId="2696"/>
        <pc:sldMkLst>
          <pc:docMk/>
          <pc:sldMk cId="4105672895" sldId="347"/>
        </pc:sldMkLst>
      </pc:sldChg>
      <pc:sldChg chg="del">
        <pc:chgData name="Zaman Zaman" userId="e745144d-2859-4efa-8ace-e0474d46a858" providerId="ADAL" clId="{05AF00B3-05E5-49D3-8D4D-B7280D5213BE}" dt="2021-01-17T17:14:22.918" v="10" actId="2696"/>
        <pc:sldMkLst>
          <pc:docMk/>
          <pc:sldMk cId="1915350861" sldId="348"/>
        </pc:sldMkLst>
      </pc:sldChg>
      <pc:sldChg chg="del">
        <pc:chgData name="Zaman Zaman" userId="e745144d-2859-4efa-8ace-e0474d46a858" providerId="ADAL" clId="{05AF00B3-05E5-49D3-8D4D-B7280D5213BE}" dt="2021-01-17T17:14:22.930" v="11" actId="2696"/>
        <pc:sldMkLst>
          <pc:docMk/>
          <pc:sldMk cId="4130883396" sldId="349"/>
        </pc:sldMkLst>
      </pc:sldChg>
      <pc:sldChg chg="del">
        <pc:chgData name="Zaman Zaman" userId="e745144d-2859-4efa-8ace-e0474d46a858" providerId="ADAL" clId="{05AF00B3-05E5-49D3-8D4D-B7280D5213BE}" dt="2021-01-17T17:14:22.942" v="12" actId="2696"/>
        <pc:sldMkLst>
          <pc:docMk/>
          <pc:sldMk cId="689135105" sldId="350"/>
        </pc:sldMkLst>
      </pc:sldChg>
      <pc:sldChg chg="del">
        <pc:chgData name="Zaman Zaman" userId="e745144d-2859-4efa-8ace-e0474d46a858" providerId="ADAL" clId="{05AF00B3-05E5-49D3-8D4D-B7280D5213BE}" dt="2021-01-17T17:14:22.950" v="13" actId="2696"/>
        <pc:sldMkLst>
          <pc:docMk/>
          <pc:sldMk cId="1929024739" sldId="351"/>
        </pc:sldMkLst>
      </pc:sldChg>
      <pc:sldChg chg="del">
        <pc:chgData name="Zaman Zaman" userId="e745144d-2859-4efa-8ace-e0474d46a858" providerId="ADAL" clId="{05AF00B3-05E5-49D3-8D4D-B7280D5213BE}" dt="2021-01-17T17:14:22.962" v="14" actId="2696"/>
        <pc:sldMkLst>
          <pc:docMk/>
          <pc:sldMk cId="2091377225" sldId="352"/>
        </pc:sldMkLst>
      </pc:sldChg>
      <pc:sldChg chg="del">
        <pc:chgData name="Zaman Zaman" userId="e745144d-2859-4efa-8ace-e0474d46a858" providerId="ADAL" clId="{05AF00B3-05E5-49D3-8D4D-B7280D5213BE}" dt="2021-01-17T17:14:23.006" v="15" actId="2696"/>
        <pc:sldMkLst>
          <pc:docMk/>
          <pc:sldMk cId="1989824754" sldId="353"/>
        </pc:sldMkLst>
      </pc:sldChg>
      <pc:sldChg chg="del">
        <pc:chgData name="Zaman Zaman" userId="e745144d-2859-4efa-8ace-e0474d46a858" providerId="ADAL" clId="{05AF00B3-05E5-49D3-8D4D-B7280D5213BE}" dt="2021-01-17T17:14:22.906" v="9" actId="2696"/>
        <pc:sldMkLst>
          <pc:docMk/>
          <pc:sldMk cId="3770898498" sldId="354"/>
        </pc:sldMkLst>
      </pc:sldChg>
      <pc:sldChg chg="del">
        <pc:chgData name="Zaman Zaman" userId="e745144d-2859-4efa-8ace-e0474d46a858" providerId="ADAL" clId="{05AF00B3-05E5-49D3-8D4D-B7280D5213BE}" dt="2021-01-17T17:14:23.171" v="23" actId="2696"/>
        <pc:sldMkLst>
          <pc:docMk/>
          <pc:sldMk cId="300985581" sldId="377"/>
        </pc:sldMkLst>
      </pc:sldChg>
    </pc:docChg>
  </pc:docChgLst>
  <pc:docChgLst>
    <pc:chgData name="Zaman Zaman" userId="e745144d-2859-4efa-8ace-e0474d46a858" providerId="ADAL" clId="{453EEB59-1930-4709-92C0-538EE7BE3898}"/>
    <pc:docChg chg="custSel modSld">
      <pc:chgData name="Zaman Zaman" userId="e745144d-2859-4efa-8ace-e0474d46a858" providerId="ADAL" clId="{453EEB59-1930-4709-92C0-538EE7BE3898}" dt="2021-01-17T17:18:14.817" v="41" actId="14100"/>
      <pc:docMkLst>
        <pc:docMk/>
      </pc:docMkLst>
      <pc:sldChg chg="addSp modSp">
        <pc:chgData name="Zaman Zaman" userId="e745144d-2859-4efa-8ace-e0474d46a858" providerId="ADAL" clId="{453EEB59-1930-4709-92C0-538EE7BE3898}" dt="2021-01-17T17:18:14.817" v="41" actId="14100"/>
        <pc:sldMkLst>
          <pc:docMk/>
          <pc:sldMk cId="2373701424" sldId="359"/>
        </pc:sldMkLst>
        <pc:spChg chg="add mod">
          <ac:chgData name="Zaman Zaman" userId="e745144d-2859-4efa-8ace-e0474d46a858" providerId="ADAL" clId="{453EEB59-1930-4709-92C0-538EE7BE3898}" dt="2021-01-17T17:18:14.817" v="41" actId="14100"/>
          <ac:spMkLst>
            <pc:docMk/>
            <pc:sldMk cId="2373701424" sldId="359"/>
            <ac:spMk id="2" creationId="{47D8B110-63C4-4D6D-946F-4AEF53F57395}"/>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SELECT statement includes</a:t>
            </a:r>
            <a:r>
              <a:rPr lang="en-US" altLang="en-US" baseline="0" dirty="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7138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WHERE clause includes one or more conditions. A condition</a:t>
            </a:r>
            <a:r>
              <a:rPr lang="en-US" altLang="en-US" baseline="0" dirty="0">
                <a:cs typeface="Arial" panose="020B0604020202020204" pitchFamily="34" charset="0"/>
              </a:rPr>
              <a:t> is a test that for each row in the table is either true or false. Only those with true results are permitted in the result set of the query.</a:t>
            </a: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SELECT ProductDescription, ProductStandardPrice</a:t>
            </a:r>
          </a:p>
          <a:p>
            <a:r>
              <a:rPr lang="en-US" sz="1200" b="0" i="0" u="none" strike="noStrike" kern="1200" cap="none" baseline="0" dirty="0">
                <a:solidFill>
                  <a:schemeClr val="dk1"/>
                </a:solidFill>
                <a:latin typeface="Arial"/>
                <a:ea typeface="Arial"/>
                <a:cs typeface="Arial"/>
                <a:sym typeface="Arial"/>
              </a:rPr>
              <a:t>FROM Product_T</a:t>
            </a:r>
          </a:p>
          <a:p>
            <a:r>
              <a:rPr lang="en-US" sz="1200" b="0" i="0" u="none" strike="noStrike" kern="1200" cap="none" baseline="0" dirty="0">
                <a:solidFill>
                  <a:schemeClr val="dk1"/>
                </a:solidFill>
                <a:latin typeface="Arial"/>
                <a:ea typeface="Arial"/>
                <a:cs typeface="Arial"/>
                <a:sym typeface="Arial"/>
              </a:rPr>
              <a:t>WHERE ProductStandardPrice &lt; 275;</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123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Aliases</a:t>
            </a:r>
            <a:r>
              <a:rPr lang="en-US" altLang="en-US" baseline="0" dirty="0">
                <a:cs typeface="Arial" panose="020B0604020202020204" pitchFamily="34" charset="0"/>
              </a:rPr>
              <a:t> are useful. They can often save on typing time when writing a query.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177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a:t>
            </a:r>
            <a:r>
              <a:rPr lang="en-US" altLang="en-US" baseline="0" dirty="0">
                <a:cs typeface="Arial" panose="020B0604020202020204" pitchFamily="34" charset="0"/>
              </a:rPr>
              <a:t> most common aggregate functions are COUNT, SUM, and AVERAGE.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555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The WHERE clause in this query has tests </a:t>
            </a:r>
            <a:r>
              <a:rPr lang="en-US" altLang="en-US" baseline="0" dirty="0">
                <a:cs typeface="Arial" panose="020B0604020202020204" pitchFamily="34" charset="0"/>
              </a:rPr>
              <a:t>for three</a:t>
            </a:r>
            <a:r>
              <a:rPr lang="en-US" altLang="en-US" dirty="0">
                <a:cs typeface="Arial" panose="020B0604020202020204" pitchFamily="34" charset="0"/>
              </a:rPr>
              <a:t> conditions. It</a:t>
            </a:r>
            <a:r>
              <a:rPr lang="en-US" altLang="en-US" baseline="0" dirty="0">
                <a:cs typeface="Arial" panose="020B0604020202020204" pitchFamily="34" charset="0"/>
              </a:rPr>
              <a:t> lists </a:t>
            </a:r>
            <a:r>
              <a:rPr lang="en-US" sz="1200" b="0" i="0" u="none" strike="noStrike" kern="1200" cap="none" baseline="0" dirty="0">
                <a:solidFill>
                  <a:schemeClr val="tx1"/>
                </a:solidFill>
                <a:latin typeface="Times New Roman" pitchFamily="18" charset="0"/>
                <a:ea typeface="Arial"/>
                <a:cs typeface="Arial" charset="0"/>
                <a:sym typeface="Arial"/>
              </a:rPr>
              <a:t>product name, finish, and standard price for (a) all desks, and (b) all tables that cost more than $300 in the Product table.</a:t>
            </a:r>
          </a:p>
          <a:p>
            <a:endParaRPr lang="en-US" sz="1200" b="0" i="0" u="none" strike="noStrike" kern="1200" cap="none" baseline="0" dirty="0">
              <a:solidFill>
                <a:schemeClr val="tx1"/>
              </a:solidFill>
              <a:latin typeface="Times New Roman" pitchFamily="18" charset="0"/>
              <a:ea typeface="Arial"/>
              <a:cs typeface="Arial"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cs typeface="Tahoma" pitchFamily="34" charset="0"/>
              </a:rPr>
              <a:t>Note: The </a:t>
            </a:r>
            <a:r>
              <a:rPr lang="en-US" sz="1200" dirty="0">
                <a:solidFill>
                  <a:srgbClr val="C00000"/>
                </a:solidFill>
                <a:effectLst>
                  <a:outerShdw blurRad="38100" dist="38100" dir="2700000" algn="tl">
                    <a:srgbClr val="000000">
                      <a:alpha val="43137"/>
                    </a:srgbClr>
                  </a:outerShdw>
                </a:effectLst>
                <a:cs typeface="Tahoma" pitchFamily="34" charset="0"/>
              </a:rPr>
              <a:t>LIKE</a:t>
            </a:r>
            <a:r>
              <a:rPr lang="en-US" sz="1200" dirty="0">
                <a:solidFill>
                  <a:srgbClr val="000000"/>
                </a:solidFill>
                <a:effectLst>
                  <a:outerShdw blurRad="38100" dist="38100" dir="2700000" algn="tl">
                    <a:srgbClr val="000000">
                      <a:alpha val="43137"/>
                    </a:srgbClr>
                  </a:outerShdw>
                </a:effectLst>
                <a:cs typeface="Tahoma" pitchFamily="34" charset="0"/>
              </a:rPr>
              <a:t> </a:t>
            </a:r>
            <a:r>
              <a:rPr lang="en-US" sz="12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cs typeface="Tahoma"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cs typeface="Tahoma" pitchFamily="34" charset="0"/>
              </a:rPr>
              <a:t>Note also: The AND logical operator processes before the OR operator. </a:t>
            </a: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043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By default, the AND operation takes place before the OR. So, only tables over $300 are included (via the AND). These are then combined with all desks (no matter what price) via the OR.</a:t>
            </a: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5991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03123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You</a:t>
            </a:r>
            <a:r>
              <a:rPr lang="en-US" altLang="en-US" baseline="0" dirty="0">
                <a:cs typeface="Arial" panose="020B0604020202020204" pitchFamily="34" charset="0"/>
              </a:rPr>
              <a:t> can order by any number of fields from the originating table.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Question: How would you have done the WHERE clause if you used OR conditions instead of the IN operator?</a:t>
            </a:r>
          </a:p>
          <a:p>
            <a:pPr eaLnBrk="1" hangingPunct="1"/>
            <a:endParaRPr lang="en-US" altLang="en-US" baseline="0" dirty="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a:cs typeface="Arial" panose="020B0604020202020204" pitchFamily="34" charset="0"/>
              </a:rPr>
              <a:t>Answer: WHERE </a:t>
            </a:r>
            <a:r>
              <a:rPr lang="en-US" altLang="en-US" baseline="0" dirty="0" err="1">
                <a:cs typeface="Arial" panose="020B0604020202020204" pitchFamily="34" charset="0"/>
              </a:rPr>
              <a:t>CustomerState</a:t>
            </a:r>
            <a:r>
              <a:rPr lang="en-US" altLang="en-US" baseline="0" dirty="0">
                <a:cs typeface="Arial" panose="020B0604020202020204" pitchFamily="34" charset="0"/>
              </a:rPr>
              <a:t> = ‘FL’ OR </a:t>
            </a:r>
            <a:r>
              <a:rPr lang="en-US" altLang="en-US" baseline="0" dirty="0" err="1">
                <a:cs typeface="Arial" panose="020B0604020202020204" pitchFamily="34" charset="0"/>
              </a:rPr>
              <a:t>CustomerState</a:t>
            </a:r>
            <a:r>
              <a:rPr lang="en-US" altLang="en-US" baseline="0" dirty="0">
                <a:cs typeface="Arial" panose="020B0604020202020204" pitchFamily="34" charset="0"/>
              </a:rPr>
              <a:t> = ‘TX’ OR </a:t>
            </a:r>
            <a:r>
              <a:rPr lang="en-US" altLang="en-US" baseline="0" dirty="0" err="1">
                <a:cs typeface="Arial" panose="020B0604020202020204" pitchFamily="34" charset="0"/>
              </a:rPr>
              <a:t>CustomerState</a:t>
            </a:r>
            <a:r>
              <a:rPr lang="en-US" altLang="en-US" baseline="0" dirty="0">
                <a:cs typeface="Arial" panose="020B0604020202020204" pitchFamily="34" charset="0"/>
              </a:rPr>
              <a:t> = ‘CA’ OR </a:t>
            </a:r>
            <a:r>
              <a:rPr lang="en-US" altLang="en-US" baseline="0" dirty="0" err="1">
                <a:cs typeface="Arial" panose="020B0604020202020204" pitchFamily="34" charset="0"/>
              </a:rPr>
              <a:t>CustomerState</a:t>
            </a:r>
            <a:r>
              <a:rPr lang="en-US" altLang="en-US" baseline="0" dirty="0">
                <a:cs typeface="Arial" panose="020B0604020202020204" pitchFamily="34" charset="0"/>
              </a:rPr>
              <a:t> = ‘HI’</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5973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This is an example of vector aggregate. It will return the</a:t>
            </a:r>
            <a:r>
              <a:rPr lang="en-US" altLang="en-US" baseline="0" dirty="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If all we wanted was the total number of customers (across all states), we could do this scalar aggregate 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SELECT COUNT(*) from Customer_T</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127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HAVING clause</a:t>
            </a:r>
            <a:r>
              <a:rPr lang="en-US" altLang="en-US" baseline="0" dirty="0">
                <a:cs typeface="Arial" panose="020B0604020202020204" pitchFamily="34" charset="0"/>
              </a:rPr>
              <a:t> restricts which groups will be returned in a vector aggregate query. It’s like a WHERE clause, but operates on groups, not individual rows.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2312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ALTER command will be done after tables have already been created. For example, if you have an existing database, even one with actual</a:t>
            </a:r>
            <a:r>
              <a:rPr lang="en-US" altLang="en-US" baseline="0" dirty="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whereas CREATE TABLE is mostly a process that takes place during implementation, ALTER TABLE often takes place during maintenance.</a:t>
            </a:r>
            <a:endParaRPr lang="en-US" altLang="en-US" dirty="0">
              <a:cs typeface="Arial" pitchFamily="34" charset="0"/>
            </a:endParaRPr>
          </a:p>
          <a:p>
            <a:pPr eaLnBrk="1" hangingPunct="1"/>
            <a:endParaRPr lang="en-US" altLang="en-US" dirty="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9996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First,</a:t>
            </a:r>
            <a:r>
              <a:rPr lang="en-US" altLang="en-US" baseline="0" dirty="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ORDERed alphabetically by ProductFinish.</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the WHERE clause operated to restrict the number of rows, and then the HAVING clause was used to restrict the number of groups.</a:t>
            </a:r>
          </a:p>
          <a:p>
            <a:pPr eaLnBrk="1" hangingPunct="1"/>
            <a:endParaRPr lang="en-US" altLang="en-US" baseline="0"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9973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SELECT clause specifies which columns</a:t>
            </a:r>
            <a:r>
              <a:rPr lang="en-US" altLang="en-US" baseline="0" dirty="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084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Tables</a:t>
            </a:r>
            <a:r>
              <a:rPr lang="en-US" altLang="en-US" baseline="0" dirty="0">
                <a:cs typeface="Arial" panose="020B0604020202020204" pitchFamily="34" charset="0"/>
              </a:rPr>
              <a:t> will not be dropped if there are other tables that depend on them. This means that if any table has a foreign key to the table being dropped, the drop will fail. Therefore, it makes a difference in which order you drop the tables.</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496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As the last statement shows, it is possible to insert data into one table based</a:t>
            </a:r>
            <a:r>
              <a:rPr lang="en-US" altLang="en-US" baseline="0" dirty="0">
                <a:cs typeface="Arial" panose="020B0604020202020204" pitchFamily="34" charset="0"/>
              </a:rPr>
              <a:t> on a query from another table. We’ll talk more about the SELECT statement shortly.</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213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Identity columns were </a:t>
            </a:r>
            <a:r>
              <a:rPr lang="en-US" altLang="en-US" dirty="0">
                <a:solidFill>
                  <a:srgbClr val="990000"/>
                </a:solidFill>
                <a:cs typeface="Arial" panose="020B0604020202020204" pitchFamily="34" charset="0"/>
              </a:rPr>
              <a:t>i</a:t>
            </a:r>
            <a:r>
              <a:rPr lang="en-US" altLang="en-US" dirty="0">
                <a:solidFill>
                  <a:srgbClr val="990000"/>
                </a:solidFill>
              </a:rPr>
              <a:t>ntroduced with SQL:2008. </a:t>
            </a:r>
            <a:r>
              <a:rPr lang="en-US" altLang="en-US" dirty="0">
                <a:cs typeface="Arial" panose="020B0604020202020204" pitchFamily="34" charset="0"/>
              </a:rPr>
              <a:t>These are </a:t>
            </a:r>
            <a:r>
              <a:rPr lang="en-US" altLang="en-US" baseline="0" dirty="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solidFill>
                <a:srgbClr val="990000"/>
              </a:solidFill>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CREATE TABLE Customer_T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(CustomerID INTEGER GENERATED ALWAYS AS IDENTITY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(START WITH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INCREMENT BY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MINVALUE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MAXVALUE 10000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NO 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CustomerName VARCHAR2(25) NOT NULL,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CustomerAddress VARCHAR2(30),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CustomerCity VARCHAR2(20),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CustomerState CHAR(2),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CustomerPostalCode VARCHAR2(9),</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CONSTRAINT Customer_PK PRIMARY KEY (CustomerID));</a:t>
            </a: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458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Remember, referential integrity rules will control</a:t>
            </a:r>
            <a:r>
              <a:rPr lang="en-US" altLang="en-US" baseline="0" dirty="0">
                <a:cs typeface="Arial" panose="020B0604020202020204" pitchFamily="34" charset="0"/>
              </a:rPr>
              <a:t> whether a delete actually happens.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The RESTRICT, CASCADE, and SET NULL constraints will determine how to handle the orders for a deleted customer.</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6376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For this UPDATE, we know that it will affect only one record in the table. How do we know this?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Answer: Because ProductID is the primary key, which must be unique. So, there can be only one product with ProductID = 7.</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However, many</a:t>
            </a:r>
            <a:r>
              <a:rPr lang="en-US" altLang="en-US" baseline="0" dirty="0">
                <a:cs typeface="Arial" panose="020B0604020202020204" pitchFamily="34" charset="0"/>
              </a:rPr>
              <a:t> times updates and deletes affect many records. For example, </a:t>
            </a:r>
          </a:p>
          <a:p>
            <a:pPr eaLnBrk="1" hangingPunct="1"/>
            <a:endParaRPr lang="en-US" altLang="en-US" baseline="0" dirty="0">
              <a:cs typeface="Arial" panose="020B0604020202020204" pitchFamily="34" charset="0"/>
            </a:endParaRPr>
          </a:p>
          <a:p>
            <a:pPr eaLnBrk="1" hangingPunct="1"/>
            <a:r>
              <a:rPr lang="en-US" altLang="en-US" dirty="0">
                <a:cs typeface="Arial" panose="020B0604020202020204" pitchFamily="34" charset="0"/>
              </a:rPr>
              <a:t>DELETE FROM CUSTOMER_T WHERE CUSTOMERSTATE = 'HI'; affects all customers from Hawaii.</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2621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The MERGE statement was introduced in SQL:2008 to makes updating a table easier. Many database applications need to update master tables with new data. A Purchases_T table, for example, might include rows with data about new products and rows that change the standard price of existing products. Updating Product_T can be accomplished by using INSERT to add the new products and UPDATE to modify ProductStandardPrice in an SQL:1999 DBMS. SQL:2008 compliant DBMSs can accomplish the update and the insert in one step by using MERGE. The MERGE is based on a query (SELECT), and performs UPDATEs on matched records and INSERTS on unmatched.</a:t>
            </a:r>
          </a:p>
          <a:p>
            <a:endParaRPr lang="en-US" altLang="en-US" sz="1200" b="0" i="0" u="none" strike="noStrike" kern="1200" cap="none" baseline="0" dirty="0">
              <a:solidFill>
                <a:schemeClr val="tx1"/>
              </a:solidFill>
              <a:latin typeface="Times New Roman" pitchFamily="18" charset="0"/>
              <a:cs typeface="Arial" charset="0"/>
              <a:sym typeface="Arial"/>
            </a:endParaRPr>
          </a:p>
          <a:p>
            <a:r>
              <a:rPr lang="en-US" sz="1200" b="0" i="0" u="none" strike="noStrike" kern="1200" cap="none" baseline="0" dirty="0">
                <a:solidFill>
                  <a:schemeClr val="dk1"/>
                </a:solidFill>
                <a:latin typeface="Arial"/>
                <a:ea typeface="Arial"/>
                <a:cs typeface="Arial"/>
                <a:sym typeface="Arial"/>
              </a:rPr>
              <a:t>MERGE INTO Product_T AS PROD</a:t>
            </a:r>
          </a:p>
          <a:p>
            <a:r>
              <a:rPr lang="en-US" sz="1200" b="0" i="0" u="none" strike="noStrike" kern="1200" cap="none" baseline="0" dirty="0">
                <a:solidFill>
                  <a:schemeClr val="dk1"/>
                </a:solidFill>
                <a:latin typeface="Arial"/>
                <a:ea typeface="Arial"/>
                <a:cs typeface="Arial"/>
                <a:sym typeface="Arial"/>
              </a:rPr>
              <a:t>USING</a:t>
            </a:r>
          </a:p>
          <a:p>
            <a:r>
              <a:rPr lang="en-US" sz="1200" b="0" i="0" u="none" strike="noStrike" kern="1200" cap="none" baseline="0" dirty="0">
                <a:solidFill>
                  <a:schemeClr val="dk1"/>
                </a:solidFill>
                <a:latin typeface="Arial"/>
                <a:ea typeface="Arial"/>
                <a:cs typeface="Arial"/>
                <a:sym typeface="Arial"/>
              </a:rPr>
              <a:t>(SELECT ProductID, ProductDescription, ProductFinish,</a:t>
            </a:r>
          </a:p>
          <a:p>
            <a:r>
              <a:rPr lang="en-US" sz="1200" b="0" i="0" u="none" strike="noStrike" kern="1200" cap="none" baseline="0" dirty="0">
                <a:solidFill>
                  <a:schemeClr val="dk1"/>
                </a:solidFill>
                <a:latin typeface="Arial"/>
                <a:ea typeface="Arial"/>
                <a:cs typeface="Arial"/>
                <a:sym typeface="Arial"/>
              </a:rPr>
              <a:t>ProductStandardPrice, ProductLineID FROM Purchases_T) AS PURCH</a:t>
            </a:r>
          </a:p>
          <a:p>
            <a:r>
              <a:rPr lang="en-US" sz="1200" b="0" i="0" u="none" strike="noStrike" kern="1200" cap="none" baseline="0" dirty="0">
                <a:solidFill>
                  <a:schemeClr val="dk1"/>
                </a:solidFill>
                <a:latin typeface="Arial"/>
                <a:ea typeface="Arial"/>
                <a:cs typeface="Arial"/>
                <a:sym typeface="Arial"/>
              </a:rPr>
              <a:t>ON (PROD.ProductID = PURCH.ProductID)</a:t>
            </a:r>
          </a:p>
          <a:p>
            <a:r>
              <a:rPr lang="en-US" sz="1200" b="0" i="0" u="none" strike="noStrike" kern="1200" cap="none" baseline="0" dirty="0">
                <a:solidFill>
                  <a:schemeClr val="dk1"/>
                </a:solidFill>
                <a:latin typeface="Arial"/>
                <a:ea typeface="Arial"/>
                <a:cs typeface="Arial"/>
                <a:sym typeface="Arial"/>
              </a:rPr>
              <a:t>WHEN MATCHED THEN UPDATE</a:t>
            </a:r>
          </a:p>
          <a:p>
            <a:r>
              <a:rPr lang="en-US" sz="1200" b="0" i="0" u="none" strike="noStrike" kern="1200" cap="none" baseline="0" dirty="0">
                <a:solidFill>
                  <a:schemeClr val="dk1"/>
                </a:solidFill>
                <a:latin typeface="Arial"/>
                <a:ea typeface="Arial"/>
                <a:cs typeface="Arial"/>
                <a:sym typeface="Arial"/>
              </a:rPr>
              <a:t>PROD.ProductStandardPrice = PURCH.ProductStandardPrice</a:t>
            </a:r>
          </a:p>
          <a:p>
            <a:r>
              <a:rPr lang="en-US" sz="1200" b="0" i="0" u="none" strike="noStrike" kern="1200" cap="none" baseline="0" dirty="0">
                <a:solidFill>
                  <a:schemeClr val="dk1"/>
                </a:solidFill>
                <a:latin typeface="Arial"/>
                <a:ea typeface="Arial"/>
                <a:cs typeface="Arial"/>
                <a:sym typeface="Arial"/>
              </a:rPr>
              <a:t>WHEN NOT MATCHED THEN INSERT</a:t>
            </a:r>
          </a:p>
          <a:p>
            <a:r>
              <a:rPr lang="en-US" sz="1200" b="0" i="0" u="none" strike="noStrike" kern="1200" cap="none" baseline="0" dirty="0">
                <a:solidFill>
                  <a:schemeClr val="dk1"/>
                </a:solidFill>
                <a:latin typeface="Arial"/>
                <a:ea typeface="Arial"/>
                <a:cs typeface="Arial"/>
                <a:sym typeface="Arial"/>
              </a:rPr>
              <a:t>(ProductID, ProductDescription, ProductFinish, ProductStandardPrice,</a:t>
            </a:r>
          </a:p>
          <a:p>
            <a:r>
              <a:rPr lang="en-US" sz="1200" b="0" i="0" u="none" strike="noStrike" kern="1200" cap="none" baseline="0" dirty="0">
                <a:solidFill>
                  <a:schemeClr val="dk1"/>
                </a:solidFill>
                <a:latin typeface="Arial"/>
                <a:ea typeface="Arial"/>
                <a:cs typeface="Arial"/>
                <a:sym typeface="Arial"/>
              </a:rPr>
              <a:t>ProductLineID)</a:t>
            </a:r>
          </a:p>
          <a:p>
            <a:r>
              <a:rPr lang="en-US" sz="1200" b="0" i="0" u="none" strike="noStrike" kern="1200" cap="none" baseline="0" dirty="0">
                <a:solidFill>
                  <a:schemeClr val="dk1"/>
                </a:solidFill>
                <a:latin typeface="Arial"/>
                <a:ea typeface="Arial"/>
                <a:cs typeface="Arial"/>
                <a:sym typeface="Arial"/>
              </a:rPr>
              <a:t>VALUES (PURCH.ProductID, PURCH.ProductDescription,</a:t>
            </a:r>
          </a:p>
          <a:p>
            <a:r>
              <a:rPr lang="en-US" sz="1200" b="0" i="0" u="none" strike="noStrike" kern="1200" cap="none" baseline="0" dirty="0">
                <a:solidFill>
                  <a:schemeClr val="dk1"/>
                </a:solidFill>
                <a:latin typeface="Arial"/>
                <a:ea typeface="Arial"/>
                <a:cs typeface="Arial"/>
                <a:sym typeface="Arial"/>
              </a:rPr>
              <a:t>PURCH.ProductFinish, PURCH.ProductStandardPrice,</a:t>
            </a:r>
          </a:p>
          <a:p>
            <a:r>
              <a:rPr lang="en-US" sz="1200" b="0" i="0" u="none" strike="noStrike" kern="1200" cap="none" baseline="0" dirty="0">
                <a:solidFill>
                  <a:schemeClr val="dk1"/>
                </a:solidFill>
                <a:latin typeface="Arial"/>
                <a:ea typeface="Arial"/>
                <a:cs typeface="Arial"/>
                <a:sym typeface="Arial"/>
              </a:rPr>
              <a:t>PURCH.ProductLineID);</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0805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All of this has to do with physical database design.</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96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90445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5</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Introduction to S</a:t>
            </a:r>
            <a:r>
              <a:rPr lang="en-US" sz="100" dirty="0">
                <a:latin typeface="+mn-lt"/>
              </a:rPr>
              <a:t> </a:t>
            </a:r>
            <a:r>
              <a:rPr lang="en-US" dirty="0">
                <a:latin typeface="+mn-lt"/>
              </a:rPr>
              <a:t>Q</a:t>
            </a:r>
            <a:r>
              <a:rPr lang="en-US" sz="100" dirty="0">
                <a:latin typeface="+mn-lt"/>
              </a:rPr>
              <a:t> </a:t>
            </a:r>
            <a:r>
              <a:rPr lang="en-US" dirty="0">
                <a:latin typeface="+mn-lt"/>
              </a:rPr>
              <a:t>L Cont. ..</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Schema Definition</a:t>
            </a:r>
          </a:p>
        </p:txBody>
      </p:sp>
      <p:sp>
        <p:nvSpPr>
          <p:cNvPr id="5" name="Text Placeholder 4"/>
          <p:cNvSpPr>
            <a:spLocks noGrp="1"/>
          </p:cNvSpPr>
          <p:nvPr>
            <p:ph type="body" idx="1"/>
          </p:nvPr>
        </p:nvSpPr>
        <p:spPr>
          <a:xfrm>
            <a:off x="457200" y="1600200"/>
            <a:ext cx="8229600" cy="3618140"/>
          </a:xfrm>
        </p:spPr>
        <p:txBody>
          <a:bodyPr/>
          <a:lstStyle/>
          <a:p>
            <a:pPr eaLnBrk="1" hangingPunct="1"/>
            <a:r>
              <a:rPr lang="en-US" altLang="en-US" sz="2000" dirty="0"/>
              <a:t>Control processing/storage efficiency:</a:t>
            </a:r>
          </a:p>
          <a:p>
            <a:pPr lvl="1" eaLnBrk="1" hangingPunct="1"/>
            <a:r>
              <a:rPr lang="en-US" altLang="en-US" sz="2000" dirty="0"/>
              <a:t>Choice of indexes</a:t>
            </a:r>
          </a:p>
          <a:p>
            <a:pPr lvl="1" eaLnBrk="1" hangingPunct="1"/>
            <a:r>
              <a:rPr lang="en-US" altLang="en-US" sz="2000" dirty="0"/>
              <a:t>File organizations for base tables</a:t>
            </a:r>
          </a:p>
          <a:p>
            <a:pPr lvl="1" eaLnBrk="1" hangingPunct="1"/>
            <a:r>
              <a:rPr lang="en-US" altLang="en-US" sz="2000" dirty="0"/>
              <a:t>File organizations for indexes</a:t>
            </a:r>
          </a:p>
          <a:p>
            <a:pPr lvl="1" eaLnBrk="1" hangingPunct="1"/>
            <a:r>
              <a:rPr lang="en-US" altLang="en-US" sz="2000" dirty="0"/>
              <a:t>Data clustering</a:t>
            </a:r>
          </a:p>
          <a:p>
            <a:pPr lvl="1" eaLnBrk="1" hangingPunct="1"/>
            <a:r>
              <a:rPr lang="en-US" altLang="en-US" sz="2000" dirty="0"/>
              <a:t>Statistics maintenance</a:t>
            </a:r>
          </a:p>
          <a:p>
            <a:pPr eaLnBrk="1" hangingPunct="1"/>
            <a:r>
              <a:rPr lang="en-US" altLang="en-US" sz="2000" dirty="0"/>
              <a:t>Creating indexes</a:t>
            </a:r>
          </a:p>
          <a:p>
            <a:pPr lvl="1" eaLnBrk="1" hangingPunct="1"/>
            <a:r>
              <a:rPr lang="en-US" altLang="en-US" sz="2000" dirty="0"/>
              <a:t>Speed up random/sequential access to base table data</a:t>
            </a:r>
          </a:p>
          <a:p>
            <a:pPr lvl="1" eaLnBrk="1" hangingPunct="1"/>
            <a:r>
              <a:rPr lang="en-US" altLang="en-US" sz="2000" dirty="0"/>
              <a:t>Example</a:t>
            </a:r>
          </a:p>
          <a:p>
            <a:pPr lvl="2"/>
            <a:r>
              <a:rPr lang="en-US" altLang="en-US" sz="2000" dirty="0">
                <a:solidFill>
                  <a:schemeClr val="bg1"/>
                </a:solidFill>
              </a:rPr>
              <a:t>,</a:t>
            </a:r>
            <a:r>
              <a:rPr lang="en-US" altLang="en-US" sz="2000" dirty="0"/>
              <a:t> </a:t>
            </a:r>
          </a:p>
        </p:txBody>
      </p:sp>
      <p:pic>
        <p:nvPicPr>
          <p:cNvPr id="7" name="Picture 6" descr="A line of code reads as follows. Create index name underscore I D X on customer underscore T left parenthesis customer name right parenthesis."/>
          <p:cNvPicPr>
            <a:picLocks noChangeAspect="1"/>
          </p:cNvPicPr>
          <p:nvPr/>
        </p:nvPicPr>
        <p:blipFill rotWithShape="1">
          <a:blip r:embed="rId4"/>
          <a:srcRect l="2865" t="8983" b="22685"/>
          <a:stretch/>
        </p:blipFill>
        <p:spPr>
          <a:xfrm>
            <a:off x="1694590" y="5278659"/>
            <a:ext cx="6563944" cy="299803"/>
          </a:xfrm>
          <a:prstGeom prst="rect">
            <a:avLst/>
          </a:prstGeom>
        </p:spPr>
      </p:pic>
      <p:sp>
        <p:nvSpPr>
          <p:cNvPr id="6" name="Text Placeholder 5"/>
          <p:cNvSpPr>
            <a:spLocks noGrp="1"/>
          </p:cNvSpPr>
          <p:nvPr>
            <p:ph type="body" idx="2"/>
          </p:nvPr>
        </p:nvSpPr>
        <p:spPr>
          <a:xfrm>
            <a:off x="457200" y="5586712"/>
            <a:ext cx="8229600" cy="380462"/>
          </a:xfrm>
        </p:spPr>
        <p:txBody>
          <a:bodyPr/>
          <a:lstStyle/>
          <a:p>
            <a:pPr lvl="2"/>
            <a:r>
              <a:rPr lang="en-US" altLang="en-US" sz="2000" dirty="0"/>
              <a:t>This makes an index for the CUSTOMERNAME field of the</a:t>
            </a:r>
          </a:p>
        </p:txBody>
      </p:sp>
      <p:graphicFrame>
        <p:nvGraphicFramePr>
          <p:cNvPr id="2" name="Object 1" descr="Customer underscore T table."/>
          <p:cNvGraphicFramePr>
            <a:graphicFrameLocks noChangeAspect="1"/>
          </p:cNvGraphicFramePr>
          <p:nvPr>
            <p:extLst>
              <p:ext uri="{D42A27DB-BD31-4B8C-83A1-F6EECF244321}">
                <p14:modId xmlns:p14="http://schemas.microsoft.com/office/powerpoint/2010/main" val="3553794817"/>
              </p:ext>
            </p:extLst>
          </p:nvPr>
        </p:nvGraphicFramePr>
        <p:xfrm>
          <a:off x="1674370" y="6016442"/>
          <a:ext cx="2353887" cy="328488"/>
        </p:xfrm>
        <a:graphic>
          <a:graphicData uri="http://schemas.openxmlformats.org/presentationml/2006/ole">
            <mc:AlternateContent xmlns:mc="http://schemas.openxmlformats.org/markup-compatibility/2006">
              <mc:Choice xmlns:v="urn:schemas-microsoft-com:vml" Requires="v">
                <p:oleObj spid="_x0000_s1026" name="Equation" r:id="rId5" imgW="1460160" imgH="203040" progId="Equation.DSMT4">
                  <p:embed/>
                </p:oleObj>
              </mc:Choice>
              <mc:Fallback>
                <p:oleObj name="Equation" r:id="rId5" imgW="1460160" imgH="203040" progId="Equation.DSMT4">
                  <p:embed/>
                  <p:pic>
                    <p:nvPicPr>
                      <p:cNvPr id="2" name="Object 1" descr="Customer underscore T table."/>
                      <p:cNvPicPr/>
                      <p:nvPr/>
                    </p:nvPicPr>
                    <p:blipFill>
                      <a:blip r:embed="rId6"/>
                      <a:stretch>
                        <a:fillRect/>
                      </a:stretch>
                    </p:blipFill>
                    <p:spPr>
                      <a:xfrm>
                        <a:off x="1674370" y="6016442"/>
                        <a:ext cx="2353887" cy="328488"/>
                      </a:xfrm>
                      <a:prstGeom prst="rect">
                        <a:avLst/>
                      </a:prstGeom>
                    </p:spPr>
                  </p:pic>
                </p:oleObj>
              </mc:Fallback>
            </mc:AlternateContent>
          </a:graphicData>
        </a:graphic>
      </p:graphicFrame>
    </p:spTree>
    <p:extLst>
      <p:ext uri="{BB962C8B-B14F-4D97-AF65-F5344CB8AC3E}">
        <p14:creationId xmlns:p14="http://schemas.microsoft.com/office/powerpoint/2010/main" val="152815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Statement</a:t>
            </a:r>
          </a:p>
        </p:txBody>
      </p:sp>
      <p:sp>
        <p:nvSpPr>
          <p:cNvPr id="6" name="Text Placeholder 5"/>
          <p:cNvSpPr>
            <a:spLocks noGrp="1"/>
          </p:cNvSpPr>
          <p:nvPr>
            <p:ph type="body" idx="1"/>
          </p:nvPr>
        </p:nvSpPr>
        <p:spPr/>
        <p:txBody>
          <a:bodyPr/>
          <a:lstStyle/>
          <a:p>
            <a:pPr>
              <a:defRPr/>
            </a:pPr>
            <a:r>
              <a:rPr lang="en-US" sz="2000" dirty="0">
                <a:solidFill>
                  <a:schemeClr val="bg2"/>
                </a:solidFill>
              </a:rPr>
              <a:t>Used for queries on single or multiple tables</a:t>
            </a:r>
          </a:p>
          <a:p>
            <a:pPr>
              <a:defRPr/>
            </a:pPr>
            <a:r>
              <a:rPr lang="en-US" sz="2000" dirty="0">
                <a:solidFill>
                  <a:schemeClr val="bg2"/>
                </a:solidFill>
              </a:rPr>
              <a:t>Clauses of the SELECT statement:</a:t>
            </a:r>
          </a:p>
          <a:p>
            <a:pPr lvl="1">
              <a:defRPr/>
            </a:pPr>
            <a:r>
              <a:rPr lang="en-US" sz="2000" b="1" dirty="0">
                <a:solidFill>
                  <a:schemeClr val="bg2"/>
                </a:solidFill>
              </a:rPr>
              <a:t>SELECT</a:t>
            </a:r>
            <a:r>
              <a:rPr lang="en-US" sz="2000" dirty="0">
                <a:solidFill>
                  <a:schemeClr val="bg2"/>
                </a:solidFill>
              </a:rPr>
              <a:t>: List the columns (and expressions) to be returned from the query</a:t>
            </a:r>
          </a:p>
          <a:p>
            <a:pPr lvl="1">
              <a:defRPr/>
            </a:pPr>
            <a:r>
              <a:rPr lang="en-US" sz="2000" b="1" dirty="0">
                <a:solidFill>
                  <a:schemeClr val="bg2"/>
                </a:solidFill>
              </a:rPr>
              <a:t>FROM</a:t>
            </a:r>
            <a:r>
              <a:rPr lang="en-US" sz="2000" dirty="0">
                <a:solidFill>
                  <a:schemeClr val="bg2"/>
                </a:solidFill>
              </a:rPr>
              <a:t>: Indicate the table(s) or view(s) from which data will be obtained</a:t>
            </a:r>
          </a:p>
          <a:p>
            <a:pPr lvl="1">
              <a:defRPr/>
            </a:pPr>
            <a:r>
              <a:rPr lang="en-US" sz="2000" b="1" dirty="0">
                <a:solidFill>
                  <a:schemeClr val="bg2"/>
                </a:solidFill>
              </a:rPr>
              <a:t>WHERE</a:t>
            </a:r>
            <a:r>
              <a:rPr lang="en-US" sz="2000" dirty="0">
                <a:solidFill>
                  <a:schemeClr val="bg2"/>
                </a:solidFill>
              </a:rPr>
              <a:t>: Indicate the conditions under which a row will be included in the result</a:t>
            </a:r>
          </a:p>
          <a:p>
            <a:pPr lvl="1">
              <a:defRPr/>
            </a:pPr>
            <a:r>
              <a:rPr lang="en-US" sz="2000" b="1" dirty="0">
                <a:solidFill>
                  <a:schemeClr val="bg2"/>
                </a:solidFill>
              </a:rPr>
              <a:t>GROUP</a:t>
            </a:r>
            <a:r>
              <a:rPr lang="en-US" sz="2000" dirty="0">
                <a:solidFill>
                  <a:schemeClr val="bg2"/>
                </a:solidFill>
              </a:rPr>
              <a:t> </a:t>
            </a:r>
            <a:r>
              <a:rPr lang="en-US" sz="2000" b="1" dirty="0">
                <a:solidFill>
                  <a:schemeClr val="bg2"/>
                </a:solidFill>
              </a:rPr>
              <a:t>BY</a:t>
            </a:r>
            <a:r>
              <a:rPr lang="en-US" sz="2000" dirty="0">
                <a:solidFill>
                  <a:schemeClr val="bg2"/>
                </a:solidFill>
              </a:rPr>
              <a:t>: Indicate categorization of results</a:t>
            </a:r>
          </a:p>
          <a:p>
            <a:pPr lvl="1">
              <a:defRPr/>
            </a:pPr>
            <a:r>
              <a:rPr lang="en-US" sz="2000" b="1" dirty="0">
                <a:solidFill>
                  <a:schemeClr val="bg2"/>
                </a:solidFill>
              </a:rPr>
              <a:t>HAVING</a:t>
            </a:r>
            <a:r>
              <a:rPr lang="en-US" sz="2000" dirty="0">
                <a:solidFill>
                  <a:schemeClr val="bg2"/>
                </a:solidFill>
              </a:rPr>
              <a:t>: Indicate the conditions under which a category (group) will be included</a:t>
            </a:r>
          </a:p>
          <a:p>
            <a:pPr lvl="1">
              <a:defRPr/>
            </a:pPr>
            <a:r>
              <a:rPr lang="en-US" sz="2000" b="1" dirty="0">
                <a:solidFill>
                  <a:schemeClr val="bg2"/>
                </a:solidFill>
              </a:rPr>
              <a:t>ORDER</a:t>
            </a:r>
            <a:r>
              <a:rPr lang="en-US" sz="2000" dirty="0">
                <a:solidFill>
                  <a:schemeClr val="bg2"/>
                </a:solidFill>
              </a:rPr>
              <a:t> </a:t>
            </a:r>
            <a:r>
              <a:rPr lang="en-US" sz="2000" b="1" dirty="0">
                <a:solidFill>
                  <a:schemeClr val="bg2"/>
                </a:solidFill>
              </a:rPr>
              <a:t>BY</a:t>
            </a:r>
            <a:r>
              <a:rPr lang="en-US" sz="2000" dirty="0">
                <a:solidFill>
                  <a:schemeClr val="bg2"/>
                </a:solidFill>
              </a:rPr>
              <a:t>: Sorts the result according to specified criteria</a:t>
            </a:r>
          </a:p>
        </p:txBody>
      </p:sp>
    </p:spTree>
    <p:extLst>
      <p:ext uri="{BB962C8B-B14F-4D97-AF65-F5344CB8AC3E}">
        <p14:creationId xmlns:p14="http://schemas.microsoft.com/office/powerpoint/2010/main" val="305670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 Example</a:t>
            </a:r>
          </a:p>
        </p:txBody>
      </p:sp>
      <p:sp>
        <p:nvSpPr>
          <p:cNvPr id="5" name="Text Placeholder 4"/>
          <p:cNvSpPr>
            <a:spLocks noGrp="1"/>
          </p:cNvSpPr>
          <p:nvPr>
            <p:ph type="body" idx="1"/>
          </p:nvPr>
        </p:nvSpPr>
        <p:spPr>
          <a:xfrm>
            <a:off x="457200" y="1570221"/>
            <a:ext cx="8229600" cy="423471"/>
          </a:xfrm>
        </p:spPr>
        <p:txBody>
          <a:bodyPr/>
          <a:lstStyle/>
          <a:p>
            <a:r>
              <a:rPr lang="en-US" altLang="en-US" sz="2000" dirty="0"/>
              <a:t>Find products with standard price less than $275</a:t>
            </a:r>
          </a:p>
        </p:txBody>
      </p:sp>
      <p:pic>
        <p:nvPicPr>
          <p:cNvPr id="7" name="Picture 2" descr="SELECT Product Description comma Product Standard Price. From Product underscore T. Where Products Standard Price is less than 275 semicolon."/>
          <p:cNvPicPr>
            <a:picLocks noChangeAspect="1" noChangeArrowheads="1"/>
          </p:cNvPicPr>
          <p:nvPr/>
        </p:nvPicPr>
        <p:blipFill rotWithShape="1">
          <a:blip r:embed="rId3">
            <a:extLst>
              <a:ext uri="{28A0092B-C50C-407E-A947-70E740481C1C}">
                <a14:useLocalDpi xmlns:a14="http://schemas.microsoft.com/office/drawing/2010/main" val="0"/>
              </a:ext>
            </a:extLst>
          </a:blip>
          <a:srcRect b="4047"/>
          <a:stretch/>
        </p:blipFill>
        <p:spPr bwMode="auto">
          <a:xfrm>
            <a:off x="1363003" y="2074293"/>
            <a:ext cx="5447208" cy="1143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2"/>
          </p:nvPr>
        </p:nvSpPr>
        <p:spPr>
          <a:xfrm>
            <a:off x="457200" y="3291748"/>
            <a:ext cx="8229600" cy="3068184"/>
          </a:xfrm>
        </p:spPr>
        <p:txBody>
          <a:bodyPr/>
          <a:lstStyle/>
          <a:p>
            <a:pPr eaLnBrk="1" hangingPunct="1"/>
            <a:r>
              <a:rPr lang="en-US" altLang="en-US" sz="2000" dirty="0"/>
              <a:t>Comparison operators include</a:t>
            </a:r>
          </a:p>
          <a:p>
            <a:pPr lvl="1"/>
            <a:r>
              <a:rPr lang="en-US" sz="2000" dirty="0"/>
              <a:t>= Equal to</a:t>
            </a:r>
          </a:p>
          <a:p>
            <a:pPr lvl="1"/>
            <a:r>
              <a:rPr lang="en-US" sz="2000" dirty="0"/>
              <a:t>&gt; Greater than</a:t>
            </a:r>
          </a:p>
          <a:p>
            <a:pPr lvl="1"/>
            <a:r>
              <a:rPr lang="en-US" sz="2000" dirty="0"/>
              <a:t>&gt;= Greater than or equal to</a:t>
            </a:r>
          </a:p>
          <a:p>
            <a:pPr lvl="1"/>
            <a:r>
              <a:rPr lang="en-US" sz="2000" dirty="0"/>
              <a:t>&lt; Less than</a:t>
            </a:r>
          </a:p>
          <a:p>
            <a:pPr lvl="1"/>
            <a:r>
              <a:rPr lang="en-US" sz="2000" dirty="0"/>
              <a:t>&lt;= Less than or equal to</a:t>
            </a:r>
          </a:p>
          <a:p>
            <a:pPr lvl="1"/>
            <a:r>
              <a:rPr lang="en-US" sz="2000" dirty="0"/>
              <a:t>&lt;&gt; Not equal to</a:t>
            </a:r>
          </a:p>
          <a:p>
            <a:pPr lvl="1"/>
            <a:r>
              <a:rPr lang="en-US" sz="2000" dirty="0"/>
              <a:t>!= Not equal to</a:t>
            </a:r>
          </a:p>
        </p:txBody>
      </p:sp>
    </p:spTree>
    <p:extLst>
      <p:ext uri="{BB962C8B-B14F-4D97-AF65-F5344CB8AC3E}">
        <p14:creationId xmlns:p14="http://schemas.microsoft.com/office/powerpoint/2010/main" val="118858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 Using Alias</a:t>
            </a:r>
          </a:p>
        </p:txBody>
      </p:sp>
      <p:sp>
        <p:nvSpPr>
          <p:cNvPr id="5" name="Text Placeholder 4"/>
          <p:cNvSpPr>
            <a:spLocks noGrp="1"/>
          </p:cNvSpPr>
          <p:nvPr>
            <p:ph type="body" idx="1"/>
          </p:nvPr>
        </p:nvSpPr>
        <p:spPr>
          <a:xfrm>
            <a:off x="457200" y="1600200"/>
            <a:ext cx="8229600" cy="528403"/>
          </a:xfrm>
        </p:spPr>
        <p:txBody>
          <a:bodyPr/>
          <a:lstStyle/>
          <a:p>
            <a:r>
              <a:rPr lang="en-US" sz="2400" dirty="0">
                <a:solidFill>
                  <a:schemeClr val="bg2"/>
                </a:solidFill>
              </a:rPr>
              <a:t>Alias is an alternative column or table name</a:t>
            </a:r>
            <a:endParaRPr lang="en-US" sz="2400" dirty="0"/>
          </a:p>
        </p:txBody>
      </p:sp>
      <p:pic>
        <p:nvPicPr>
          <p:cNvPr id="6" name="Picture 5" descr="A code has 4 lines and reads as follows. Line 1. Select cust period customer name as name comma. Line 2 is indented once. Cust period customer address. Line 3. from customer underscore V cust. Line 4 is indented twice. where name equals symbol single quote home furnishings single quote semicolon."/>
          <p:cNvPicPr>
            <a:picLocks noChangeAspect="1"/>
          </p:cNvPicPr>
          <p:nvPr/>
        </p:nvPicPr>
        <p:blipFill rotWithShape="1">
          <a:blip r:embed="rId3"/>
          <a:srcRect l="12662" t="29246" r="5951" b="29955"/>
          <a:stretch/>
        </p:blipFill>
        <p:spPr>
          <a:xfrm>
            <a:off x="1323011" y="2455988"/>
            <a:ext cx="6482991" cy="1548789"/>
          </a:xfrm>
          <a:prstGeom prst="rect">
            <a:avLst/>
          </a:prstGeom>
        </p:spPr>
      </p:pic>
    </p:spTree>
    <p:extLst>
      <p:ext uri="{BB962C8B-B14F-4D97-AF65-F5344CB8AC3E}">
        <p14:creationId xmlns:p14="http://schemas.microsoft.com/office/powerpoint/2010/main" val="305904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 Example Using a Function</a:t>
            </a:r>
          </a:p>
        </p:txBody>
      </p:sp>
      <p:sp>
        <p:nvSpPr>
          <p:cNvPr id="5" name="Text Placeholder 4"/>
          <p:cNvSpPr>
            <a:spLocks noGrp="1"/>
          </p:cNvSpPr>
          <p:nvPr>
            <p:ph type="body" idx="1"/>
          </p:nvPr>
        </p:nvSpPr>
        <p:spPr>
          <a:xfrm>
            <a:off x="457200" y="1600201"/>
            <a:ext cx="8229600" cy="558384"/>
          </a:xfrm>
        </p:spPr>
        <p:txBody>
          <a:bodyPr/>
          <a:lstStyle/>
          <a:p>
            <a:r>
              <a:rPr lang="en-US" sz="2400" dirty="0">
                <a:solidFill>
                  <a:schemeClr val="bg2"/>
                </a:solidFill>
              </a:rPr>
              <a:t>Using the COUNT </a:t>
            </a:r>
            <a:r>
              <a:rPr lang="en-US" sz="2400" b="1" dirty="0">
                <a:solidFill>
                  <a:schemeClr val="bg2"/>
                </a:solidFill>
              </a:rPr>
              <a:t>aggregate function</a:t>
            </a:r>
            <a:r>
              <a:rPr lang="en-US" sz="2400" dirty="0">
                <a:solidFill>
                  <a:schemeClr val="bg2"/>
                </a:solidFill>
              </a:rPr>
              <a:t> to find totals</a:t>
            </a:r>
          </a:p>
        </p:txBody>
      </p:sp>
      <p:pic>
        <p:nvPicPr>
          <p:cNvPr id="7" name="Picture 6" descr="A code has 2 lines and reads as follows. Line 1. Select count left parenthesis asterisks right parenthesis from orderline underscore T. Line 2 is indented twice. Where order I D equals symbol 1 0 0 4 semicolon."/>
          <p:cNvPicPr>
            <a:picLocks noChangeAspect="1"/>
          </p:cNvPicPr>
          <p:nvPr/>
        </p:nvPicPr>
        <p:blipFill rotWithShape="1">
          <a:blip r:embed="rId3"/>
          <a:srcRect l="7319" t="22650" r="18082" b="54965"/>
          <a:stretch/>
        </p:blipFill>
        <p:spPr>
          <a:xfrm>
            <a:off x="1409635" y="2438338"/>
            <a:ext cx="5455300" cy="841363"/>
          </a:xfrm>
          <a:prstGeom prst="rect">
            <a:avLst/>
          </a:prstGeom>
        </p:spPr>
      </p:pic>
      <p:sp>
        <p:nvSpPr>
          <p:cNvPr id="6" name="Text Placeholder 5"/>
          <p:cNvSpPr>
            <a:spLocks noGrp="1"/>
          </p:cNvSpPr>
          <p:nvPr>
            <p:ph type="body" idx="2"/>
          </p:nvPr>
        </p:nvSpPr>
        <p:spPr>
          <a:xfrm>
            <a:off x="457200" y="3722561"/>
            <a:ext cx="8229600" cy="1329128"/>
          </a:xfrm>
        </p:spPr>
        <p:txBody>
          <a:bodyPr/>
          <a:lstStyle/>
          <a:p>
            <a:r>
              <a:rPr lang="en-US" sz="2400" dirty="0">
                <a:solidFill>
                  <a:schemeClr val="bg2"/>
                </a:solidFill>
              </a:rPr>
              <a:t>Note: With aggregate functions you can’t have single-valued columns included in the SELECT clause, unless they are included in the GROUP BY clause.</a:t>
            </a:r>
            <a:endParaRPr lang="en-US" sz="2400" dirty="0"/>
          </a:p>
        </p:txBody>
      </p:sp>
    </p:spTree>
    <p:extLst>
      <p:ext uri="{BB962C8B-B14F-4D97-AF65-F5344CB8AC3E}">
        <p14:creationId xmlns:p14="http://schemas.microsoft.com/office/powerpoint/2010/main" val="35710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Example – Boolean Operators</a:t>
            </a:r>
          </a:p>
        </p:txBody>
      </p:sp>
      <p:sp>
        <p:nvSpPr>
          <p:cNvPr id="6" name="Text Placeholder 5"/>
          <p:cNvSpPr>
            <a:spLocks noGrp="1"/>
          </p:cNvSpPr>
          <p:nvPr>
            <p:ph type="body" idx="1"/>
          </p:nvPr>
        </p:nvSpPr>
        <p:spPr>
          <a:xfrm>
            <a:off x="457200" y="1600201"/>
            <a:ext cx="8229600" cy="978108"/>
          </a:xfrm>
        </p:spPr>
        <p:txBody>
          <a:bodyPr/>
          <a:lstStyle/>
          <a:p>
            <a:r>
              <a:rPr lang="en-US" sz="2400" dirty="0">
                <a:solidFill>
                  <a:schemeClr val="bg2"/>
                </a:solidFill>
              </a:rPr>
              <a:t>AND, OR, and NOT Operators for customizing conditions in WHERE clause</a:t>
            </a:r>
          </a:p>
        </p:txBody>
      </p:sp>
      <p:pic>
        <p:nvPicPr>
          <p:cNvPr id="7" name="Picture 6" descr="A code has 5 lines and reads as follows. Line 1. Select product description comma product finish comma product standard price. Line 2. From product underscore T. Line 3. Where product description like single quote percent symbol desk single quote. Line 4. Or product description like single quote percent symbol table single quote. Line 5. And product standard price right angle bracket 300 semicolon."/>
          <p:cNvPicPr>
            <a:picLocks noChangeAspect="1"/>
          </p:cNvPicPr>
          <p:nvPr/>
        </p:nvPicPr>
        <p:blipFill rotWithShape="1">
          <a:blip r:embed="rId3"/>
          <a:srcRect l="7051" t="41762" b="4751"/>
          <a:stretch/>
        </p:blipFill>
        <p:spPr>
          <a:xfrm>
            <a:off x="683897" y="2775467"/>
            <a:ext cx="8021877" cy="2069548"/>
          </a:xfrm>
          <a:prstGeom prst="rect">
            <a:avLst/>
          </a:prstGeom>
        </p:spPr>
      </p:pic>
    </p:spTree>
    <p:extLst>
      <p:ext uri="{BB962C8B-B14F-4D97-AF65-F5344CB8AC3E}">
        <p14:creationId xmlns:p14="http://schemas.microsoft.com/office/powerpoint/2010/main" val="149111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5-8 Boolean Query a Without Use of Parentheses</a:t>
            </a:r>
          </a:p>
        </p:txBody>
      </p:sp>
      <p:sp>
        <p:nvSpPr>
          <p:cNvPr id="5" name="Text Placeholder 4"/>
          <p:cNvSpPr>
            <a:spLocks noGrp="1"/>
          </p:cNvSpPr>
          <p:nvPr>
            <p:ph type="body" idx="1"/>
          </p:nvPr>
        </p:nvSpPr>
        <p:spPr>
          <a:xfrm>
            <a:off x="457200" y="1600201"/>
            <a:ext cx="8165583" cy="737558"/>
          </a:xfrm>
        </p:spPr>
        <p:txBody>
          <a:bodyPr/>
          <a:lstStyle/>
          <a:p>
            <a:pPr marL="0" indent="0">
              <a:buNone/>
            </a:pPr>
            <a:r>
              <a:rPr lang="en-US" sz="2200" dirty="0">
                <a:cs typeface="Arial" charset="0"/>
              </a:rPr>
              <a:t>By default, processing order of Boolean operators is NOT, then AND, then OR</a:t>
            </a:r>
          </a:p>
        </p:txBody>
      </p:sp>
      <p:pic>
        <p:nvPicPr>
          <p:cNvPr id="6" name="Picture 5" descr="An illustration of a Boolean query A without the use of parenthesis. The drawing shows three circles that represent three database tables, labeled as, All Tables, All Desks, and Products with Standard Price greater than $300. All Tables and Products overlap, with the overlapping region marked as AND. A callout pointing to this region reads as follows. Step 1. Process AND, WHERE, Product Description. LIKE % Table AND, Standard Price greater than $300. All Desks and Products are shown as distinct circles without any overlap. A callout pointing to All Desks reads, Step 2. Process OR, WHERE, Product Description, LIKE % Desk. A callout pointing to All Desks and the common overlap region between All Tables and Products reads as follows. Step 3, Final result is the union OR of these two areas."/>
          <p:cNvPicPr>
            <a:picLocks noChangeAspect="1"/>
          </p:cNvPicPr>
          <p:nvPr/>
        </p:nvPicPr>
        <p:blipFill>
          <a:blip r:embed="rId3"/>
          <a:stretch>
            <a:fillRect/>
          </a:stretch>
        </p:blipFill>
        <p:spPr>
          <a:xfrm>
            <a:off x="2369629" y="2476294"/>
            <a:ext cx="4792876" cy="3849465"/>
          </a:xfrm>
          <a:prstGeom prst="rect">
            <a:avLst/>
          </a:prstGeom>
        </p:spPr>
      </p:pic>
    </p:spTree>
    <p:extLst>
      <p:ext uri="{BB962C8B-B14F-4D97-AF65-F5344CB8AC3E}">
        <p14:creationId xmlns:p14="http://schemas.microsoft.com/office/powerpoint/2010/main" val="269950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Example–Boolean Operators</a:t>
            </a:r>
          </a:p>
        </p:txBody>
      </p:sp>
      <p:sp>
        <p:nvSpPr>
          <p:cNvPr id="4" name="Text Placeholder 3"/>
          <p:cNvSpPr>
            <a:spLocks noGrp="1"/>
          </p:cNvSpPr>
          <p:nvPr>
            <p:ph type="body" idx="1"/>
          </p:nvPr>
        </p:nvSpPr>
        <p:spPr>
          <a:xfrm>
            <a:off x="457200" y="1600201"/>
            <a:ext cx="8229600" cy="813216"/>
          </a:xfrm>
        </p:spPr>
        <p:txBody>
          <a:bodyPr/>
          <a:lstStyle/>
          <a:p>
            <a:r>
              <a:rPr lang="en-US" sz="2400" dirty="0">
                <a:solidFill>
                  <a:schemeClr val="bg2"/>
                </a:solidFill>
              </a:rPr>
              <a:t>With parentheses…these override the normal precedence of Boolean operators</a:t>
            </a:r>
          </a:p>
        </p:txBody>
      </p:sp>
      <p:pic>
        <p:nvPicPr>
          <p:cNvPr id="6" name="Picture 5" descr="A code is 6 lines and reads as follows. Select product description comma product finish comma. Line 2. product standard price. Line 3. From product underscore T semicolon. Line 4. Where left parenthesis product description like single quote percent symbol desk single quote. Line 5. Or product description like single quote percent symbol table single quote right parenthesis. Line 6. And product standard price right angle bracket 300 semicolon."/>
          <p:cNvPicPr>
            <a:picLocks noChangeAspect="1"/>
          </p:cNvPicPr>
          <p:nvPr/>
        </p:nvPicPr>
        <p:blipFill rotWithShape="1">
          <a:blip r:embed="rId2"/>
          <a:srcRect l="6944" t="38706" r="29663" b="7483"/>
          <a:stretch/>
        </p:blipFill>
        <p:spPr>
          <a:xfrm>
            <a:off x="1141876" y="2671733"/>
            <a:ext cx="5451166" cy="2158409"/>
          </a:xfrm>
          <a:prstGeom prst="rect">
            <a:avLst/>
          </a:prstGeom>
        </p:spPr>
      </p:pic>
      <p:sp>
        <p:nvSpPr>
          <p:cNvPr id="5" name="Text Placeholder 4"/>
          <p:cNvSpPr>
            <a:spLocks noGrp="1"/>
          </p:cNvSpPr>
          <p:nvPr>
            <p:ph type="body" idx="2"/>
          </p:nvPr>
        </p:nvSpPr>
        <p:spPr>
          <a:xfrm>
            <a:off x="457200" y="5041267"/>
            <a:ext cx="8229600" cy="1194218"/>
          </a:xfrm>
        </p:spPr>
        <p:txBody>
          <a:bodyPr/>
          <a:lstStyle/>
          <a:p>
            <a:pPr marL="0" indent="0">
              <a:buNone/>
            </a:pPr>
            <a:r>
              <a:rPr lang="en-US" sz="2400" dirty="0">
                <a:solidFill>
                  <a:srgbClr val="000000"/>
                </a:solidFill>
                <a:cs typeface="Tahoma" pitchFamily="34" charset="0"/>
              </a:rPr>
              <a:t>With parentheses, you can override normal precedence rules. In this case parentheses make the OR take place before the AND.</a:t>
            </a:r>
            <a:endParaRPr lang="en-US" sz="2400" dirty="0"/>
          </a:p>
        </p:txBody>
      </p:sp>
    </p:spTree>
    <p:extLst>
      <p:ext uri="{BB962C8B-B14F-4D97-AF65-F5344CB8AC3E}">
        <p14:creationId xmlns:p14="http://schemas.microsoft.com/office/powerpoint/2010/main" val="180385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5-9 Boolean Query B with Use of Parentheses</a:t>
            </a:r>
          </a:p>
        </p:txBody>
      </p:sp>
      <p:sp>
        <p:nvSpPr>
          <p:cNvPr id="6" name="Text Placeholder 5"/>
          <p:cNvSpPr>
            <a:spLocks noGrp="1"/>
          </p:cNvSpPr>
          <p:nvPr>
            <p:ph type="body" idx="1"/>
          </p:nvPr>
        </p:nvSpPr>
        <p:spPr>
          <a:xfrm>
            <a:off x="457200" y="1600201"/>
            <a:ext cx="8231770" cy="737557"/>
          </a:xfrm>
        </p:spPr>
        <p:txBody>
          <a:bodyPr/>
          <a:lstStyle/>
          <a:p>
            <a:pPr marL="0" indent="0">
              <a:buNone/>
            </a:pPr>
            <a:r>
              <a:rPr lang="en-US" sz="2200" dirty="0">
                <a:solidFill>
                  <a:srgbClr val="000000"/>
                </a:solidFill>
                <a:cs typeface="Tahoma" pitchFamily="34" charset="0"/>
              </a:rPr>
              <a:t>With parentheses, you can override normal precedence rules. In this case parentheses make the OR take place before the AND.</a:t>
            </a:r>
          </a:p>
        </p:txBody>
      </p:sp>
      <p:pic>
        <p:nvPicPr>
          <p:cNvPr id="7" name="Picture 6" descr="A Boolean query B with the use of parenthesis. The drawing shows three circles that represent three database tables, labeled as All Tables, All Desks, and Products with Standard Price greater than $300. All Tables and All Desks are shown as distinct circles without any overlap. A callout pointing to both tables reads, Step 1. Process OR, WHERE, Product Description LIKE percent sign Desk OR, Product Description LIKE percent sign Table. Products circle overlaps with the other two circles, with the overlapping region marked as AND. A callout pointing to this region reads, Step 2. Process AND, WHERE, Result of first process AND Standard Price greater $300.&quot;"/>
          <p:cNvPicPr>
            <a:picLocks noChangeAspect="1"/>
          </p:cNvPicPr>
          <p:nvPr/>
        </p:nvPicPr>
        <p:blipFill>
          <a:blip r:embed="rId3"/>
          <a:stretch>
            <a:fillRect/>
          </a:stretch>
        </p:blipFill>
        <p:spPr>
          <a:xfrm>
            <a:off x="2335664" y="2472803"/>
            <a:ext cx="4677904" cy="3764106"/>
          </a:xfrm>
          <a:prstGeom prst="rect">
            <a:avLst/>
          </a:prstGeom>
        </p:spPr>
      </p:pic>
    </p:spTree>
    <p:extLst>
      <p:ext uri="{BB962C8B-B14F-4D97-AF65-F5344CB8AC3E}">
        <p14:creationId xmlns:p14="http://schemas.microsoft.com/office/powerpoint/2010/main" val="48812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Sorting Results with ORDER BY Clause</a:t>
            </a:r>
          </a:p>
        </p:txBody>
      </p:sp>
      <p:sp>
        <p:nvSpPr>
          <p:cNvPr id="5" name="Text Placeholder 4"/>
          <p:cNvSpPr>
            <a:spLocks noGrp="1"/>
          </p:cNvSpPr>
          <p:nvPr>
            <p:ph type="body" idx="1"/>
          </p:nvPr>
        </p:nvSpPr>
        <p:spPr>
          <a:xfrm>
            <a:off x="457200" y="1600200"/>
            <a:ext cx="8229600" cy="888167"/>
          </a:xfrm>
        </p:spPr>
        <p:txBody>
          <a:bodyPr/>
          <a:lstStyle/>
          <a:p>
            <a:r>
              <a:rPr lang="en-US" altLang="en-US" sz="2400" dirty="0"/>
              <a:t>Sort the results first by STATE, and within a state by the CUSTOMER NAME</a:t>
            </a:r>
          </a:p>
        </p:txBody>
      </p:sp>
      <p:pic>
        <p:nvPicPr>
          <p:cNvPr id="7" name="Picture 6" descr="A code has 4 lines and reads as follows. Line 1. Select customer name comma customer city comma customer state. Line 2. From customer underscore T. Line 3. Where customer state I N left parenthesis single quote F L single quote comma single quote T X single quote comma single quote C A single quote comma single quote H I single quote right parenthesis. Line 4. Order by customer state comma customer name semicolon."/>
          <p:cNvPicPr>
            <a:picLocks noChangeAspect="1"/>
          </p:cNvPicPr>
          <p:nvPr/>
        </p:nvPicPr>
        <p:blipFill rotWithShape="1">
          <a:blip r:embed="rId3"/>
          <a:srcRect l="7221" t="27787" r="13073" b="42007"/>
          <a:stretch/>
        </p:blipFill>
        <p:spPr>
          <a:xfrm>
            <a:off x="718692" y="2672622"/>
            <a:ext cx="7007169" cy="1719649"/>
          </a:xfrm>
          <a:prstGeom prst="rect">
            <a:avLst/>
          </a:prstGeom>
        </p:spPr>
      </p:pic>
      <p:sp>
        <p:nvSpPr>
          <p:cNvPr id="6" name="Text Placeholder 5"/>
          <p:cNvSpPr>
            <a:spLocks noGrp="1"/>
          </p:cNvSpPr>
          <p:nvPr>
            <p:ph type="body" idx="2"/>
          </p:nvPr>
        </p:nvSpPr>
        <p:spPr>
          <a:xfrm>
            <a:off x="457199" y="4562003"/>
            <a:ext cx="8289985" cy="1209069"/>
          </a:xfrm>
        </p:spPr>
        <p:txBody>
          <a:bodyPr/>
          <a:lstStyle/>
          <a:p>
            <a:r>
              <a:rPr lang="en-US" altLang="en-US" sz="2400" dirty="0">
                <a:solidFill>
                  <a:srgbClr val="000000"/>
                </a:solidFill>
              </a:rPr>
              <a:t>Note: The IN operator in this example allows you to include rows whose CustomerState value is either F</a:t>
            </a:r>
            <a:r>
              <a:rPr lang="en-US" altLang="en-US" sz="100" dirty="0">
                <a:solidFill>
                  <a:srgbClr val="000000"/>
                </a:solidFill>
              </a:rPr>
              <a:t> </a:t>
            </a:r>
            <a:r>
              <a:rPr lang="en-US" altLang="en-US" sz="2400" dirty="0">
                <a:solidFill>
                  <a:srgbClr val="000000"/>
                </a:solidFill>
              </a:rPr>
              <a:t>L, T</a:t>
            </a:r>
            <a:r>
              <a:rPr lang="en-US" altLang="en-US" sz="100" dirty="0">
                <a:solidFill>
                  <a:srgbClr val="000000"/>
                </a:solidFill>
              </a:rPr>
              <a:t> </a:t>
            </a:r>
            <a:r>
              <a:rPr lang="en-US" altLang="en-US" sz="2400" dirty="0">
                <a:solidFill>
                  <a:srgbClr val="000000"/>
                </a:solidFill>
              </a:rPr>
              <a:t>X, C</a:t>
            </a:r>
            <a:r>
              <a:rPr lang="en-US" altLang="en-US" sz="100" dirty="0">
                <a:solidFill>
                  <a:srgbClr val="000000"/>
                </a:solidFill>
              </a:rPr>
              <a:t> </a:t>
            </a:r>
            <a:r>
              <a:rPr lang="en-US" altLang="en-US" sz="2400" dirty="0">
                <a:solidFill>
                  <a:srgbClr val="000000"/>
                </a:solidFill>
              </a:rPr>
              <a:t>A, or H</a:t>
            </a:r>
            <a:r>
              <a:rPr lang="en-US" altLang="en-US" sz="100" dirty="0">
                <a:solidFill>
                  <a:srgbClr val="000000"/>
                </a:solidFill>
              </a:rPr>
              <a:t> </a:t>
            </a:r>
            <a:r>
              <a:rPr lang="en-US" altLang="en-US" sz="2400" dirty="0">
                <a:solidFill>
                  <a:srgbClr val="000000"/>
                </a:solidFill>
              </a:rPr>
              <a:t>I. It is more efficient than separate OR conditions.</a:t>
            </a:r>
          </a:p>
        </p:txBody>
      </p:sp>
    </p:spTree>
    <p:extLst>
      <p:ext uri="{BB962C8B-B14F-4D97-AF65-F5344CB8AC3E}">
        <p14:creationId xmlns:p14="http://schemas.microsoft.com/office/powerpoint/2010/main" val="380081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Text Placeholder 4"/>
          <p:cNvSpPr>
            <a:spLocks noGrp="1"/>
          </p:cNvSpPr>
          <p:nvPr>
            <p:ph type="body" idx="1"/>
          </p:nvPr>
        </p:nvSpPr>
        <p:spPr>
          <a:xfrm>
            <a:off x="457200" y="1600200"/>
            <a:ext cx="8229600" cy="4126043"/>
          </a:xfrm>
        </p:spPr>
        <p:txBody>
          <a:bodyPr/>
          <a:lstStyle/>
          <a:p>
            <a:pPr marL="0" lvl="0" indent="0">
              <a:spcBef>
                <a:spcPts val="1200"/>
              </a:spcBef>
              <a:buClr>
                <a:schemeClr val="lt1"/>
              </a:buClr>
              <a:buNone/>
            </a:pPr>
            <a:r>
              <a:rPr lang="en-US" sz="2400" b="1" dirty="0">
                <a:solidFill>
                  <a:srgbClr val="007FA3"/>
                </a:solidFill>
              </a:rPr>
              <a:t>5.1</a:t>
            </a:r>
            <a:r>
              <a:rPr lang="en-US" sz="2400" dirty="0"/>
              <a:t> Define terms</a:t>
            </a:r>
          </a:p>
          <a:p>
            <a:pPr marL="0" indent="0">
              <a:spcBef>
                <a:spcPts val="1200"/>
              </a:spcBef>
              <a:buClr>
                <a:schemeClr val="lt1"/>
              </a:buClr>
              <a:buNone/>
            </a:pPr>
            <a:r>
              <a:rPr lang="en-US" sz="2400" b="1" dirty="0">
                <a:solidFill>
                  <a:srgbClr val="007FA3"/>
                </a:solidFill>
              </a:rPr>
              <a:t>5.2</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Interpret the history and role of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in database development</a:t>
            </a:r>
            <a:endParaRPr lang="en-US" sz="2400" dirty="0"/>
          </a:p>
          <a:p>
            <a:pPr marL="25400" indent="0">
              <a:spcBef>
                <a:spcPts val="1200"/>
              </a:spcBef>
              <a:buNone/>
              <a:defRPr/>
            </a:pPr>
            <a:r>
              <a:rPr lang="en-US" sz="2400" b="1" dirty="0">
                <a:solidFill>
                  <a:srgbClr val="007FA3"/>
                </a:solidFill>
              </a:rPr>
              <a:t>5.3</a:t>
            </a:r>
            <a:r>
              <a:rPr lang="en-US" sz="2400" dirty="0"/>
              <a:t> </a:t>
            </a:r>
            <a:r>
              <a:rPr lang="en-US" sz="2400" dirty="0">
                <a:solidFill>
                  <a:srgbClr val="000000"/>
                </a:solidFill>
                <a:effectLst>
                  <a:outerShdw blurRad="38100" dist="38100" dir="2700000" algn="tl">
                    <a:srgbClr val="FFFFFF"/>
                  </a:outerShdw>
                </a:effectLst>
              </a:rPr>
              <a:t>Define a database using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data definition language</a:t>
            </a:r>
          </a:p>
          <a:p>
            <a:pPr marL="0" indent="0">
              <a:spcBef>
                <a:spcPts val="1200"/>
              </a:spcBef>
              <a:buClr>
                <a:schemeClr val="lt1"/>
              </a:buClr>
              <a:buNone/>
            </a:pPr>
            <a:r>
              <a:rPr lang="en-US" sz="2400" b="1" dirty="0">
                <a:solidFill>
                  <a:srgbClr val="007FA3"/>
                </a:solidFill>
              </a:rPr>
              <a:t>5.4</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Write single-table queries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commands</a:t>
            </a:r>
            <a:endParaRPr lang="en-US" sz="2400" dirty="0"/>
          </a:p>
          <a:p>
            <a:pPr marL="0" lvl="0" indent="0">
              <a:spcBef>
                <a:spcPts val="1200"/>
              </a:spcBef>
              <a:buClr>
                <a:schemeClr val="lt1"/>
              </a:buClr>
              <a:buNone/>
            </a:pPr>
            <a:r>
              <a:rPr lang="en-US" sz="2400" b="1" dirty="0">
                <a:solidFill>
                  <a:srgbClr val="007FA3"/>
                </a:solidFill>
              </a:rPr>
              <a:t>5.5</a:t>
            </a:r>
            <a:r>
              <a:rPr lang="en-US" sz="2400" dirty="0"/>
              <a:t> </a:t>
            </a:r>
            <a:r>
              <a:rPr lang="en-US" sz="2400" dirty="0">
                <a:solidFill>
                  <a:srgbClr val="000000"/>
                </a:solidFill>
                <a:effectLst>
                  <a:outerShdw blurRad="38100" dist="38100" dir="2700000" algn="tl">
                    <a:srgbClr val="FFFFFF"/>
                  </a:outerShdw>
                </a:effectLst>
              </a:rPr>
              <a:t>Establish referential integrity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a:t>
            </a:r>
          </a:p>
          <a:p>
            <a:pPr marL="0" lvl="0" indent="0">
              <a:spcBef>
                <a:spcPts val="1200"/>
              </a:spcBef>
              <a:buClr>
                <a:schemeClr val="lt1"/>
              </a:buClr>
              <a:buNone/>
            </a:pPr>
            <a:r>
              <a:rPr lang="en-US" sz="2400" b="1" dirty="0">
                <a:solidFill>
                  <a:srgbClr val="007FA3"/>
                </a:solidFill>
              </a:rPr>
              <a:t>5.6</a:t>
            </a:r>
            <a:r>
              <a:rPr lang="en-US" sz="2400" dirty="0">
                <a:solidFill>
                  <a:srgbClr val="000000"/>
                </a:solidFill>
                <a:effectLst>
                  <a:outerShdw blurRad="38100" dist="38100" dir="2700000" algn="tl">
                    <a:srgbClr val="FFFFFF"/>
                  </a:outerShdw>
                </a:effectLst>
              </a:rPr>
              <a:t> Discuss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L:1999 and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L:2016 standards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Results Using GROUP BY Clause</a:t>
            </a:r>
          </a:p>
        </p:txBody>
      </p:sp>
      <p:sp>
        <p:nvSpPr>
          <p:cNvPr id="3" name="Text Placeholder 2"/>
          <p:cNvSpPr>
            <a:spLocks noGrp="1"/>
          </p:cNvSpPr>
          <p:nvPr>
            <p:ph type="body" idx="1"/>
          </p:nvPr>
        </p:nvSpPr>
        <p:spPr>
          <a:xfrm>
            <a:off x="457200" y="1600201"/>
            <a:ext cx="8229600" cy="2102380"/>
          </a:xfrm>
        </p:spPr>
        <p:txBody>
          <a:bodyPr/>
          <a:lstStyle/>
          <a:p>
            <a:pPr eaLnBrk="1" hangingPunct="1"/>
            <a:r>
              <a:rPr lang="en-US" altLang="en-US" sz="2400" dirty="0"/>
              <a:t>For use with aggregate functions</a:t>
            </a:r>
          </a:p>
          <a:p>
            <a:pPr lvl="1" eaLnBrk="1" hangingPunct="1"/>
            <a:r>
              <a:rPr lang="en-US" altLang="en-US" sz="2400" b="1" dirty="0"/>
              <a:t>Scalar aggregate</a:t>
            </a:r>
            <a:r>
              <a:rPr lang="en-US" altLang="en-US" sz="2400" dirty="0"/>
              <a:t>: single value returned from S</a:t>
            </a:r>
            <a:r>
              <a:rPr lang="en-US" altLang="en-US" sz="100" dirty="0"/>
              <a:t> </a:t>
            </a:r>
            <a:r>
              <a:rPr lang="en-US" altLang="en-US" sz="2400" dirty="0"/>
              <a:t>Q</a:t>
            </a:r>
            <a:r>
              <a:rPr lang="en-US" altLang="en-US" sz="100" dirty="0"/>
              <a:t> </a:t>
            </a:r>
            <a:r>
              <a:rPr lang="en-US" altLang="en-US" sz="2400" dirty="0"/>
              <a:t>L query with aggregate function</a:t>
            </a:r>
          </a:p>
          <a:p>
            <a:pPr lvl="1" eaLnBrk="1" hangingPunct="1"/>
            <a:r>
              <a:rPr lang="en-US" altLang="en-US" sz="2400" b="1" dirty="0"/>
              <a:t>Vector aggregate</a:t>
            </a:r>
            <a:r>
              <a:rPr lang="en-US" altLang="en-US" sz="2400" dirty="0"/>
              <a:t>: multiple values returned from S</a:t>
            </a:r>
            <a:r>
              <a:rPr lang="en-US" altLang="en-US" sz="100" dirty="0"/>
              <a:t> </a:t>
            </a:r>
            <a:r>
              <a:rPr lang="en-US" altLang="en-US" sz="2400" dirty="0"/>
              <a:t>Q</a:t>
            </a:r>
            <a:r>
              <a:rPr lang="en-US" altLang="en-US" sz="100" dirty="0"/>
              <a:t> </a:t>
            </a:r>
            <a:r>
              <a:rPr lang="en-US" altLang="en-US" sz="2400" dirty="0"/>
              <a:t>L query with aggregate function (via GROUP BY)</a:t>
            </a:r>
          </a:p>
        </p:txBody>
      </p:sp>
      <p:pic>
        <p:nvPicPr>
          <p:cNvPr id="5" name="Picture 4" descr="A code has 3 lines and reads as follows. Line 1. Select customer state comma count left parenthesis customer state right parenthesis. Line 2. From customer underscore T. Line 3. Group by customer state semicolon. "/>
          <p:cNvPicPr>
            <a:picLocks noChangeAspect="1"/>
          </p:cNvPicPr>
          <p:nvPr/>
        </p:nvPicPr>
        <p:blipFill rotWithShape="1">
          <a:blip r:embed="rId3"/>
          <a:srcRect l="11592" t="45714" r="4234" b="26862"/>
          <a:stretch/>
        </p:blipFill>
        <p:spPr>
          <a:xfrm>
            <a:off x="1196286" y="3972880"/>
            <a:ext cx="6116176" cy="1147597"/>
          </a:xfrm>
          <a:prstGeom prst="rect">
            <a:avLst/>
          </a:prstGeom>
        </p:spPr>
      </p:pic>
      <p:sp>
        <p:nvSpPr>
          <p:cNvPr id="4" name="Text Placeholder 3"/>
          <p:cNvSpPr>
            <a:spLocks noGrp="1"/>
          </p:cNvSpPr>
          <p:nvPr>
            <p:ph type="body" idx="2"/>
          </p:nvPr>
        </p:nvSpPr>
        <p:spPr>
          <a:xfrm>
            <a:off x="457200" y="5261548"/>
            <a:ext cx="8229600" cy="864615"/>
          </a:xfrm>
        </p:spPr>
        <p:txBody>
          <a:bodyPr/>
          <a:lstStyle/>
          <a:p>
            <a:r>
              <a:rPr lang="en-US" altLang="en-US" sz="2400" dirty="0"/>
              <a:t>You can use single-value fields with aggregate functions if they are included in the GROUP BY clause</a:t>
            </a:r>
          </a:p>
        </p:txBody>
      </p:sp>
    </p:spTree>
    <p:extLst>
      <p:ext uri="{BB962C8B-B14F-4D97-AF65-F5344CB8AC3E}">
        <p14:creationId xmlns:p14="http://schemas.microsoft.com/office/powerpoint/2010/main" val="13523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Qualifying Results by Categories Using the HAVING Clause</a:t>
            </a:r>
          </a:p>
        </p:txBody>
      </p:sp>
      <p:sp>
        <p:nvSpPr>
          <p:cNvPr id="3" name="Text Placeholder 2"/>
          <p:cNvSpPr>
            <a:spLocks noGrp="1"/>
          </p:cNvSpPr>
          <p:nvPr>
            <p:ph type="body" idx="1"/>
          </p:nvPr>
        </p:nvSpPr>
        <p:spPr>
          <a:xfrm>
            <a:off x="457200" y="1600201"/>
            <a:ext cx="8229600" cy="444259"/>
          </a:xfrm>
        </p:spPr>
        <p:txBody>
          <a:bodyPr/>
          <a:lstStyle/>
          <a:p>
            <a:r>
              <a:rPr lang="en-US" sz="2400" dirty="0"/>
              <a:t>For use with GROUP BY</a:t>
            </a:r>
          </a:p>
        </p:txBody>
      </p:sp>
      <p:pic>
        <p:nvPicPr>
          <p:cNvPr id="5" name="Picture 4" descr="A code has 4 lines and reads as follows. Line 1. Select customer state comma count left parenthesis customer state right parenthesis. Line 2. From customer underscore T. Line 3. Group by customer state. Line 4. Having count left parenthesis customer state right parenthesis right angle bracket 1 semicolon."/>
          <p:cNvPicPr>
            <a:picLocks noChangeAspect="1"/>
          </p:cNvPicPr>
          <p:nvPr/>
        </p:nvPicPr>
        <p:blipFill rotWithShape="1">
          <a:blip r:embed="rId3"/>
          <a:srcRect l="6652" t="18222" r="9170" b="43389"/>
          <a:stretch/>
        </p:blipFill>
        <p:spPr>
          <a:xfrm>
            <a:off x="1162657" y="2361045"/>
            <a:ext cx="6608821" cy="1708690"/>
          </a:xfrm>
          <a:prstGeom prst="rect">
            <a:avLst/>
          </a:prstGeom>
        </p:spPr>
      </p:pic>
      <p:sp>
        <p:nvSpPr>
          <p:cNvPr id="4" name="Text Placeholder 3"/>
          <p:cNvSpPr>
            <a:spLocks noGrp="1"/>
          </p:cNvSpPr>
          <p:nvPr>
            <p:ph type="body" idx="2"/>
          </p:nvPr>
        </p:nvSpPr>
        <p:spPr>
          <a:xfrm>
            <a:off x="457200" y="4307174"/>
            <a:ext cx="8229600" cy="1628931"/>
          </a:xfrm>
        </p:spPr>
        <p:txBody>
          <a:bodyPr/>
          <a:lstStyle/>
          <a:p>
            <a:r>
              <a:rPr lang="en-US" sz="2400" dirty="0"/>
              <a:t>Like a WHERE clause, but it operates on groups (categories), not on individual rows. Here, only those groups with total numbers greater than 1 will be included in the final result.</a:t>
            </a:r>
          </a:p>
        </p:txBody>
      </p:sp>
    </p:spTree>
    <p:extLst>
      <p:ext uri="{BB962C8B-B14F-4D97-AF65-F5344CB8AC3E}">
        <p14:creationId xmlns:p14="http://schemas.microsoft.com/office/powerpoint/2010/main" val="85807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Query with Both WHERE and HAVING</a:t>
            </a:r>
          </a:p>
        </p:txBody>
      </p:sp>
      <p:pic>
        <p:nvPicPr>
          <p:cNvPr id="6" name="Picture 5" descr="A code has 7 lines and reads as follows. Line 1. Select profuct finish comma A V G left parenthesis product standard price right parenthesis. Line 2. From product underscore T. Line 3. Where product finish I N left parenthesis single quote cherry single quote comma single quote natual ash single quote comma single quote natural maple single quote comma. Line 4. Single quote white ash single quote right parenthesis. Line 5. Group by product finish. Line 6. Having A V G left parenthesis product standard price right parenthesis left angle bracket 750. Line 7. Order by product finish semicolon."/>
          <p:cNvPicPr>
            <a:picLocks noChangeAspect="1"/>
          </p:cNvPicPr>
          <p:nvPr/>
        </p:nvPicPr>
        <p:blipFill rotWithShape="1">
          <a:blip r:embed="rId3"/>
          <a:srcRect l="6558" r="5515" b="31684"/>
          <a:stretch/>
        </p:blipFill>
        <p:spPr>
          <a:xfrm>
            <a:off x="626900" y="1803731"/>
            <a:ext cx="7971938" cy="3011619"/>
          </a:xfrm>
          <a:prstGeom prst="rect">
            <a:avLst/>
          </a:prstGeom>
        </p:spPr>
      </p:pic>
    </p:spTree>
    <p:extLst>
      <p:ext uri="{BB962C8B-B14F-4D97-AF65-F5344CB8AC3E}">
        <p14:creationId xmlns:p14="http://schemas.microsoft.com/office/powerpoint/2010/main" val="3384896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5-10 S</a:t>
            </a:r>
            <a:r>
              <a:rPr lang="en-US" sz="100" dirty="0"/>
              <a:t> </a:t>
            </a:r>
            <a:r>
              <a:rPr lang="en-US" dirty="0"/>
              <a:t>Q</a:t>
            </a:r>
            <a:r>
              <a:rPr lang="en-US" sz="100" dirty="0"/>
              <a:t> </a:t>
            </a:r>
            <a:r>
              <a:rPr lang="en-US" dirty="0"/>
              <a:t>L Statement Processing Order</a:t>
            </a:r>
          </a:p>
        </p:txBody>
      </p:sp>
      <p:pic>
        <p:nvPicPr>
          <p:cNvPr id="4" name="Picture 3" descr="A code has 6 lines and reads as follows. Line 1. Select left bracket all slash distinct right bracket column underscore list. Line 2. From table underscore list. Line 3. Left bracket where conditional expression right bracket. Line 4. Left bracket group by group underscore by underscore column underscore list right bracket. Line 5. Left bracket having conditional expression right bracket. Line 6. Left bracket order by order underscore by underscore column underscore list right bracket. "/>
          <p:cNvPicPr>
            <a:picLocks noChangeAspect="1"/>
          </p:cNvPicPr>
          <p:nvPr/>
        </p:nvPicPr>
        <p:blipFill rotWithShape="1">
          <a:blip r:embed="rId3"/>
          <a:srcRect b="10484"/>
          <a:stretch/>
        </p:blipFill>
        <p:spPr>
          <a:xfrm>
            <a:off x="447628" y="1583826"/>
            <a:ext cx="4433038" cy="2027599"/>
          </a:xfrm>
          <a:prstGeom prst="rect">
            <a:avLst/>
          </a:prstGeom>
        </p:spPr>
      </p:pic>
      <p:pic>
        <p:nvPicPr>
          <p:cNvPr id="5" name="Picture 4" descr="An illustration depicts S Q L statement processing order. The illustration shows S Q L statements in six text boxes, placed one below the other with arrows pointing from one to another in the following order. FROM, Identifies involved tables. WHERE, Finds all rows meeting stated conditions. GROUP BY, Organizes rows according to values in stated columns. HAVING, Finds all groups meeting stated conditions. SELECT, Identifies columns. ORDER BY, Sorts rows. Results. FROM also points to GROUP BY, while GROUP BY and WHERE also point to SELECT. And SELECT also directly points to Results."/>
          <p:cNvPicPr>
            <a:picLocks noChangeAspect="1"/>
          </p:cNvPicPr>
          <p:nvPr/>
        </p:nvPicPr>
        <p:blipFill>
          <a:blip r:embed="rId4"/>
          <a:stretch>
            <a:fillRect/>
          </a:stretch>
        </p:blipFill>
        <p:spPr>
          <a:xfrm>
            <a:off x="5346105" y="1713635"/>
            <a:ext cx="2568846" cy="4128065"/>
          </a:xfrm>
          <a:prstGeom prst="rect">
            <a:avLst/>
          </a:prstGeom>
        </p:spPr>
      </p:pic>
      <p:sp>
        <p:nvSpPr>
          <p:cNvPr id="3" name="Text Placeholder 2"/>
          <p:cNvSpPr>
            <a:spLocks noGrp="1"/>
          </p:cNvSpPr>
          <p:nvPr>
            <p:ph type="body" idx="1"/>
          </p:nvPr>
        </p:nvSpPr>
        <p:spPr>
          <a:xfrm>
            <a:off x="4701396" y="5936105"/>
            <a:ext cx="3769744" cy="380694"/>
          </a:xfrm>
        </p:spPr>
        <p:txBody>
          <a:bodyPr/>
          <a:lstStyle/>
          <a:p>
            <a:r>
              <a:rPr lang="en-US" sz="1600" dirty="0"/>
              <a:t>(based on van der Lans, 2006, p. 100)</a:t>
            </a:r>
          </a:p>
        </p:txBody>
      </p:sp>
    </p:spTree>
    <p:extLst>
      <p:ext uri="{BB962C8B-B14F-4D97-AF65-F5344CB8AC3E}">
        <p14:creationId xmlns:p14="http://schemas.microsoft.com/office/powerpoint/2010/main" val="404246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Changing Tables</a:t>
            </a:r>
          </a:p>
        </p:txBody>
      </p:sp>
      <p:sp>
        <p:nvSpPr>
          <p:cNvPr id="5" name="Text Placeholder 4"/>
          <p:cNvSpPr>
            <a:spLocks noGrp="1"/>
          </p:cNvSpPr>
          <p:nvPr>
            <p:ph type="body" idx="1"/>
          </p:nvPr>
        </p:nvSpPr>
        <p:spPr>
          <a:xfrm>
            <a:off x="457200" y="1600201"/>
            <a:ext cx="8229600" cy="1274089"/>
          </a:xfrm>
        </p:spPr>
        <p:txBody>
          <a:bodyPr/>
          <a:lstStyle/>
          <a:p>
            <a:r>
              <a:rPr lang="en-US" altLang="en-US" sz="2200" dirty="0"/>
              <a:t>ALTER TABLE statement allows you to change column specifications:</a:t>
            </a:r>
          </a:p>
          <a:p>
            <a:pPr lvl="1" indent="-284400"/>
            <a:r>
              <a:rPr lang="en-US" altLang="en-US" sz="2200" dirty="0">
                <a:solidFill>
                  <a:schemeClr val="bg1"/>
                </a:solidFill>
              </a:rPr>
              <a:t>,</a:t>
            </a:r>
            <a:r>
              <a:rPr lang="en-US" altLang="en-US" sz="2200" dirty="0"/>
              <a:t> </a:t>
            </a:r>
          </a:p>
        </p:txBody>
      </p:sp>
      <p:pic>
        <p:nvPicPr>
          <p:cNvPr id="12" name="Picture 11" descr="A line of code reads as follows. Alter table table underscore name alter underscore table underscore action semicolon."/>
          <p:cNvPicPr>
            <a:picLocks noChangeAspect="1"/>
          </p:cNvPicPr>
          <p:nvPr/>
        </p:nvPicPr>
        <p:blipFill rotWithShape="1">
          <a:blip r:embed="rId3"/>
          <a:srcRect l="5019" b="30681"/>
          <a:stretch/>
        </p:blipFill>
        <p:spPr>
          <a:xfrm>
            <a:off x="1332121" y="2390843"/>
            <a:ext cx="5842814" cy="393795"/>
          </a:xfrm>
          <a:prstGeom prst="rect">
            <a:avLst/>
          </a:prstGeom>
        </p:spPr>
      </p:pic>
      <p:sp>
        <p:nvSpPr>
          <p:cNvPr id="6" name="Content Placeholder 5"/>
          <p:cNvSpPr>
            <a:spLocks noGrp="1"/>
          </p:cNvSpPr>
          <p:nvPr>
            <p:ph sz="quarter" idx="13"/>
          </p:nvPr>
        </p:nvSpPr>
        <p:spPr>
          <a:xfrm>
            <a:off x="460375" y="2997589"/>
            <a:ext cx="8229600" cy="935493"/>
          </a:xfrm>
        </p:spPr>
        <p:txBody>
          <a:bodyPr/>
          <a:lstStyle/>
          <a:p>
            <a:r>
              <a:rPr lang="en-US" altLang="en-US" sz="2200" dirty="0"/>
              <a:t>Table Actions:</a:t>
            </a:r>
          </a:p>
          <a:p>
            <a:pPr lvl="1"/>
            <a:r>
              <a:rPr lang="en-US" altLang="en-US" sz="2200" dirty="0">
                <a:solidFill>
                  <a:schemeClr val="bg1"/>
                </a:solidFill>
              </a:rPr>
              <a:t>,</a:t>
            </a:r>
            <a:r>
              <a:rPr lang="en-US" altLang="en-US" sz="2200" dirty="0"/>
              <a:t> </a:t>
            </a:r>
          </a:p>
        </p:txBody>
      </p:sp>
      <p:pic>
        <p:nvPicPr>
          <p:cNvPr id="13" name="Picture 12" descr="A line of code reads as follows. Add left bracket column right bracket column underscore definition."/>
          <p:cNvPicPr>
            <a:picLocks noChangeAspect="1"/>
          </p:cNvPicPr>
          <p:nvPr/>
        </p:nvPicPr>
        <p:blipFill rotWithShape="1">
          <a:blip r:embed="rId4"/>
          <a:srcRect l="6580" t="9107" b="25325"/>
          <a:stretch/>
        </p:blipFill>
        <p:spPr>
          <a:xfrm>
            <a:off x="1259984" y="3533164"/>
            <a:ext cx="4353740" cy="368795"/>
          </a:xfrm>
          <a:prstGeom prst="rect">
            <a:avLst/>
          </a:prstGeom>
        </p:spPr>
      </p:pic>
      <p:sp>
        <p:nvSpPr>
          <p:cNvPr id="2" name="Content Placeholder 1"/>
          <p:cNvSpPr>
            <a:spLocks noGrp="1"/>
          </p:cNvSpPr>
          <p:nvPr>
            <p:ph sz="quarter" idx="15"/>
          </p:nvPr>
        </p:nvSpPr>
        <p:spPr>
          <a:xfrm>
            <a:off x="457200" y="4003620"/>
            <a:ext cx="1035170" cy="550863"/>
          </a:xfrm>
        </p:spPr>
        <p:txBody>
          <a:bodyPr/>
          <a:lstStyle/>
          <a:p>
            <a:pPr lvl="1"/>
            <a:r>
              <a:rPr lang="en-US" sz="2200" dirty="0">
                <a:solidFill>
                  <a:schemeClr val="bg1"/>
                </a:solidFill>
              </a:rPr>
              <a:t>,</a:t>
            </a:r>
            <a:r>
              <a:rPr lang="en-US" sz="2200" dirty="0"/>
              <a:t> </a:t>
            </a:r>
          </a:p>
        </p:txBody>
      </p:sp>
      <p:pic>
        <p:nvPicPr>
          <p:cNvPr id="14" name="Picture 13" descr="A line of code reads as follows. Alter left bracket column right bracket column underscore name set default default hyphen value."/>
          <p:cNvPicPr>
            <a:picLocks noChangeAspect="1"/>
          </p:cNvPicPr>
          <p:nvPr/>
        </p:nvPicPr>
        <p:blipFill rotWithShape="1">
          <a:blip r:embed="rId5"/>
          <a:srcRect l="3623" t="17462" r="1670" b="26336"/>
          <a:stretch/>
        </p:blipFill>
        <p:spPr>
          <a:xfrm>
            <a:off x="1250166" y="4144568"/>
            <a:ext cx="7440247" cy="306813"/>
          </a:xfrm>
          <a:prstGeom prst="rect">
            <a:avLst/>
          </a:prstGeom>
        </p:spPr>
      </p:pic>
      <p:sp>
        <p:nvSpPr>
          <p:cNvPr id="7" name="Content Placeholder 6"/>
          <p:cNvSpPr>
            <a:spLocks noGrp="1"/>
          </p:cNvSpPr>
          <p:nvPr>
            <p:ph sz="quarter" idx="14"/>
          </p:nvPr>
        </p:nvSpPr>
        <p:spPr>
          <a:xfrm>
            <a:off x="457200" y="4677782"/>
            <a:ext cx="8232775" cy="1490897"/>
          </a:xfrm>
        </p:spPr>
        <p:txBody>
          <a:bodyPr/>
          <a:lstStyle/>
          <a:p>
            <a:r>
              <a:rPr lang="en-US" altLang="en-US" sz="2200" dirty="0"/>
              <a:t>Example (adding a new column with a default value):</a:t>
            </a:r>
          </a:p>
          <a:p>
            <a:pPr lvl="1"/>
            <a:r>
              <a:rPr lang="en-US" altLang="en-US" sz="2200" dirty="0">
                <a:solidFill>
                  <a:schemeClr val="bg1"/>
                </a:solidFill>
              </a:rPr>
              <a:t>,</a:t>
            </a:r>
            <a:r>
              <a:rPr lang="en-US" altLang="en-US" sz="2200" dirty="0"/>
              <a:t> </a:t>
            </a:r>
          </a:p>
        </p:txBody>
      </p:sp>
      <p:pic>
        <p:nvPicPr>
          <p:cNvPr id="16" name="Picture 15" descr="A code has 3 lines and reads as follows. Line 1. Alter table customer underscore T add column. Line 2.  customer type varchar 2 left parenthesis 10 right parenthesis default. Line 3. Double quotes commercial double quotes semicolon."/>
          <p:cNvPicPr>
            <a:picLocks noChangeAspect="1"/>
          </p:cNvPicPr>
          <p:nvPr/>
        </p:nvPicPr>
        <p:blipFill rotWithShape="1">
          <a:blip r:embed="rId6"/>
          <a:srcRect l="10113" t="73109" r="12298" b="2237"/>
          <a:stretch/>
        </p:blipFill>
        <p:spPr>
          <a:xfrm>
            <a:off x="1297941" y="5193017"/>
            <a:ext cx="5468837" cy="975662"/>
          </a:xfrm>
          <a:prstGeom prst="rect">
            <a:avLst/>
          </a:prstGeom>
        </p:spPr>
      </p:pic>
    </p:spTree>
    <p:extLst>
      <p:ext uri="{BB962C8B-B14F-4D97-AF65-F5344CB8AC3E}">
        <p14:creationId xmlns:p14="http://schemas.microsoft.com/office/powerpoint/2010/main" val="374601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Removing Tables</a:t>
            </a:r>
          </a:p>
        </p:txBody>
      </p:sp>
      <p:sp>
        <p:nvSpPr>
          <p:cNvPr id="10" name="Text Placeholder 9"/>
          <p:cNvSpPr>
            <a:spLocks noGrp="1"/>
          </p:cNvSpPr>
          <p:nvPr>
            <p:ph type="body" idx="1"/>
          </p:nvPr>
        </p:nvSpPr>
        <p:spPr>
          <a:xfrm>
            <a:off x="457200" y="1600200"/>
            <a:ext cx="8229600" cy="869587"/>
          </a:xfrm>
        </p:spPr>
        <p:txBody>
          <a:bodyPr/>
          <a:lstStyle/>
          <a:p>
            <a:r>
              <a:rPr lang="en-US" altLang="en-US" sz="2400" dirty="0"/>
              <a:t>DROP TABLE statement allows you to remove tables from your schema:</a:t>
            </a:r>
          </a:p>
          <a:p>
            <a:pPr lvl="1"/>
            <a:r>
              <a:rPr lang="en-US" sz="2400" dirty="0">
                <a:solidFill>
                  <a:schemeClr val="bg1"/>
                </a:solidFill>
              </a:rPr>
              <a:t>,</a:t>
            </a:r>
            <a:r>
              <a:rPr lang="en-US" sz="2400" dirty="0"/>
              <a:t> </a:t>
            </a:r>
          </a:p>
        </p:txBody>
      </p:sp>
      <p:pic>
        <p:nvPicPr>
          <p:cNvPr id="2" name="Picture 1" descr="A line of code reads as follows. Drop table customer underscore T."/>
          <p:cNvPicPr>
            <a:picLocks noChangeAspect="1"/>
          </p:cNvPicPr>
          <p:nvPr/>
        </p:nvPicPr>
        <p:blipFill rotWithShape="1">
          <a:blip r:embed="rId3"/>
          <a:srcRect l="7407" b="23216"/>
          <a:stretch/>
        </p:blipFill>
        <p:spPr>
          <a:xfrm>
            <a:off x="1356594" y="2435283"/>
            <a:ext cx="4297708" cy="491086"/>
          </a:xfrm>
          <a:prstGeom prst="rect">
            <a:avLst/>
          </a:prstGeom>
        </p:spPr>
      </p:pic>
    </p:spTree>
    <p:extLst>
      <p:ext uri="{BB962C8B-B14F-4D97-AF65-F5344CB8AC3E}">
        <p14:creationId xmlns:p14="http://schemas.microsoft.com/office/powerpoint/2010/main" val="396228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Statement</a:t>
            </a:r>
          </a:p>
        </p:txBody>
      </p:sp>
      <p:sp>
        <p:nvSpPr>
          <p:cNvPr id="5" name="Text Placeholder 4"/>
          <p:cNvSpPr>
            <a:spLocks noGrp="1"/>
          </p:cNvSpPr>
          <p:nvPr>
            <p:ph type="body" idx="1"/>
          </p:nvPr>
        </p:nvSpPr>
        <p:spPr>
          <a:xfrm>
            <a:off x="457200" y="1600200"/>
            <a:ext cx="8229600" cy="1624797"/>
          </a:xfrm>
        </p:spPr>
        <p:txBody>
          <a:bodyPr/>
          <a:lstStyle/>
          <a:p>
            <a:r>
              <a:rPr lang="en-US" altLang="en-US" sz="2200" dirty="0">
                <a:cs typeface="Arial" panose="020B0604020202020204" pitchFamily="34" charset="0"/>
              </a:rPr>
              <a:t>Adds one or more rows to a table</a:t>
            </a:r>
          </a:p>
          <a:p>
            <a:r>
              <a:rPr lang="en-US" altLang="en-US" sz="2200" dirty="0">
                <a:cs typeface="Arial" panose="020B0604020202020204" pitchFamily="34" charset="0"/>
              </a:rPr>
              <a:t> Inserting into a table:</a:t>
            </a:r>
          </a:p>
          <a:p>
            <a:pPr lvl="1" indent="-284400"/>
            <a:r>
              <a:rPr lang="en-US" altLang="en-US" sz="2200" dirty="0">
                <a:solidFill>
                  <a:schemeClr val="bg1"/>
                </a:solidFill>
                <a:latin typeface="+mn-lt"/>
                <a:cs typeface="Arial" panose="020B0604020202020204" pitchFamily="34" charset="0"/>
              </a:rPr>
              <a:t>, </a:t>
            </a:r>
          </a:p>
        </p:txBody>
      </p:sp>
      <p:pic>
        <p:nvPicPr>
          <p:cNvPr id="12" name="Picture 11" descr="A code has 2 lines and reads as follows. Line 1. Insert into customer underscore T values left parenthesis 0 0 1 comma single quote contemporary. Line 2. Casuals single quote comma single quote 1 3 5 5 S period Himes B l v d period single quote comma single quote Gainesville single quote comma single quote F L single quote comma 3 2 6 0 1 right parenthesis semicolon."/>
          <p:cNvPicPr>
            <a:picLocks noChangeAspect="1"/>
          </p:cNvPicPr>
          <p:nvPr/>
        </p:nvPicPr>
        <p:blipFill rotWithShape="1">
          <a:blip r:embed="rId3"/>
          <a:srcRect l="9986" t="19861" b="65506"/>
          <a:stretch/>
        </p:blipFill>
        <p:spPr>
          <a:xfrm>
            <a:off x="1299241" y="2631057"/>
            <a:ext cx="6419094" cy="593941"/>
          </a:xfrm>
          <a:prstGeom prst="rect">
            <a:avLst/>
          </a:prstGeom>
        </p:spPr>
      </p:pic>
      <p:sp>
        <p:nvSpPr>
          <p:cNvPr id="6" name="Content Placeholder 5"/>
          <p:cNvSpPr>
            <a:spLocks noGrp="1"/>
          </p:cNvSpPr>
          <p:nvPr>
            <p:ph sz="quarter" idx="13"/>
          </p:nvPr>
        </p:nvSpPr>
        <p:spPr>
          <a:xfrm>
            <a:off x="457200" y="3285094"/>
            <a:ext cx="8229600" cy="1697057"/>
          </a:xfrm>
        </p:spPr>
        <p:txBody>
          <a:bodyPr/>
          <a:lstStyle/>
          <a:p>
            <a:r>
              <a:rPr lang="en-US" altLang="en-US" sz="2200" dirty="0">
                <a:cs typeface="Arial" panose="020B0604020202020204" pitchFamily="34" charset="0"/>
              </a:rPr>
              <a:t>Inserting a record that has some null attributes requires identifying the fields that actually get data:</a:t>
            </a:r>
          </a:p>
          <a:p>
            <a:pPr lvl="1"/>
            <a:r>
              <a:rPr lang="en-US" altLang="en-US" sz="2200" dirty="0">
                <a:solidFill>
                  <a:schemeClr val="bg1"/>
                </a:solidFill>
                <a:cs typeface="Arial" panose="020B0604020202020204" pitchFamily="34" charset="0"/>
              </a:rPr>
              <a:t>,</a:t>
            </a:r>
            <a:r>
              <a:rPr lang="en-US" altLang="en-US" sz="2200" dirty="0">
                <a:cs typeface="Arial" panose="020B0604020202020204" pitchFamily="34" charset="0"/>
              </a:rPr>
              <a:t> </a:t>
            </a:r>
          </a:p>
        </p:txBody>
      </p:sp>
      <p:pic>
        <p:nvPicPr>
          <p:cNvPr id="13" name="Picture 12" descr="A code has 3 lines and reads as follows. Line 1. Insert into product underscore T left parenthesis product I D comma product description comma. Line 2. Product finish comma product standard price right parenthesis values left parenthesis 1 comma single quote end. Line 3. Table single quote comma single quote cherry single quote comma 1 7 5 comma 8 right parenthesis semicolon."/>
          <p:cNvPicPr>
            <a:picLocks noChangeAspect="1"/>
          </p:cNvPicPr>
          <p:nvPr/>
        </p:nvPicPr>
        <p:blipFill rotWithShape="1">
          <a:blip r:embed="rId3"/>
          <a:srcRect l="9985" t="51988" r="2200" b="27973"/>
          <a:stretch/>
        </p:blipFill>
        <p:spPr>
          <a:xfrm>
            <a:off x="1281177" y="4160574"/>
            <a:ext cx="6324830" cy="821577"/>
          </a:xfrm>
          <a:prstGeom prst="rect">
            <a:avLst/>
          </a:prstGeom>
        </p:spPr>
      </p:pic>
      <p:sp>
        <p:nvSpPr>
          <p:cNvPr id="7" name="Content Placeholder 6"/>
          <p:cNvSpPr>
            <a:spLocks noGrp="1"/>
          </p:cNvSpPr>
          <p:nvPr>
            <p:ph sz="quarter" idx="14"/>
          </p:nvPr>
        </p:nvSpPr>
        <p:spPr>
          <a:xfrm>
            <a:off x="457200" y="5025666"/>
            <a:ext cx="8232775" cy="1212928"/>
          </a:xfrm>
        </p:spPr>
        <p:txBody>
          <a:bodyPr/>
          <a:lstStyle/>
          <a:p>
            <a:r>
              <a:rPr lang="en-US" altLang="en-US" sz="2200" dirty="0">
                <a:cs typeface="Arial" panose="020B0604020202020204" pitchFamily="34" charset="0"/>
              </a:rPr>
              <a:t>Inserting from another table:</a:t>
            </a:r>
          </a:p>
          <a:p>
            <a:pPr lvl="1"/>
            <a:r>
              <a:rPr lang="en-US" altLang="en-US" sz="2200" dirty="0">
                <a:solidFill>
                  <a:schemeClr val="bg1"/>
                </a:solidFill>
                <a:cs typeface="Arial" panose="020B0604020202020204" pitchFamily="34" charset="0"/>
              </a:rPr>
              <a:t>,</a:t>
            </a:r>
            <a:r>
              <a:rPr lang="en-US" altLang="en-US" sz="2200" dirty="0">
                <a:cs typeface="Arial" panose="020B0604020202020204" pitchFamily="34" charset="0"/>
              </a:rPr>
              <a:t> </a:t>
            </a:r>
          </a:p>
        </p:txBody>
      </p:sp>
      <p:pic>
        <p:nvPicPr>
          <p:cNvPr id="14" name="Picture 13" descr="A code has 2 lines and reads as follows. Line 1. Insert into C a customer underscore T select asterisk from. Line 2. Customer underscore T where customer state equals symbol single quote C A single quote semicolon"/>
          <p:cNvPicPr>
            <a:picLocks noChangeAspect="1"/>
          </p:cNvPicPr>
          <p:nvPr/>
        </p:nvPicPr>
        <p:blipFill rotWithShape="1">
          <a:blip r:embed="rId3"/>
          <a:srcRect l="9890" t="82764" r="15114" b="2598"/>
          <a:stretch/>
        </p:blipFill>
        <p:spPr>
          <a:xfrm>
            <a:off x="1271760" y="5543733"/>
            <a:ext cx="5510150" cy="612172"/>
          </a:xfrm>
          <a:prstGeom prst="rect">
            <a:avLst/>
          </a:prstGeom>
        </p:spPr>
      </p:pic>
    </p:spTree>
    <p:extLst>
      <p:ext uri="{BB962C8B-B14F-4D97-AF65-F5344CB8AC3E}">
        <p14:creationId xmlns:p14="http://schemas.microsoft.com/office/powerpoint/2010/main" val="381386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dirty="0"/>
              <a:t>Creating Tables with Identity Columns</a:t>
            </a:r>
          </a:p>
        </p:txBody>
      </p:sp>
      <p:sp>
        <p:nvSpPr>
          <p:cNvPr id="13" name="Text Placeholder 12"/>
          <p:cNvSpPr>
            <a:spLocks noGrp="1"/>
          </p:cNvSpPr>
          <p:nvPr>
            <p:ph type="body" idx="1"/>
          </p:nvPr>
        </p:nvSpPr>
        <p:spPr>
          <a:xfrm>
            <a:off x="457200" y="1600201"/>
            <a:ext cx="8229600" cy="708284"/>
          </a:xfrm>
        </p:spPr>
        <p:txBody>
          <a:bodyPr/>
          <a:lstStyle/>
          <a:p>
            <a:pPr marL="0" indent="0">
              <a:buNone/>
            </a:pPr>
            <a:r>
              <a:rPr lang="en-US" sz="2000" dirty="0"/>
              <a:t>Inserting into a table does not require explicit customer I</a:t>
            </a:r>
            <a:r>
              <a:rPr lang="en-US" sz="100" dirty="0"/>
              <a:t> </a:t>
            </a:r>
            <a:r>
              <a:rPr lang="en-US" sz="2000" dirty="0"/>
              <a:t>D entry or field list.</a:t>
            </a:r>
          </a:p>
        </p:txBody>
      </p:sp>
      <p:pic>
        <p:nvPicPr>
          <p:cNvPr id="14" name="Picture 13" descr="A code has 2 lines and reads as follows. Line 1. Insert into customer underscore T values left parenthesis single quote contemporary casuals single quote comma single quote 1 3 5 5 S period Himes B l v d period single quote comma. Line 2. Single quote Gainesville single quote comma single quote F L single quote comma 3 2 6 0 1 right parenthesis semicolon."/>
          <p:cNvPicPr>
            <a:picLocks noChangeAspect="1"/>
          </p:cNvPicPr>
          <p:nvPr/>
        </p:nvPicPr>
        <p:blipFill rotWithShape="1">
          <a:blip r:embed="rId3"/>
          <a:srcRect t="41310" b="9771"/>
          <a:stretch/>
        </p:blipFill>
        <p:spPr>
          <a:xfrm>
            <a:off x="457200" y="2443398"/>
            <a:ext cx="8327858" cy="569626"/>
          </a:xfrm>
          <a:prstGeom prst="rect">
            <a:avLst/>
          </a:prstGeom>
        </p:spPr>
      </p:pic>
      <p:pic>
        <p:nvPicPr>
          <p:cNvPr id="15" name="Picture 14" descr="Display of a S Q L table definitions. Line 1. CREATE TABLE Customer underscore T. Line 2. Left parenthesis Customer I D INTEGER GENERATED ALWAYS AS IDENTITY. Line 3. Left parenthesis START WITH 1. Line 4. INCREMENT BY 1. Line 5. MIN VALUE 1. Line 6. MAX VALUE 10000. Line 7. NO CYCLE right parenthesis comma. Line 8. Customer Name V A R C H A R 2 left parenthesis 25 right parenthesis NOT NULL comma. Line 9. Customer Address V A R C H A R 2 left parenthesis 30 right parenthesis comma. Line 10. Customer City V A R C H A R 2 left parenthesis 20 right parenthesis comma. Line 11 Customer State C H A R left parenthesis 2 right parenthesis comma. Line 12. Customer Postal Code V A R C H A R 2 left parenthesis 9 right parenthesis comma. Line 13. CONSTRAINT Customer underscore P K PRIMARY KEY left parenthesis Customer I D right parenthesis right parenthesis semicolon.">
            <a:extLst>
              <a:ext uri="{FF2B5EF4-FFF2-40B4-BE49-F238E27FC236}">
                <a16:creationId xmlns:a16="http://schemas.microsoft.com/office/drawing/2014/main" id="{A44E46FA-4BAD-41CD-88C7-A13565463987}"/>
              </a:ext>
            </a:extLst>
          </p:cNvPr>
          <p:cNvPicPr>
            <a:picLocks noChangeAspect="1"/>
          </p:cNvPicPr>
          <p:nvPr/>
        </p:nvPicPr>
        <p:blipFill>
          <a:blip r:embed="rId4"/>
          <a:stretch>
            <a:fillRect/>
          </a:stretch>
        </p:blipFill>
        <p:spPr>
          <a:xfrm>
            <a:off x="1344547" y="3183362"/>
            <a:ext cx="6163422" cy="3148078"/>
          </a:xfrm>
          <a:prstGeom prst="rect">
            <a:avLst/>
          </a:prstGeom>
        </p:spPr>
      </p:pic>
      <p:sp>
        <p:nvSpPr>
          <p:cNvPr id="2" name="TextBox 1">
            <a:extLst>
              <a:ext uri="{FF2B5EF4-FFF2-40B4-BE49-F238E27FC236}">
                <a16:creationId xmlns:a16="http://schemas.microsoft.com/office/drawing/2014/main" id="{47D8B110-63C4-4D6D-946F-4AEF53F57395}"/>
              </a:ext>
            </a:extLst>
          </p:cNvPr>
          <p:cNvSpPr txBox="1"/>
          <p:nvPr/>
        </p:nvSpPr>
        <p:spPr>
          <a:xfrm>
            <a:off x="4181582" y="4143772"/>
            <a:ext cx="3102796" cy="307777"/>
          </a:xfrm>
          <a:prstGeom prst="rect">
            <a:avLst/>
          </a:prstGeom>
          <a:noFill/>
        </p:spPr>
        <p:txBody>
          <a:bodyPr wrap="square" rtlCol="0">
            <a:spAutoFit/>
          </a:bodyPr>
          <a:lstStyle/>
          <a:p>
            <a:r>
              <a:rPr lang="en-US" dirty="0"/>
              <a:t>/* Replace varchar2 with varchar */</a:t>
            </a:r>
            <a:endParaRPr lang="en-CA" dirty="0"/>
          </a:p>
        </p:txBody>
      </p:sp>
    </p:spTree>
    <p:extLst>
      <p:ext uri="{BB962C8B-B14F-4D97-AF65-F5344CB8AC3E}">
        <p14:creationId xmlns:p14="http://schemas.microsoft.com/office/powerpoint/2010/main" val="237370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Statement</a:t>
            </a:r>
          </a:p>
        </p:txBody>
      </p:sp>
      <p:sp>
        <p:nvSpPr>
          <p:cNvPr id="5" name="Text Placeholder 4"/>
          <p:cNvSpPr>
            <a:spLocks noGrp="1"/>
          </p:cNvSpPr>
          <p:nvPr>
            <p:ph type="body" idx="1"/>
          </p:nvPr>
        </p:nvSpPr>
        <p:spPr>
          <a:xfrm>
            <a:off x="457200" y="1600200"/>
            <a:ext cx="8229600" cy="1877518"/>
          </a:xfrm>
        </p:spPr>
        <p:txBody>
          <a:bodyPr/>
          <a:lstStyle/>
          <a:p>
            <a:r>
              <a:rPr lang="en-US" altLang="en-US" sz="2400" dirty="0"/>
              <a:t>Removes rows from a table</a:t>
            </a:r>
          </a:p>
          <a:p>
            <a:r>
              <a:rPr lang="en-US" altLang="en-US" sz="2400" dirty="0"/>
              <a:t>Delete certain rows</a:t>
            </a:r>
          </a:p>
          <a:p>
            <a:pPr lvl="1"/>
            <a:r>
              <a:rPr lang="en-US" sz="2400" dirty="0">
                <a:solidFill>
                  <a:schemeClr val="bg1"/>
                </a:solidFill>
              </a:rPr>
              <a:t>,</a:t>
            </a:r>
            <a:r>
              <a:rPr lang="en-US" sz="2400" dirty="0"/>
              <a:t> </a:t>
            </a:r>
          </a:p>
        </p:txBody>
      </p:sp>
      <p:pic>
        <p:nvPicPr>
          <p:cNvPr id="13" name="Picture 12" descr="A code has 2 lines and reads as follows. Line 1. Delete from customer underscore T where. Line 2. Customer state equals symbol single quote HI single quote semicolon."/>
          <p:cNvPicPr>
            <a:picLocks noChangeAspect="1"/>
          </p:cNvPicPr>
          <p:nvPr/>
        </p:nvPicPr>
        <p:blipFill rotWithShape="1">
          <a:blip r:embed="rId3"/>
          <a:srcRect l="7369" t="27552" r="2770" b="52816"/>
          <a:stretch/>
        </p:blipFill>
        <p:spPr>
          <a:xfrm>
            <a:off x="1209621" y="2740346"/>
            <a:ext cx="5165792" cy="620301"/>
          </a:xfrm>
          <a:prstGeom prst="rect">
            <a:avLst/>
          </a:prstGeom>
        </p:spPr>
      </p:pic>
      <p:sp>
        <p:nvSpPr>
          <p:cNvPr id="6" name="Text Placeholder 5"/>
          <p:cNvSpPr>
            <a:spLocks noGrp="1"/>
          </p:cNvSpPr>
          <p:nvPr>
            <p:ph type="body" idx="2"/>
          </p:nvPr>
        </p:nvSpPr>
        <p:spPr>
          <a:xfrm>
            <a:off x="457200" y="3632619"/>
            <a:ext cx="8229600" cy="985246"/>
          </a:xfrm>
        </p:spPr>
        <p:txBody>
          <a:bodyPr/>
          <a:lstStyle/>
          <a:p>
            <a:r>
              <a:rPr lang="en-US" altLang="en-US" sz="2400" dirty="0"/>
              <a:t>Delete all rows</a:t>
            </a:r>
          </a:p>
          <a:p>
            <a:pPr lvl="1"/>
            <a:r>
              <a:rPr lang="en-US" altLang="en-US" sz="2400" dirty="0">
                <a:solidFill>
                  <a:schemeClr val="bg1"/>
                </a:solidFill>
              </a:rPr>
              <a:t>,</a:t>
            </a:r>
            <a:r>
              <a:rPr lang="en-US" altLang="en-US" sz="2400" dirty="0"/>
              <a:t> </a:t>
            </a:r>
          </a:p>
        </p:txBody>
      </p:sp>
      <p:pic>
        <p:nvPicPr>
          <p:cNvPr id="8" name="Picture 7" descr="A line of code reads as follows. Delete from customer underscore T semicolon."/>
          <p:cNvPicPr>
            <a:picLocks noChangeAspect="1"/>
          </p:cNvPicPr>
          <p:nvPr/>
        </p:nvPicPr>
        <p:blipFill rotWithShape="1">
          <a:blip r:embed="rId4"/>
          <a:srcRect l="6982" t="13610" b="28431"/>
          <a:stretch/>
        </p:blipFill>
        <p:spPr>
          <a:xfrm>
            <a:off x="1273582" y="4203365"/>
            <a:ext cx="4054902" cy="325703"/>
          </a:xfrm>
          <a:prstGeom prst="rect">
            <a:avLst/>
          </a:prstGeom>
        </p:spPr>
      </p:pic>
    </p:spTree>
    <p:extLst>
      <p:ext uri="{BB962C8B-B14F-4D97-AF65-F5344CB8AC3E}">
        <p14:creationId xmlns:p14="http://schemas.microsoft.com/office/powerpoint/2010/main" val="390414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UPDATE Statement</a:t>
            </a:r>
          </a:p>
        </p:txBody>
      </p:sp>
      <p:sp>
        <p:nvSpPr>
          <p:cNvPr id="6" name="Text Placeholder 5"/>
          <p:cNvSpPr>
            <a:spLocks noGrp="1"/>
          </p:cNvSpPr>
          <p:nvPr>
            <p:ph type="body" idx="1"/>
          </p:nvPr>
        </p:nvSpPr>
        <p:spPr>
          <a:xfrm>
            <a:off x="457200" y="1600200"/>
            <a:ext cx="8229600" cy="1742607"/>
          </a:xfrm>
        </p:spPr>
        <p:txBody>
          <a:bodyPr/>
          <a:lstStyle/>
          <a:p>
            <a:r>
              <a:rPr lang="en-US" altLang="en-US" sz="2400" dirty="0"/>
              <a:t>Modifies data in existing rows</a:t>
            </a:r>
          </a:p>
          <a:p>
            <a:pPr lvl="1"/>
            <a:r>
              <a:rPr lang="en-US" sz="2400" dirty="0"/>
              <a:t> </a:t>
            </a:r>
          </a:p>
        </p:txBody>
      </p:sp>
      <p:pic>
        <p:nvPicPr>
          <p:cNvPr id="7" name="Picture 6" descr="A code is 3 lines and reads as follows. Line 1. Update product underscore T set. Line 2. Product standard price equals symbol 775 where. Line 3. Product I D equals symbol 7 semicolon. "/>
          <p:cNvPicPr>
            <a:picLocks noChangeAspect="1"/>
          </p:cNvPicPr>
          <p:nvPr/>
        </p:nvPicPr>
        <p:blipFill rotWithShape="1">
          <a:blip r:embed="rId3"/>
          <a:srcRect l="8294" t="26587" r="9928" b="45092"/>
          <a:stretch/>
        </p:blipFill>
        <p:spPr>
          <a:xfrm>
            <a:off x="1368853" y="2262616"/>
            <a:ext cx="4772376" cy="931195"/>
          </a:xfrm>
          <a:prstGeom prst="rect">
            <a:avLst/>
          </a:prstGeom>
        </p:spPr>
      </p:pic>
    </p:spTree>
    <p:extLst>
      <p:ext uri="{BB962C8B-B14F-4D97-AF65-F5344CB8AC3E}">
        <p14:creationId xmlns:p14="http://schemas.microsoft.com/office/powerpoint/2010/main" val="296302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Statement</a:t>
            </a:r>
          </a:p>
        </p:txBody>
      </p:sp>
      <p:sp>
        <p:nvSpPr>
          <p:cNvPr id="3" name="Text Placeholder 2"/>
          <p:cNvSpPr>
            <a:spLocks noGrp="1"/>
          </p:cNvSpPr>
          <p:nvPr>
            <p:ph type="body" idx="1"/>
          </p:nvPr>
        </p:nvSpPr>
        <p:spPr>
          <a:xfrm>
            <a:off x="457200" y="1600201"/>
            <a:ext cx="8229600" cy="1262920"/>
          </a:xfrm>
        </p:spPr>
        <p:txBody>
          <a:bodyPr/>
          <a:lstStyle/>
          <a:p>
            <a:pPr marL="0" indent="0">
              <a:buNone/>
            </a:pPr>
            <a:r>
              <a:rPr lang="en-US" sz="2000" dirty="0"/>
              <a:t>Makes it easier to update a table. It allows combination of Insert and Update in one statement.</a:t>
            </a:r>
          </a:p>
          <a:p>
            <a:pPr marL="0" indent="0">
              <a:buNone/>
            </a:pPr>
            <a:r>
              <a:rPr lang="en-US" sz="2000" dirty="0"/>
              <a:t>Useful for updating master tables with new data.</a:t>
            </a:r>
          </a:p>
        </p:txBody>
      </p:sp>
      <p:pic>
        <p:nvPicPr>
          <p:cNvPr id="4" name="Picture 2" descr="S Q L code example using the MERGE Statement. Line 1. MERGE INTO Product underscore T AS P R O D. Line 2. Using. Line 3. Left parenthesis SELECT Product I D comma Product Description comma Product Finish comma Product Standard Price comma Product Line I D FROM Purchases underscore t right parenthesis AS P U R C H. Line 4. ON left parenthesis P R O D dot Product ID equals P U R C H dot Product I D. Line 5. WHEN MATCHED THEN UPDATE. Line 6. PROD dot Product Standard Price equals P U R C H dot Product Standard Price. Line 7. WHEN NOT MATCHED THEN INSERT. Line 8. Left Parenthesis Product ID comma Product Description comma Product Finish comma Product Standard Price comma Product Line ID right parenthesis. VALUES left parenthesis P U R C H dot Product I D comma P U R C H dot Product Description comma P U R C H dot Product Finish comma P U R C H dot Product Standard Price comma P U R C H dot Product Line I D right parenthesis semicolon.">
            <a:extLst>
              <a:ext uri="{FF2B5EF4-FFF2-40B4-BE49-F238E27FC236}">
                <a16:creationId xmlns:a16="http://schemas.microsoft.com/office/drawing/2014/main" id="{0275AC53-CE0E-4A1E-AB76-87D0E7F0E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81" y="3061516"/>
            <a:ext cx="7560828" cy="3087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25350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9299</TotalTime>
  <Words>2175</Words>
  <Application>Microsoft Office PowerPoint</Application>
  <PresentationFormat>On-screen Show (4:3)</PresentationFormat>
  <Paragraphs>214</Paragraphs>
  <Slides>24</Slides>
  <Notes>21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1" baseType="lpstr">
      <vt:lpstr>Arial</vt:lpstr>
      <vt:lpstr>Noto Sans Symbols</vt:lpstr>
      <vt:lpstr>Times New Roman</vt:lpstr>
      <vt:lpstr>Verdana</vt:lpstr>
      <vt:lpstr>508 Lecture</vt:lpstr>
      <vt:lpstr>1_508 Lecture</vt:lpstr>
      <vt:lpstr>Equation</vt:lpstr>
      <vt:lpstr>Modern Database Management</vt:lpstr>
      <vt:lpstr>Learning Objectives</vt:lpstr>
      <vt:lpstr>Changing Tables</vt:lpstr>
      <vt:lpstr>Removing Tables</vt:lpstr>
      <vt:lpstr>INSERT Statement</vt:lpstr>
      <vt:lpstr>Creating Tables with Identity Columns</vt:lpstr>
      <vt:lpstr>DELETE Statement</vt:lpstr>
      <vt:lpstr>UPDATE Statement</vt:lpstr>
      <vt:lpstr>MERGE Statement</vt:lpstr>
      <vt:lpstr>Schema Definition</vt:lpstr>
      <vt:lpstr>SELECT Statement</vt:lpstr>
      <vt:lpstr>SELECT Example</vt:lpstr>
      <vt:lpstr>SELECT Example Using Alias</vt:lpstr>
      <vt:lpstr>SELECT Example Using a Function</vt:lpstr>
      <vt:lpstr>SELECT Example – Boolean Operators</vt:lpstr>
      <vt:lpstr>Figure 5-8 Boolean Query a Without Use of Parentheses</vt:lpstr>
      <vt:lpstr>SELECT Example–Boolean Operators</vt:lpstr>
      <vt:lpstr>Figure 5-9 Boolean Query B with Use of Parentheses</vt:lpstr>
      <vt:lpstr>Sorting Results with ORDER BY Clause</vt:lpstr>
      <vt:lpstr>Categorizing Results Using GROUP BY Clause</vt:lpstr>
      <vt:lpstr>Qualifying Results by Categories Using the HAVING Clause</vt:lpstr>
      <vt:lpstr>A Query with Both WHERE and HAVING</vt:lpstr>
      <vt:lpstr>Figure 5-10 S Q L Statement Processing Order</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962</cp:revision>
  <dcterms:modified xsi:type="dcterms:W3CDTF">2021-01-17T17:18:25Z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