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39"/>
  </p:notesMasterIdLst>
  <p:handoutMasterIdLst>
    <p:handoutMasterId r:id="rId40"/>
  </p:handoutMasterIdLst>
  <p:sldIdLst>
    <p:sldId id="332" r:id="rId3"/>
    <p:sldId id="334" r:id="rId4"/>
    <p:sldId id="335" r:id="rId5"/>
    <p:sldId id="336" r:id="rId6"/>
    <p:sldId id="337" r:id="rId7"/>
    <p:sldId id="338" r:id="rId8"/>
    <p:sldId id="339" r:id="rId9"/>
    <p:sldId id="340" r:id="rId10"/>
    <p:sldId id="341" r:id="rId11"/>
    <p:sldId id="342" r:id="rId12"/>
    <p:sldId id="343" r:id="rId13"/>
    <p:sldId id="344" r:id="rId14"/>
    <p:sldId id="345" r:id="rId15"/>
    <p:sldId id="346" r:id="rId16"/>
    <p:sldId id="347" r:id="rId17"/>
    <p:sldId id="348" r:id="rId18"/>
    <p:sldId id="349" r:id="rId19"/>
    <p:sldId id="350" r:id="rId20"/>
    <p:sldId id="351" r:id="rId21"/>
    <p:sldId id="352" r:id="rId22"/>
    <p:sldId id="353" r:id="rId23"/>
    <p:sldId id="354" r:id="rId24"/>
    <p:sldId id="355" r:id="rId25"/>
    <p:sldId id="356" r:id="rId26"/>
    <p:sldId id="357" r:id="rId27"/>
    <p:sldId id="358" r:id="rId28"/>
    <p:sldId id="359" r:id="rId29"/>
    <p:sldId id="360" r:id="rId30"/>
    <p:sldId id="361" r:id="rId31"/>
    <p:sldId id="362" r:id="rId32"/>
    <p:sldId id="363" r:id="rId33"/>
    <p:sldId id="364" r:id="rId34"/>
    <p:sldId id="365" r:id="rId35"/>
    <p:sldId id="366" r:id="rId36"/>
    <p:sldId id="367" r:id="rId37"/>
    <p:sldId id="329" r:id="rId3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04" userDrawn="1">
          <p15:clr>
            <a:srgbClr val="A4A3A4"/>
          </p15:clr>
        </p15:guide>
        <p15:guide id="2" pos="18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60" autoAdjust="0"/>
    <p:restoredTop sz="91977" autoAdjust="0"/>
  </p:normalViewPr>
  <p:slideViewPr>
    <p:cSldViewPr snapToGrid="0" snapToObjects="1">
      <p:cViewPr varScale="1">
        <p:scale>
          <a:sx n="86" d="100"/>
          <a:sy n="86" d="100"/>
        </p:scale>
        <p:origin x="768" y="36"/>
      </p:cViewPr>
      <p:guideLst>
        <p:guide orient="horz" pos="4104"/>
        <p:guide pos="1824"/>
      </p:guideLst>
    </p:cSldViewPr>
  </p:slideViewPr>
  <p:outlineViewPr>
    <p:cViewPr>
      <p:scale>
        <a:sx n="66" d="100"/>
        <a:sy n="66" d="100"/>
      </p:scale>
      <p:origin x="0" y="-23340"/>
    </p:cViewPr>
  </p:outlineViewPr>
  <p:notesTextViewPr>
    <p:cViewPr>
      <p:scale>
        <a:sx n="100" d="100"/>
        <a:sy n="100" d="100"/>
      </p:scale>
      <p:origin x="0" y="0"/>
    </p:cViewPr>
  </p:notesTextViewPr>
  <p:sorterViewPr>
    <p:cViewPr>
      <p:scale>
        <a:sx n="66" d="100"/>
        <a:sy n="66" d="100"/>
      </p:scale>
      <p:origin x="0" y="-216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man Zaman" userId="e745144d-2859-4efa-8ace-e0474d46a858" providerId="ADAL" clId="{2C2BA4F3-BCBD-4088-AADF-4994E3FFD44D}"/>
    <pc:docChg chg="delSld">
      <pc:chgData name="Zaman Zaman" userId="e745144d-2859-4efa-8ace-e0474d46a858" providerId="ADAL" clId="{2C2BA4F3-BCBD-4088-AADF-4994E3FFD44D}" dt="2021-01-18T04:00:15.538" v="17" actId="2696"/>
      <pc:docMkLst>
        <pc:docMk/>
      </pc:docMkLst>
      <pc:sldChg chg="del">
        <pc:chgData name="Zaman Zaman" userId="e745144d-2859-4efa-8ace-e0474d46a858" providerId="ADAL" clId="{2C2BA4F3-BCBD-4088-AADF-4994E3FFD44D}" dt="2021-01-18T04:00:15.466" v="0" actId="2696"/>
        <pc:sldMkLst>
          <pc:docMk/>
          <pc:sldMk cId="3372375838" sldId="368"/>
        </pc:sldMkLst>
      </pc:sldChg>
      <pc:sldChg chg="del">
        <pc:chgData name="Zaman Zaman" userId="e745144d-2859-4efa-8ace-e0474d46a858" providerId="ADAL" clId="{2C2BA4F3-BCBD-4088-AADF-4994E3FFD44D}" dt="2021-01-18T04:00:15.470" v="1" actId="2696"/>
        <pc:sldMkLst>
          <pc:docMk/>
          <pc:sldMk cId="1288425358" sldId="369"/>
        </pc:sldMkLst>
      </pc:sldChg>
      <pc:sldChg chg="del">
        <pc:chgData name="Zaman Zaman" userId="e745144d-2859-4efa-8ace-e0474d46a858" providerId="ADAL" clId="{2C2BA4F3-BCBD-4088-AADF-4994E3FFD44D}" dt="2021-01-18T04:00:15.482" v="2" actId="2696"/>
        <pc:sldMkLst>
          <pc:docMk/>
          <pc:sldMk cId="2322318425" sldId="370"/>
        </pc:sldMkLst>
      </pc:sldChg>
      <pc:sldChg chg="del">
        <pc:chgData name="Zaman Zaman" userId="e745144d-2859-4efa-8ace-e0474d46a858" providerId="ADAL" clId="{2C2BA4F3-BCBD-4088-AADF-4994E3FFD44D}" dt="2021-01-18T04:00:15.486" v="3" actId="2696"/>
        <pc:sldMkLst>
          <pc:docMk/>
          <pc:sldMk cId="1625643789" sldId="371"/>
        </pc:sldMkLst>
      </pc:sldChg>
      <pc:sldChg chg="del">
        <pc:chgData name="Zaman Zaman" userId="e745144d-2859-4efa-8ace-e0474d46a858" providerId="ADAL" clId="{2C2BA4F3-BCBD-4088-AADF-4994E3FFD44D}" dt="2021-01-18T04:00:15.490" v="4" actId="2696"/>
        <pc:sldMkLst>
          <pc:docMk/>
          <pc:sldMk cId="798603203" sldId="372"/>
        </pc:sldMkLst>
      </pc:sldChg>
      <pc:sldChg chg="del">
        <pc:chgData name="Zaman Zaman" userId="e745144d-2859-4efa-8ace-e0474d46a858" providerId="ADAL" clId="{2C2BA4F3-BCBD-4088-AADF-4994E3FFD44D}" dt="2021-01-18T04:00:15.490" v="5" actId="2696"/>
        <pc:sldMkLst>
          <pc:docMk/>
          <pc:sldMk cId="1811892920" sldId="373"/>
        </pc:sldMkLst>
      </pc:sldChg>
      <pc:sldChg chg="del">
        <pc:chgData name="Zaman Zaman" userId="e745144d-2859-4efa-8ace-e0474d46a858" providerId="ADAL" clId="{2C2BA4F3-BCBD-4088-AADF-4994E3FFD44D}" dt="2021-01-18T04:00:15.494" v="6" actId="2696"/>
        <pc:sldMkLst>
          <pc:docMk/>
          <pc:sldMk cId="47891605" sldId="374"/>
        </pc:sldMkLst>
      </pc:sldChg>
      <pc:sldChg chg="del">
        <pc:chgData name="Zaman Zaman" userId="e745144d-2859-4efa-8ace-e0474d46a858" providerId="ADAL" clId="{2C2BA4F3-BCBD-4088-AADF-4994E3FFD44D}" dt="2021-01-18T04:00:15.502" v="7" actId="2696"/>
        <pc:sldMkLst>
          <pc:docMk/>
          <pc:sldMk cId="1599263203" sldId="375"/>
        </pc:sldMkLst>
      </pc:sldChg>
      <pc:sldChg chg="del">
        <pc:chgData name="Zaman Zaman" userId="e745144d-2859-4efa-8ace-e0474d46a858" providerId="ADAL" clId="{2C2BA4F3-BCBD-4088-AADF-4994E3FFD44D}" dt="2021-01-18T04:00:15.506" v="8" actId="2696"/>
        <pc:sldMkLst>
          <pc:docMk/>
          <pc:sldMk cId="2926126167" sldId="376"/>
        </pc:sldMkLst>
      </pc:sldChg>
      <pc:sldChg chg="del">
        <pc:chgData name="Zaman Zaman" userId="e745144d-2859-4efa-8ace-e0474d46a858" providerId="ADAL" clId="{2C2BA4F3-BCBD-4088-AADF-4994E3FFD44D}" dt="2021-01-18T04:00:15.510" v="9" actId="2696"/>
        <pc:sldMkLst>
          <pc:docMk/>
          <pc:sldMk cId="2550425754" sldId="377"/>
        </pc:sldMkLst>
      </pc:sldChg>
      <pc:sldChg chg="del">
        <pc:chgData name="Zaman Zaman" userId="e745144d-2859-4efa-8ace-e0474d46a858" providerId="ADAL" clId="{2C2BA4F3-BCBD-4088-AADF-4994E3FFD44D}" dt="2021-01-18T04:00:15.510" v="10" actId="2696"/>
        <pc:sldMkLst>
          <pc:docMk/>
          <pc:sldMk cId="2876435419" sldId="378"/>
        </pc:sldMkLst>
      </pc:sldChg>
      <pc:sldChg chg="del">
        <pc:chgData name="Zaman Zaman" userId="e745144d-2859-4efa-8ace-e0474d46a858" providerId="ADAL" clId="{2C2BA4F3-BCBD-4088-AADF-4994E3FFD44D}" dt="2021-01-18T04:00:15.518" v="11" actId="2696"/>
        <pc:sldMkLst>
          <pc:docMk/>
          <pc:sldMk cId="3818268190" sldId="379"/>
        </pc:sldMkLst>
      </pc:sldChg>
      <pc:sldChg chg="del">
        <pc:chgData name="Zaman Zaman" userId="e745144d-2859-4efa-8ace-e0474d46a858" providerId="ADAL" clId="{2C2BA4F3-BCBD-4088-AADF-4994E3FFD44D}" dt="2021-01-18T04:00:15.522" v="12" actId="2696"/>
        <pc:sldMkLst>
          <pc:docMk/>
          <pc:sldMk cId="198313833" sldId="380"/>
        </pc:sldMkLst>
      </pc:sldChg>
      <pc:sldChg chg="del">
        <pc:chgData name="Zaman Zaman" userId="e745144d-2859-4efa-8ace-e0474d46a858" providerId="ADAL" clId="{2C2BA4F3-BCBD-4088-AADF-4994E3FFD44D}" dt="2021-01-18T04:00:15.522" v="13" actId="2696"/>
        <pc:sldMkLst>
          <pc:docMk/>
          <pc:sldMk cId="3131814381" sldId="381"/>
        </pc:sldMkLst>
      </pc:sldChg>
      <pc:sldChg chg="del">
        <pc:chgData name="Zaman Zaman" userId="e745144d-2859-4efa-8ace-e0474d46a858" providerId="ADAL" clId="{2C2BA4F3-BCBD-4088-AADF-4994E3FFD44D}" dt="2021-01-18T04:00:15.526" v="14" actId="2696"/>
        <pc:sldMkLst>
          <pc:docMk/>
          <pc:sldMk cId="3080922646" sldId="382"/>
        </pc:sldMkLst>
      </pc:sldChg>
      <pc:sldChg chg="del">
        <pc:chgData name="Zaman Zaman" userId="e745144d-2859-4efa-8ace-e0474d46a858" providerId="ADAL" clId="{2C2BA4F3-BCBD-4088-AADF-4994E3FFD44D}" dt="2021-01-18T04:00:15.530" v="15" actId="2696"/>
        <pc:sldMkLst>
          <pc:docMk/>
          <pc:sldMk cId="1060776849" sldId="383"/>
        </pc:sldMkLst>
      </pc:sldChg>
      <pc:sldChg chg="del">
        <pc:chgData name="Zaman Zaman" userId="e745144d-2859-4efa-8ace-e0474d46a858" providerId="ADAL" clId="{2C2BA4F3-BCBD-4088-AADF-4994E3FFD44D}" dt="2021-01-18T04:00:15.534" v="16" actId="2696"/>
        <pc:sldMkLst>
          <pc:docMk/>
          <pc:sldMk cId="3825924083" sldId="384"/>
        </pc:sldMkLst>
      </pc:sldChg>
      <pc:sldChg chg="del">
        <pc:chgData name="Zaman Zaman" userId="e745144d-2859-4efa-8ace-e0474d46a858" providerId="ADAL" clId="{2C2BA4F3-BCBD-4088-AADF-4994E3FFD44D}" dt="2021-01-18T04:00:15.538" v="17" actId="2696"/>
        <pc:sldMkLst>
          <pc:docMk/>
          <pc:sldMk cId="1335433395" sldId="385"/>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1/17/2021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Very simple. Each attribute</a:t>
            </a:r>
            <a:r>
              <a:rPr lang="en-US" altLang="en-US" baseline="0" dirty="0">
                <a:cs typeface="Arial" pitchFamily="34" charset="0"/>
              </a:rPr>
              <a:t> of the entity becomes a column (field) of the resulting relation. The identifier of the entity becomes a primary key in the relation.</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53901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A bit</a:t>
            </a:r>
            <a:r>
              <a:rPr lang="en-US" altLang="en-US" baseline="0" dirty="0">
                <a:cs typeface="Arial" pitchFamily="34" charset="0"/>
              </a:rPr>
              <a:t> more complex. Although conceptually you can have a composite attribute, there is no such thing as a “composite column” or “composite field” in relational databases. So, the component attributes become individual columns. As you can see, there is no field called “Customer Address” in the relation, just its components.</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289395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Multivalued attributes in E-R</a:t>
            </a:r>
            <a:r>
              <a:rPr lang="en-US" baseline="0" dirty="0"/>
              <a:t> models must be converted to separate relations in the logical database design. This is because there is no such thing as a multivalued attribute in relational databases. Remember the rules for 1</a:t>
            </a:r>
            <a:r>
              <a:rPr lang="en-US" baseline="30000" dirty="0"/>
              <a:t>st</a:t>
            </a:r>
            <a:r>
              <a:rPr lang="en-US" baseline="0" dirty="0"/>
              <a:t> normal form.</a:t>
            </a:r>
          </a:p>
          <a:p>
            <a:endParaRPr lang="en-US" baseline="0" dirty="0"/>
          </a:p>
          <a:p>
            <a:r>
              <a:rPr lang="en-US" baseline="0" dirty="0"/>
              <a:t>In this case, there is a one-to-many relationship in the final database structure. The Employee Skill relation has a composite primary key (EmployeeID and Skill). The EmployeeID portion of this composite primary key is also a foreign key to the Employee table.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76793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If a foreign</a:t>
            </a:r>
            <a:r>
              <a:rPr lang="en-US" baseline="0" dirty="0"/>
              <a:t> key is null, this implies an “optional one” in the 1:N relationship. But for weak entities this will never be the case. The weak entity cannot exist without its corresponding strong entity. So, </a:t>
            </a:r>
            <a:r>
              <a:rPr lang="en-US" altLang="en-US" sz="1200" dirty="0">
                <a:solidFill>
                  <a:srgbClr val="990000"/>
                </a:solidFill>
                <a:latin typeface="Times New Roman" pitchFamily="18" charset="0"/>
              </a:rPr>
              <a:t>the domain constraint for the foreign key should NOT allow </a:t>
            </a:r>
            <a:r>
              <a:rPr lang="en-US" altLang="en-US" sz="1200" i="1" dirty="0">
                <a:solidFill>
                  <a:srgbClr val="990000"/>
                </a:solidFill>
                <a:latin typeface="Times New Roman" pitchFamily="18" charset="0"/>
              </a:rPr>
              <a:t>null</a:t>
            </a:r>
            <a:r>
              <a:rPr lang="en-US" altLang="en-US" sz="1200" dirty="0">
                <a:solidFill>
                  <a:srgbClr val="990000"/>
                </a:solidFill>
                <a:latin typeface="Times New Roman" pitchFamily="18" charset="0"/>
              </a:rPr>
              <a:t> value if DEPENDENT is a weak entity.</a:t>
            </a:r>
            <a:endParaRPr lang="en-US" baseline="0"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064716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Because of the mandatory one in the relationship, we could have modeled ORDER as a weak entity and Submits</a:t>
            </a:r>
            <a:r>
              <a:rPr lang="en-US" altLang="en-US" baseline="0" dirty="0">
                <a:cs typeface="Arial" pitchFamily="34" charset="0"/>
              </a:rPr>
              <a:t> as an identifying relationship.</a:t>
            </a:r>
          </a:p>
          <a:p>
            <a:pPr eaLnBrk="1" hangingPunct="1"/>
            <a:endParaRPr lang="en-US" altLang="en-US" baseline="0" dirty="0">
              <a:cs typeface="Arial" pitchFamily="34" charset="0"/>
            </a:endParaRPr>
          </a:p>
          <a:p>
            <a:pPr eaLnBrk="1" hangingPunct="1"/>
            <a:r>
              <a:rPr lang="en-US" altLang="en-US" baseline="0" dirty="0">
                <a:cs typeface="Arial" pitchFamily="34" charset="0"/>
              </a:rPr>
              <a:t>In E-R diagrams, we generally don’t depict the idea of a “foreign key”. This is because the only purpose of a foreign key is to implement the relationship; it is not a meaningful piece of data in itself.</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442034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any</a:t>
            </a:r>
            <a:r>
              <a:rPr lang="en-US" baseline="0" dirty="0"/>
              <a:t> time you have a many-to-many relationship, whether or not it contains its own attributes, it must be implemented as a separate relation (table). Often this is called an intersection table or junction table.</a:t>
            </a:r>
          </a:p>
          <a:p>
            <a:endParaRPr lang="en-US" baseline="0" dirty="0"/>
          </a:p>
          <a:p>
            <a:r>
              <a:rPr lang="en-US" baseline="0" dirty="0"/>
              <a:t>In this example, the new table’s primary key is a composite, formed by two foreign keys, one to each of the entities comprising the M:N relationship (Employee and Course).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92311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1:1 relationships are less common than 1:N or M:N, they still can occur. This E-R diagram shows that a nurse could be in charge of at most one care center,</a:t>
            </a:r>
            <a:r>
              <a:rPr lang="en-US" baseline="0" dirty="0"/>
              <a:t> and that each care center must have exactly one nurse in charge.</a:t>
            </a:r>
            <a:r>
              <a:rPr lang="en-US" dirty="0"/>
              <a:t> </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So, since the care</a:t>
            </a:r>
            <a:r>
              <a:rPr lang="en-US" baseline="0" dirty="0"/>
              <a:t> center must have a charge nurse, this means the foreign key in this relationship goes into the Care Center table. Also, because of the mandatory one in the relationship, this must mean that the NurseInCharge field can never have a null value.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0223236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As we saw in Chapter 2, M:N relationships can also be modeled as associative entities. Sometimes this is preferable. Associative entities will map onto intersection tables in the resulting logical database design.</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788616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Here, Order Line, which implements</a:t>
            </a:r>
            <a:r>
              <a:rPr lang="en-US" altLang="en-US" baseline="0" dirty="0">
                <a:cs typeface="Arial" pitchFamily="34" charset="0"/>
              </a:rPr>
              <a:t> a M:N relationship between Order and Product, is explicitly modelled as an associative entity.</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0652537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resulting intersection table connects</a:t>
            </a:r>
            <a:r>
              <a:rPr lang="en-US" baseline="0" dirty="0"/>
              <a:t> orders to products. The same would have been true if there was just a M:N relationship (instead of an associative entity) in the E-R model.</a:t>
            </a:r>
          </a:p>
          <a:p>
            <a:endParaRPr lang="en-US" baseline="0" dirty="0"/>
          </a:p>
          <a:p>
            <a:r>
              <a:rPr lang="en-US" baseline="0" dirty="0"/>
              <a:t>So, mapping associative entities to relational databases is essentially identical to mapping M:N relationships to relational databases.</a:t>
            </a:r>
          </a:p>
          <a:p>
            <a:endParaRPr lang="en-US" baseline="0" dirty="0"/>
          </a:p>
          <a:p>
            <a:r>
              <a:rPr lang="en-US" baseline="0" dirty="0"/>
              <a:t>There can only be one order line between a particular product and a particular order. You can’t duplicate the same OrderID with the same ProductID.</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457200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All relations are tables, but not all tables</a:t>
            </a:r>
            <a:r>
              <a:rPr lang="en-US" altLang="en-US" baseline="0" dirty="0">
                <a:cs typeface="Arial" pitchFamily="34" charset="0"/>
              </a:rPr>
              <a:t> are relations. Think of a “table” as simply being a grid with rows and columns. In this sense, a spreadsheet could be a “table”. To qualify as a relation, each row would need to be unique, which implies that each row needs to have a primary key.</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684056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In this case, the associative</a:t>
            </a:r>
            <a:r>
              <a:rPr lang="en-US" altLang="en-US" baseline="0" dirty="0">
                <a:cs typeface="Arial" pitchFamily="34" charset="0"/>
              </a:rPr>
              <a:t> entity has its own identifier… (continued on next slide)</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302728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…thus, the foreign keys of the resulting intersection relation are not part of the primary key.</a:t>
            </a:r>
          </a:p>
          <a:p>
            <a:pPr eaLnBrk="1" hangingPunct="1"/>
            <a:endParaRPr lang="en-US" altLang="en-US" dirty="0">
              <a:cs typeface="Arial" pitchFamily="34" charset="0"/>
            </a:endParaRPr>
          </a:p>
          <a:p>
            <a:pPr eaLnBrk="1" hangingPunct="1"/>
            <a:r>
              <a:rPr lang="en-US" altLang="en-US" dirty="0">
                <a:cs typeface="Arial" pitchFamily="34" charset="0"/>
              </a:rPr>
              <a:t>So, it is possible to have multiple shipments from the same vendor to the same customer.</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239231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The E-R diagram involves a one-to-many relationship. Thus, the foreign key is in the same table as the primary key. This is often called a “recursive” key because it points at records in the same table.</a:t>
            </a:r>
          </a:p>
          <a:p>
            <a:pPr eaLnBrk="1" hangingPunct="1"/>
            <a:endParaRPr lang="en-US" altLang="en-US" dirty="0">
              <a:cs typeface="Arial" pitchFamily="34" charset="0"/>
            </a:endParaRPr>
          </a:p>
          <a:p>
            <a:pPr eaLnBrk="1" hangingPunct="1"/>
            <a:r>
              <a:rPr lang="en-US" altLang="en-US" dirty="0">
                <a:cs typeface="Arial" pitchFamily="34" charset="0"/>
              </a:rPr>
              <a:t>Because of the optional relationship,</a:t>
            </a:r>
            <a:r>
              <a:rPr lang="en-US" altLang="en-US" baseline="0" dirty="0">
                <a:cs typeface="Arial" pitchFamily="34" charset="0"/>
              </a:rPr>
              <a:t> it is possible for an employee not to have any supervisor. Therefore, the ManagerID field could be null.</a:t>
            </a:r>
          </a:p>
          <a:p>
            <a:pPr eaLnBrk="1" hangingPunct="1"/>
            <a:endParaRPr lang="en-US" altLang="en-US" baseline="0" dirty="0">
              <a:cs typeface="Arial" pitchFamily="34" charset="0"/>
            </a:endParaRPr>
          </a:p>
          <a:p>
            <a:pPr eaLnBrk="1" hangingPunct="1"/>
            <a:r>
              <a:rPr lang="en-US" altLang="en-US" baseline="0" dirty="0">
                <a:cs typeface="Arial" pitchFamily="34" charset="0"/>
              </a:rPr>
              <a:t>This structure is an example of storing hierarchies. It enables the representation of a supervisor who has subordinates, and these subordinates could in turn manage other subordinates, etc.</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10576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As always, any many-to-many relationship requires a separate table (relation). </a:t>
            </a:r>
          </a:p>
          <a:p>
            <a:pPr eaLnBrk="1" hangingPunct="1"/>
            <a:endParaRPr lang="en-US" altLang="en-US" dirty="0">
              <a:cs typeface="Arial" pitchFamily="34" charset="0"/>
            </a:endParaRPr>
          </a:p>
          <a:p>
            <a:pPr eaLnBrk="1" hangingPunct="1"/>
            <a:r>
              <a:rPr lang="en-US" altLang="en-US" dirty="0">
                <a:cs typeface="Arial" pitchFamily="34" charset="0"/>
              </a:rPr>
              <a:t>Bill-of-materials is another classic example of representing hierarchies in a database. An</a:t>
            </a:r>
            <a:r>
              <a:rPr lang="en-US" altLang="en-US" baseline="0" dirty="0">
                <a:cs typeface="Arial" pitchFamily="34" charset="0"/>
              </a:rPr>
              <a:t> item may have sub-items, which could in turn have other sub-items, etc. However, there is a difference between this and the employees example from earlier. A given employee can have only one direct manager (1:N). But a component could conceivably be part of many other items (M:N).</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111244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Note that this E-R diagram shows that a given physician can give a particular treatment to a particular patient, and that this could happen more than once.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003950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solidFill>
                  <a:srgbClr val="990000"/>
                </a:solidFill>
                <a:latin typeface="Times New Roman" pitchFamily="18" charset="0"/>
              </a:rPr>
              <a:t>Remember that the primary key MUST be unique.</a:t>
            </a:r>
            <a:endParaRPr lang="en-US" altLang="en-US" dirty="0">
              <a:cs typeface="Arial" pitchFamily="34" charset="0"/>
            </a:endParaRPr>
          </a:p>
          <a:p>
            <a:pPr eaLnBrk="1" hangingPunct="1"/>
            <a:endParaRPr lang="en-US" altLang="en-US" dirty="0">
              <a:cs typeface="Arial" pitchFamily="34" charset="0"/>
            </a:endParaRPr>
          </a:p>
          <a:p>
            <a:pPr eaLnBrk="1" hangingPunct="1"/>
            <a:r>
              <a:rPr lang="en-US" altLang="en-US" dirty="0">
                <a:cs typeface="Arial" pitchFamily="34" charset="0"/>
              </a:rPr>
              <a:t>This is why the primary key of the Patient Treatment table needs more than just the three foreign keys to Physician, Treatment, and Patient. If the composite primary key was composed of just the foreign keys, then a given physician could make a particular treatment for a particular patient only once.</a:t>
            </a:r>
          </a:p>
          <a:p>
            <a:pPr eaLnBrk="1" hangingPunct="1"/>
            <a:endParaRPr lang="en-US" altLang="en-US" dirty="0">
              <a:cs typeface="Arial" pitchFamily="34" charset="0"/>
            </a:endParaRPr>
          </a:p>
          <a:p>
            <a:pPr eaLnBrk="1" hangingPunct="1"/>
            <a:r>
              <a:rPr lang="en-US" altLang="en-US" dirty="0">
                <a:cs typeface="Arial" pitchFamily="34" charset="0"/>
              </a:rPr>
              <a:t>This is why date and time are part of the primary key. This way a physician may give the same treatment to the same patient multiple times, but only once at each date/time.</a:t>
            </a:r>
          </a:p>
          <a:p>
            <a:pPr eaLnBrk="1" hangingPunct="1"/>
            <a:endParaRPr lang="en-US" altLang="en-US" dirty="0">
              <a:cs typeface="Arial" pitchFamily="34" charset="0"/>
            </a:endParaRPr>
          </a:p>
          <a:p>
            <a:pPr eaLnBrk="1" hangingPunct="1"/>
            <a:r>
              <a:rPr lang="en-US" altLang="en-US" dirty="0">
                <a:cs typeface="Arial" pitchFamily="34" charset="0"/>
              </a:rPr>
              <a:t>But this creates</a:t>
            </a:r>
            <a:r>
              <a:rPr lang="en-US" altLang="en-US" baseline="0" dirty="0">
                <a:cs typeface="Arial" pitchFamily="34" charset="0"/>
              </a:rPr>
              <a:t> a primary key consisting of five separate columns. </a:t>
            </a:r>
          </a:p>
          <a:p>
            <a:pPr eaLnBrk="1" hangingPunct="1"/>
            <a:endParaRPr lang="en-US" altLang="en-US" baseline="0" dirty="0">
              <a:cs typeface="Arial" pitchFamily="34" charset="0"/>
            </a:endParaRPr>
          </a:p>
          <a:p>
            <a:pPr eaLnBrk="1" hangingPunct="1"/>
            <a:r>
              <a:rPr lang="en-US" altLang="en-US" baseline="0" dirty="0">
                <a:cs typeface="Arial" pitchFamily="34" charset="0"/>
              </a:rPr>
              <a:t>Suppose later we were to create a table that depends on patient treatment. If we did this, then that table would have a five-field foreign key! Very cumbersome. </a:t>
            </a:r>
          </a:p>
          <a:p>
            <a:pPr eaLnBrk="1" hangingPunct="1"/>
            <a:endParaRPr lang="en-US" altLang="en-US" baseline="0" dirty="0">
              <a:cs typeface="Arial" pitchFamily="34" charset="0"/>
            </a:endParaRPr>
          </a:p>
          <a:p>
            <a:pPr eaLnBrk="1" hangingPunct="1"/>
            <a:r>
              <a:rPr lang="en-US" altLang="en-US" baseline="0" dirty="0">
                <a:cs typeface="Arial" pitchFamily="34" charset="0"/>
              </a:rPr>
              <a:t>So, the solution would be to have a surrogate primary key. If you have large composite primary keys, this is an indicator that a surrogate key is preferable. </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850162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Supertype-subtype relationships</a:t>
            </a:r>
            <a:r>
              <a:rPr lang="en-US" altLang="en-US" baseline="0" dirty="0">
                <a:cs typeface="Arial" pitchFamily="34" charset="0"/>
              </a:rPr>
              <a:t> are essentially 1:1 relationships. So the rules that apply to these mappings will be similar to the rules we applied to other 1:1 relationship mappings, as we will see in the next slide.</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65619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The primary key of the subtype relation</a:t>
            </a:r>
            <a:r>
              <a:rPr lang="en-US" altLang="en-US" baseline="0" dirty="0">
                <a:cs typeface="Arial" pitchFamily="34" charset="0"/>
              </a:rPr>
              <a:t> (table) is also a foreign key to the supertype relation. Note that we have not seen this before. We have seen composite primary keys where a part of the primary key is a foreign key, but we have not seen a case where the entire primary key is also a foreign key.</a:t>
            </a:r>
          </a:p>
          <a:p>
            <a:pPr eaLnBrk="1" hangingPunct="1"/>
            <a:endParaRPr lang="en-US" altLang="en-US" baseline="0" dirty="0">
              <a:cs typeface="Arial" pitchFamily="34" charset="0"/>
            </a:endParaRPr>
          </a:p>
          <a:p>
            <a:pPr eaLnBrk="1" hangingPunct="1"/>
            <a:r>
              <a:rPr lang="en-US" altLang="en-US" baseline="0" dirty="0">
                <a:cs typeface="Arial" pitchFamily="34" charset="0"/>
              </a:rPr>
              <a:t>Therefore, if you ever see a database table where the entire primary key is also a foreign key, this should imply to you that there is a supertype-subtype relationship involved.</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12978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People often confuse the term “relation” with the term “relationship”. A relation is a table that follows certain rules, and refers to actual relational database</a:t>
            </a:r>
            <a:r>
              <a:rPr lang="en-US" altLang="en-US" baseline="0" dirty="0">
                <a:cs typeface="Arial" pitchFamily="34" charset="0"/>
              </a:rPr>
              <a:t> architecture</a:t>
            </a:r>
            <a:r>
              <a:rPr lang="en-US" altLang="en-US" dirty="0">
                <a:cs typeface="Arial" pitchFamily="34" charset="0"/>
              </a:rPr>
              <a:t>. A relationship is a conceptual term that</a:t>
            </a:r>
            <a:r>
              <a:rPr lang="en-US" altLang="en-US" baseline="0" dirty="0">
                <a:cs typeface="Arial" pitchFamily="34" charset="0"/>
              </a:rPr>
              <a:t> refers to how entities relate to each other. The E-R concept of relationship will be implemented by primary and foreign keys connecting the database’s relations.</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37295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Keys are to databases as identifiers are to E-R models.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48378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Solid underlines indicate primary key. Dashed underline indicates foreign key.</a:t>
            </a:r>
          </a:p>
          <a:p>
            <a:endParaRPr lang="en-US" dirty="0"/>
          </a:p>
          <a:p>
            <a:r>
              <a:rPr lang="en-US" dirty="0"/>
              <a:t>In Order Line there is a composite primary key (OrderID and ProductID together). Each of these fields are also foreign keys to the other relations (Order and Product).</a:t>
            </a:r>
          </a:p>
          <a:p>
            <a:endParaRPr lang="en-US" dirty="0"/>
          </a:p>
          <a:p>
            <a:endParaRPr lang="en-US" dirty="0"/>
          </a:p>
          <a:p>
            <a:r>
              <a:rPr lang="en-US" dirty="0"/>
              <a:t>The relation on the many side of a 1:N relationship will have a foreign key that corresponds with the primary key of</a:t>
            </a:r>
            <a:r>
              <a:rPr lang="en-US" baseline="0" dirty="0"/>
              <a:t> the relation on the one side.</a:t>
            </a:r>
          </a:p>
          <a:p>
            <a:endParaRPr lang="en-US" baseline="0" dirty="0"/>
          </a:p>
          <a:p>
            <a:r>
              <a:rPr lang="en-US" baseline="0" dirty="0"/>
              <a:t>Any time you have a M:N relationship between entities, this must be implemented via a separate relation, often called an “intersection table” or a “junction table”. The Order Line table is an example of a relation that implements a many-to-many relationship between orders and products. Each order may involve several products, and likewise each product could be involved in many orders.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74846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Because some tables are dependent</a:t>
            </a:r>
            <a:r>
              <a:rPr lang="en-US" altLang="en-US" baseline="0" dirty="0">
                <a:cs typeface="Arial" pitchFamily="34" charset="0"/>
              </a:rPr>
              <a:t> on others, it is important to control how data is to be deleted. Referential integrity rules prevent data from being deleted when there is other data dependent on it. For example, a customer will not be deleted from the database if there are existing orders that were generated by that customer. The delete rules specify how such deletions can be controlled within the database.</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82060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In the relation diagrams of this chapter, arrows between foreign and primary keys depict referential integrity constraints.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1671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This is an example of CREATE</a:t>
            </a:r>
            <a:r>
              <a:rPr lang="en-US" baseline="0" dirty="0"/>
              <a:t> TABLE statements in SQL. Here we can see how a dependent table references its dominant table through creation of a foreign key. We will learn more about CREATE TABLE in Chapter 6.</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382974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The next several slides show</a:t>
            </a:r>
            <a:r>
              <a:rPr lang="en-US" altLang="en-US" baseline="0" dirty="0">
                <a:cs typeface="Arial" pitchFamily="34" charset="0"/>
              </a:rPr>
              <a:t> the mechanics of designing relational databases based on E-R and EER data models. As we saw in Chapter 1, the database development life cycle often involves first constructing a conceptual model (E-R or EER) and then using this to create the logical model (relational database design). If you do a thorough job of developing the conceptual model, it should be a fairly simple matter to convert this to a well-structured relational database.</a:t>
            </a:r>
          </a:p>
          <a:p>
            <a:pPr eaLnBrk="1" hangingPunct="1"/>
            <a:endParaRPr lang="en-US" altLang="en-US" baseline="0" dirty="0">
              <a:cs typeface="Arial" pitchFamily="34" charset="0"/>
            </a:endParaRPr>
          </a:p>
          <a:p>
            <a:pPr eaLnBrk="1" hangingPunct="1"/>
            <a:r>
              <a:rPr lang="en-US" altLang="en-US" baseline="0" dirty="0">
                <a:cs typeface="Arial" pitchFamily="34" charset="0"/>
              </a:rPr>
              <a:t>However, if you just start by creating tables, you could wind up with a database that is not well-structured, which will require you to fix these mistakes. This is the process of normalization, which will be discussed later.</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53165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3">
            <a:alphaModFix/>
          </a:blip>
          <a:srcRect/>
          <a:stretch/>
        </p:blipFill>
        <p:spPr>
          <a:xfrm>
            <a:off x="443972" y="6429709"/>
            <a:ext cx="917999" cy="279914"/>
          </a:xfrm>
          <a:prstGeom prst="rect">
            <a:avLst/>
          </a:prstGeom>
          <a:noFill/>
          <a:ln>
            <a:noFill/>
          </a:ln>
        </p:spPr>
      </p:pic>
      <p:sp>
        <p:nvSpPr>
          <p:cNvPr id="17" name="Text Placeholder 5"/>
          <p:cNvSpPr txBox="1">
            <a:spLocks/>
          </p:cNvSpPr>
          <p:nvPr userDrawn="1"/>
        </p:nvSpPr>
        <p:spPr>
          <a:xfrm>
            <a:off x="2668249" y="6452413"/>
            <a:ext cx="6098022" cy="24819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1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4.wmf"/><Relationship Id="rId2" Type="http://schemas.openxmlformats.org/officeDocument/2006/relationships/slideLayout" Target="../slideLayouts/slideLayout10.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6.jpg"/><Relationship Id="rId4"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5.xml"/><Relationship Id="rId7" Type="http://schemas.openxmlformats.org/officeDocument/2006/relationships/image" Target="../media/image20.jpg"/><Relationship Id="rId2" Type="http://schemas.openxmlformats.org/officeDocument/2006/relationships/slideLayout" Target="../slideLayouts/slideLayout10.xml"/><Relationship Id="rId1" Type="http://schemas.openxmlformats.org/officeDocument/2006/relationships/vmlDrawing" Target="../drawings/vmlDrawing2.vml"/><Relationship Id="rId6" Type="http://schemas.openxmlformats.org/officeDocument/2006/relationships/image" Target="../media/image19.jpg"/><Relationship Id="rId5" Type="http://schemas.openxmlformats.org/officeDocument/2006/relationships/image" Target="../media/image17.wmf"/><Relationship Id="rId4" Type="http://schemas.openxmlformats.org/officeDocument/2006/relationships/oleObject" Target="../embeddings/oleObject2.bin"/><Relationship Id="rId9" Type="http://schemas.openxmlformats.org/officeDocument/2006/relationships/image" Target="../media/image18.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16.xml"/><Relationship Id="rId7" Type="http://schemas.openxmlformats.org/officeDocument/2006/relationships/image" Target="../media/image24.jpg"/><Relationship Id="rId2" Type="http://schemas.openxmlformats.org/officeDocument/2006/relationships/slideLayout" Target="../slideLayouts/slideLayout10.xml"/><Relationship Id="rId1" Type="http://schemas.openxmlformats.org/officeDocument/2006/relationships/vmlDrawing" Target="../drawings/vmlDrawing3.vml"/><Relationship Id="rId6" Type="http://schemas.openxmlformats.org/officeDocument/2006/relationships/image" Target="../media/image23.jpg"/><Relationship Id="rId5" Type="http://schemas.openxmlformats.org/officeDocument/2006/relationships/image" Target="../media/image21.wmf"/><Relationship Id="rId4" Type="http://schemas.openxmlformats.org/officeDocument/2006/relationships/oleObject" Target="../embeddings/oleObject4.bin"/><Relationship Id="rId9" Type="http://schemas.openxmlformats.org/officeDocument/2006/relationships/image" Target="../media/image22.w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0.xml"/><Relationship Id="rId1" Type="http://schemas.openxmlformats.org/officeDocument/2006/relationships/vmlDrawing" Target="../drawings/vmlDrawing4.vml"/><Relationship Id="rId5" Type="http://schemas.openxmlformats.org/officeDocument/2006/relationships/image" Target="../media/image25.wmf"/><Relationship Id="rId4" Type="http://schemas.openxmlformats.org/officeDocument/2006/relationships/oleObject" Target="../embeddings/oleObject6.bin"/></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30.wmf"/><Relationship Id="rId2" Type="http://schemas.openxmlformats.org/officeDocument/2006/relationships/slideLayout" Target="../slideLayouts/slideLayout10.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32.jpg"/><Relationship Id="rId4" Type="http://schemas.openxmlformats.org/officeDocument/2006/relationships/image" Target="../media/image31.jp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33.wmf"/><Relationship Id="rId2" Type="http://schemas.openxmlformats.org/officeDocument/2006/relationships/slideLayout" Target="../slideLayouts/slideLayout10.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image" Target="../media/image35.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0.xml"/><Relationship Id="rId1" Type="http://schemas.openxmlformats.org/officeDocument/2006/relationships/vmlDrawing" Target="../drawings/vmlDrawing7.vml"/><Relationship Id="rId4" Type="http://schemas.openxmlformats.org/officeDocument/2006/relationships/image" Target="../media/image38.wmf"/></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388220" cy="1045386"/>
          </a:xfrm>
        </p:spPr>
        <p:txBody>
          <a:bodyPr anchor="b"/>
          <a:lstStyle/>
          <a:p>
            <a:pPr>
              <a:defRPr/>
            </a:pPr>
            <a:r>
              <a:rPr lang="en-US" dirty="0"/>
              <a:t>Modern Database Management</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50134"/>
            <a:ext cx="8388220" cy="389592"/>
          </a:xfrm>
        </p:spPr>
        <p:txBody>
          <a:bodyPr/>
          <a:lstStyle/>
          <a:p>
            <a:r>
              <a:rPr lang="en-US" dirty="0">
                <a:latin typeface="+mn-lt"/>
              </a:rPr>
              <a:t>Thirteenth 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4</a:t>
            </a:r>
          </a:p>
        </p:txBody>
      </p:sp>
      <p:sp>
        <p:nvSpPr>
          <p:cNvPr id="5" name="Text Placeholder 4"/>
          <p:cNvSpPr>
            <a:spLocks noGrp="1"/>
          </p:cNvSpPr>
          <p:nvPr>
            <p:ph type="body" idx="3"/>
          </p:nvPr>
        </p:nvSpPr>
        <p:spPr>
          <a:xfrm>
            <a:off x="4773168" y="3114461"/>
            <a:ext cx="3913631" cy="857932"/>
          </a:xfrm>
        </p:spPr>
        <p:txBody>
          <a:bodyPr/>
          <a:lstStyle/>
          <a:p>
            <a:pPr lvl="0" algn="ctr">
              <a:buSzPct val="25000"/>
            </a:pPr>
            <a:r>
              <a:rPr lang="en-US" dirty="0">
                <a:solidFill>
                  <a:srgbClr val="000000"/>
                </a:solidFill>
                <a:latin typeface="+mn-lt"/>
              </a:rPr>
              <a:t>Logical Database Design and the Relational Model</a:t>
            </a:r>
            <a:endParaRPr lang="en-US" dirty="0">
              <a:latin typeface="+mn-lt"/>
            </a:endParaRPr>
          </a:p>
        </p:txBody>
      </p:sp>
      <p:pic>
        <p:nvPicPr>
          <p:cNvPr id="8" name="Picture 7" descr="Front Cover: Modern Database Management Thirteenth Edition by Hoffer, Ramesh and Topi."/>
          <p:cNvPicPr>
            <a:picLocks noChangeAspect="1"/>
          </p:cNvPicPr>
          <p:nvPr/>
        </p:nvPicPr>
        <p:blipFill>
          <a:blip r:embed="rId3"/>
          <a:stretch>
            <a:fillRect/>
          </a:stretch>
        </p:blipFill>
        <p:spPr>
          <a:xfrm>
            <a:off x="615470" y="1888110"/>
            <a:ext cx="3416019" cy="4394140"/>
          </a:xfrm>
          <a:prstGeom prst="rect">
            <a:avLst/>
          </a:prstGeom>
          <a:ln w="9525">
            <a:solidFill>
              <a:schemeClr val="tx1"/>
            </a:solidFill>
          </a:ln>
          <a:effectLst/>
        </p:spPr>
      </p:pic>
      <p:sp>
        <p:nvSpPr>
          <p:cNvPr id="6" name="Text Placeholder 5"/>
          <p:cNvSpPr>
            <a:spLocks noGrp="1"/>
          </p:cNvSpPr>
          <p:nvPr>
            <p:ph type="body" idx="13"/>
          </p:nvPr>
        </p:nvSpPr>
        <p:spPr>
          <a:xfrm>
            <a:off x="2668249" y="6452413"/>
            <a:ext cx="6098022" cy="248192"/>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p>
        </p:txBody>
      </p:sp>
    </p:spTree>
    <p:extLst>
      <p:ext uri="{BB962C8B-B14F-4D97-AF65-F5344CB8AC3E}">
        <p14:creationId xmlns:p14="http://schemas.microsoft.com/office/powerpoint/2010/main" val="3635118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Figure 4-5 Referential Integrity Constraints (Pine Valley Furniture)</a:t>
            </a:r>
          </a:p>
        </p:txBody>
      </p:sp>
      <p:sp>
        <p:nvSpPr>
          <p:cNvPr id="5" name="Text Placeholder 4"/>
          <p:cNvSpPr>
            <a:spLocks noGrp="1"/>
          </p:cNvSpPr>
          <p:nvPr>
            <p:ph type="body" idx="1"/>
          </p:nvPr>
        </p:nvSpPr>
        <p:spPr>
          <a:xfrm>
            <a:off x="457200" y="1600200"/>
            <a:ext cx="8229600" cy="828207"/>
          </a:xfrm>
        </p:spPr>
        <p:txBody>
          <a:bodyPr/>
          <a:lstStyle/>
          <a:p>
            <a:pPr marL="0" indent="0">
              <a:buNone/>
            </a:pPr>
            <a:r>
              <a:rPr lang="en-US" altLang="en-US" sz="2400" kern="1200" dirty="0">
                <a:solidFill>
                  <a:srgbClr val="000000"/>
                </a:solidFill>
                <a:cs typeface="Arial" pitchFamily="34" charset="0"/>
              </a:rPr>
              <a:t>Referential integrity constraints are drawn via arrows from dependent to parent table</a:t>
            </a:r>
          </a:p>
        </p:txBody>
      </p:sp>
      <p:pic>
        <p:nvPicPr>
          <p:cNvPr id="4" name="Picture 3" descr="A drawing shows the schema for four relations in Pine Valley Furniture Company where referential integrity constraints have been introduced. The drawing lists four relations one below the other in a box. For each schema, its attributes are shown in a single row table below, with the key attributes underlined. Arrows are drawn from each foreign key to its associated primary key. The relations and their attributes are as follows. CUSTOMER, Customer I D, which is underlined, Customer Name, Customer Address, Customer City, Customer State, Customer Postal Code. ORDER, Order I D, which is underlined, Order Date, Customer I D, which has a dashed underline.&#10;An arrow is drawn from Customer I D in ORDER to Customer I D in CUSTOMER. ORDER LINE, Order I D, which is underlined, Product I D, which is underlined, Ordered Quantity. An arrow is drawn from Order I D in ORDER LINE to Order I D in ORDER. PRODUCT, Product I D, which is underlined, Product Description, Product Finish, Product Standard Price, Product Line I D. An arrow is drawn from Product I D in ORDER LINE to Product I D in PRODUCT."/>
          <p:cNvPicPr>
            <a:picLocks noChangeAspect="1"/>
          </p:cNvPicPr>
          <p:nvPr/>
        </p:nvPicPr>
        <p:blipFill>
          <a:blip r:embed="rId3"/>
          <a:stretch>
            <a:fillRect/>
          </a:stretch>
        </p:blipFill>
        <p:spPr>
          <a:xfrm>
            <a:off x="1132837" y="2611027"/>
            <a:ext cx="6434633" cy="3684423"/>
          </a:xfrm>
          <a:prstGeom prst="rect">
            <a:avLst/>
          </a:prstGeom>
        </p:spPr>
      </p:pic>
    </p:spTree>
    <p:extLst>
      <p:ext uri="{BB962C8B-B14F-4D97-AF65-F5344CB8AC3E}">
        <p14:creationId xmlns:p14="http://schemas.microsoft.com/office/powerpoint/2010/main" val="1728610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4-6 S</a:t>
            </a:r>
            <a:r>
              <a:rPr lang="en-US" sz="100" dirty="0"/>
              <a:t> </a:t>
            </a:r>
            <a:r>
              <a:rPr lang="en-US" dirty="0"/>
              <a:t>Q</a:t>
            </a:r>
            <a:r>
              <a:rPr lang="en-US" sz="100" dirty="0"/>
              <a:t> </a:t>
            </a:r>
            <a:r>
              <a:rPr lang="en-US" dirty="0"/>
              <a:t>L Table Definitions</a:t>
            </a:r>
          </a:p>
        </p:txBody>
      </p:sp>
      <p:sp>
        <p:nvSpPr>
          <p:cNvPr id="3" name="Text Placeholder 2"/>
          <p:cNvSpPr>
            <a:spLocks noGrp="1"/>
          </p:cNvSpPr>
          <p:nvPr>
            <p:ph type="body" idx="1"/>
          </p:nvPr>
        </p:nvSpPr>
        <p:spPr>
          <a:xfrm>
            <a:off x="457200" y="1600202"/>
            <a:ext cx="8229600" cy="633952"/>
          </a:xfrm>
        </p:spPr>
        <p:txBody>
          <a:bodyPr/>
          <a:lstStyle/>
          <a:p>
            <a:pPr marL="0" indent="0">
              <a:buNone/>
            </a:pPr>
            <a:r>
              <a:rPr lang="en-US" altLang="en-US" sz="1800" kern="1200" dirty="0">
                <a:solidFill>
                  <a:srgbClr val="000000"/>
                </a:solidFill>
                <a:cs typeface="Arial" pitchFamily="34" charset="0"/>
              </a:rPr>
              <a:t>Referential integrity constraints are implemented with foreign key to primary key references.</a:t>
            </a:r>
          </a:p>
        </p:txBody>
      </p:sp>
      <p:pic>
        <p:nvPicPr>
          <p:cNvPr id="4" name="Picture 3" descr="Display of 4 S Q L table definitions. The first table is. Line 1. CREATE TABLE Customer underscore T. Line 2. Left parenthesis Customer I D, NUMBER left parenthesis 11 comma 0 right parenthesis, NOT NULL, comma. Line 3. Customer Name, V A R C H A R 2 left parenthesis 25 right parenthesis, NOT NULL, comma. Line 4. Customer Address, V A R C H A R 2 left parenthesis 30 right parenthesis, comma. Line 5. Customer City, V A R C H A R 2 left parenthesis 20 right parenthesis, comma. Line 6. Customer State, C H A R left parenthesis 2 right parenthesis, comma. Line 7. Customer Postal Code, V A R C H A R 2 left parenthesis 9 right parenthesis, comma. Line 8. CONSTRAINT Customer underscore P K PRIMARY KEY left parenthesis Customer I D right parenthesis right parenthesis semicolon. The second table is. Line 1. CREATE TABLE Order underscore T. Line 2. Left parenthesis Order I D, NUMBER left parenthesis 11 comma 0 right parenthesis, NOT NULL, comma. Line 3. ORDER DATE, DATE DEFAULT S Y S date, comma. Line 4. Customer I D, NUMBER left parenthesis 11 comma 0 right parenthesis, comma. Line 5. CONSTRAINT ORDER underscore P K PRIMARY KEY left parenthesis Order I D right parenthesis right parenthesis comma. Line 5. CONSTRAINT ORDER underscore P K FOREIGN KEY left parenthesis Customer I D right parenthesis, REFERENCES Customer underscore T left parenthesis Customer ID right parenthesis, right parenthesis semicolon. The third table is. Line 1. CREATE TABLE Product underscore T. Line 2. Left parenthesis Product I D, NUMBER left parenthesis 11 comma 0 right parenthesis, NOT NULL, comma. Line 3. Product Description, V A R C H A R 2 left parenthesis 50 right parenthesis, comma. Line 4. Product Finish, V A R C H A R 2 left parenthesis 20 right parenthesis, comma. Line 5. Product Standard Price, DECIMAL left parenthesis 6 comma 2 right parenthesis, comma. Line 6. Product Line I D, NUMBER left parenthesis 11 comma 2 right parenthesis, comma. Line 7. CONSTRAINT Product underscore P K PRIMARY KEY left parenthesis Product I D right parenthesis right parenthesis semicolon. The fourth table is. Line 1. CREATE TABLE Order Line underscore T. Line 2. Left parenthesis Order I D, NUMBER left parenthesis 11 comma 0 right parenthesis, NOT NULL, comma. Line 3. Product I D, NUMBER left parenthesis 11 comma 0 right parenthesis, NOT NULL, comma. Line 4. Ordered Quantity, NUMBER left parenthesis 11 comma 0 right parenthesis, comma. Line 5. CONSTRAINT Order Line underscore P K PRIMARY KEY left parenthesis Order I D comma Product I D right parenthesis right parenthesis comma. Line 6. CONSTRAINT Order Line underscore F K 1 Foreign KEY left parenthesis Order I D right parenthesis right parenthesis, REFERENCES Order underscore T left parenthesis Order ID right parenthesis comma. Line 7. CONSTRAINT Order Line underscore F K 2 Foreign KEY left parenthesis Product I D right parenthesis right parenthesis, REFERENCES Product underscore T left parenthesis Product ID right parenthesis right parenthesis semicolon."/>
          <p:cNvPicPr>
            <a:picLocks noChangeAspect="1"/>
          </p:cNvPicPr>
          <p:nvPr/>
        </p:nvPicPr>
        <p:blipFill>
          <a:blip r:embed="rId3"/>
          <a:stretch>
            <a:fillRect/>
          </a:stretch>
        </p:blipFill>
        <p:spPr>
          <a:xfrm>
            <a:off x="2389707" y="2314730"/>
            <a:ext cx="4364587" cy="4073911"/>
          </a:xfrm>
          <a:prstGeom prst="rect">
            <a:avLst/>
          </a:prstGeom>
        </p:spPr>
      </p:pic>
    </p:spTree>
    <p:extLst>
      <p:ext uri="{BB962C8B-B14F-4D97-AF65-F5344CB8AC3E}">
        <p14:creationId xmlns:p14="http://schemas.microsoft.com/office/powerpoint/2010/main" val="3488506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791254" cy="1097279"/>
          </a:xfrm>
        </p:spPr>
        <p:txBody>
          <a:bodyPr/>
          <a:lstStyle/>
          <a:p>
            <a:r>
              <a:rPr lang="en-US" sz="3200" dirty="0"/>
              <a:t>Transforming E</a:t>
            </a:r>
            <a:r>
              <a:rPr lang="en-US" sz="100" dirty="0"/>
              <a:t> </a:t>
            </a:r>
            <a:r>
              <a:rPr lang="en-US" sz="3200" dirty="0"/>
              <a:t>E</a:t>
            </a:r>
            <a:r>
              <a:rPr lang="en-US" sz="100" dirty="0"/>
              <a:t> </a:t>
            </a:r>
            <a:r>
              <a:rPr lang="en-US" sz="3200" dirty="0"/>
              <a:t>R Diagrams into Relations </a:t>
            </a:r>
            <a:r>
              <a:rPr lang="en-US" sz="2000" b="0" dirty="0"/>
              <a:t>(1 of 7)</a:t>
            </a:r>
          </a:p>
        </p:txBody>
      </p:sp>
      <p:sp>
        <p:nvSpPr>
          <p:cNvPr id="3" name="Text Placeholder 2"/>
          <p:cNvSpPr>
            <a:spLocks noGrp="1"/>
          </p:cNvSpPr>
          <p:nvPr>
            <p:ph type="body" idx="1"/>
          </p:nvPr>
        </p:nvSpPr>
        <p:spPr/>
        <p:txBody>
          <a:bodyPr/>
          <a:lstStyle/>
          <a:p>
            <a:pPr marL="256032" indent="-256032">
              <a:defRPr/>
            </a:pPr>
            <a:r>
              <a:rPr lang="en-US" sz="2400" dirty="0">
                <a:solidFill>
                  <a:srgbClr val="000000"/>
                </a:solidFill>
                <a:effectLst>
                  <a:outerShdw blurRad="38100" dist="38100" dir="2700000" algn="tl">
                    <a:srgbClr val="FFFFFF"/>
                  </a:outerShdw>
                </a:effectLst>
              </a:rPr>
              <a:t>Mapping Regular Entities to Relations</a:t>
            </a:r>
          </a:p>
          <a:p>
            <a:pPr marL="740664" lvl="1">
              <a:defRPr/>
            </a:pPr>
            <a:r>
              <a:rPr lang="en-US" sz="2400" dirty="0">
                <a:solidFill>
                  <a:srgbClr val="000000"/>
                </a:solidFill>
                <a:effectLst>
                  <a:outerShdw blurRad="38100" dist="38100" dir="2700000" algn="tl">
                    <a:srgbClr val="FFFFFF"/>
                  </a:outerShdw>
                </a:effectLst>
              </a:rPr>
              <a:t>Simple attributes: E-R attributes map directly onto the relation</a:t>
            </a:r>
          </a:p>
          <a:p>
            <a:pPr marL="740664" lvl="1">
              <a:defRPr/>
            </a:pPr>
            <a:r>
              <a:rPr lang="en-US" sz="2400" dirty="0">
                <a:solidFill>
                  <a:srgbClr val="000000"/>
                </a:solidFill>
                <a:effectLst>
                  <a:outerShdw blurRad="38100" dist="38100" dir="2700000" algn="tl">
                    <a:srgbClr val="FFFFFF"/>
                  </a:outerShdw>
                </a:effectLst>
              </a:rPr>
              <a:t>Composite attributes: Use only their simple, component attributes</a:t>
            </a:r>
          </a:p>
          <a:p>
            <a:pPr marL="740664" lvl="1">
              <a:defRPr/>
            </a:pPr>
            <a:r>
              <a:rPr lang="en-US" sz="2400" dirty="0">
                <a:solidFill>
                  <a:srgbClr val="000000"/>
                </a:solidFill>
                <a:effectLst>
                  <a:outerShdw blurRad="38100" dist="38100" dir="2700000" algn="tl">
                    <a:srgbClr val="FFFFFF"/>
                  </a:outerShdw>
                </a:effectLst>
              </a:rPr>
              <a:t>Multivalued attributes: Become a separate relation with a foreign key taken from the superior entity</a:t>
            </a:r>
          </a:p>
        </p:txBody>
      </p:sp>
    </p:spTree>
    <p:extLst>
      <p:ext uri="{BB962C8B-B14F-4D97-AF65-F5344CB8AC3E}">
        <p14:creationId xmlns:p14="http://schemas.microsoft.com/office/powerpoint/2010/main" val="1463669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4-8 Example of Mapping a Regular Entity</a:t>
            </a:r>
          </a:p>
        </p:txBody>
      </p:sp>
      <p:sp>
        <p:nvSpPr>
          <p:cNvPr id="3" name="Text Placeholder 2"/>
          <p:cNvSpPr>
            <a:spLocks noGrp="1"/>
          </p:cNvSpPr>
          <p:nvPr>
            <p:ph type="body" idx="1"/>
          </p:nvPr>
        </p:nvSpPr>
        <p:spPr>
          <a:xfrm>
            <a:off x="457200" y="1600201"/>
            <a:ext cx="8229600" cy="573374"/>
          </a:xfrm>
        </p:spPr>
        <p:txBody>
          <a:bodyPr/>
          <a:lstStyle/>
          <a:p>
            <a:pPr marL="0" indent="0">
              <a:buClrTx/>
              <a:buNone/>
            </a:pPr>
            <a:r>
              <a:rPr lang="en-US" altLang="en-US" sz="2400" kern="1200" dirty="0">
                <a:solidFill>
                  <a:srgbClr val="000000"/>
                </a:solidFill>
                <a:cs typeface="Arial" pitchFamily="34" charset="0"/>
              </a:rPr>
              <a:t>a) CUSTOMER entity type</a:t>
            </a:r>
          </a:p>
        </p:txBody>
      </p:sp>
      <p:pic>
        <p:nvPicPr>
          <p:cNvPr id="6" name="Picture 5" descr="A drawing shows an example of mapping a regular entity type in an E R diagram into a relation. This is a two part drawing. Figure a shows an entity type CUSTOMER which has the following attributes,&#10;Customer ID, Customer Name, Customer Address, Customer Postal Cod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3146" y="2287661"/>
            <a:ext cx="6777706" cy="1653099"/>
          </a:xfrm>
          <a:prstGeom prst="rect">
            <a:avLst/>
          </a:prstGeom>
        </p:spPr>
      </p:pic>
      <p:sp>
        <p:nvSpPr>
          <p:cNvPr id="5" name="Text Placeholder 4"/>
          <p:cNvSpPr>
            <a:spLocks noGrp="1"/>
          </p:cNvSpPr>
          <p:nvPr>
            <p:ph type="body" idx="2"/>
          </p:nvPr>
        </p:nvSpPr>
        <p:spPr>
          <a:xfrm>
            <a:off x="457200" y="4212239"/>
            <a:ext cx="8229600" cy="504669"/>
          </a:xfrm>
        </p:spPr>
        <p:txBody>
          <a:bodyPr/>
          <a:lstStyle/>
          <a:p>
            <a:pPr marL="0" indent="0">
              <a:buClrTx/>
              <a:buNone/>
            </a:pPr>
            <a:r>
              <a:rPr lang="en-US" altLang="en-US" sz="2400" kern="1200" dirty="0">
                <a:solidFill>
                  <a:srgbClr val="000000"/>
                </a:solidFill>
                <a:cs typeface="Arial" pitchFamily="34" charset="0"/>
              </a:rPr>
              <a:t>b) CUSTOMER relation</a:t>
            </a:r>
          </a:p>
        </p:txBody>
      </p:sp>
      <p:pic>
        <p:nvPicPr>
          <p:cNvPr id="7" name="Picture 6" descr="Figure b shows a schema for CUSTOMER relation, where the four attributes are displayed in a single row table below, with the identifier Customer I D underline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199" y="4890304"/>
            <a:ext cx="8229600" cy="1304925"/>
          </a:xfrm>
          <a:prstGeom prst="rect">
            <a:avLst/>
          </a:prstGeom>
        </p:spPr>
      </p:pic>
    </p:spTree>
    <p:extLst>
      <p:ext uri="{BB962C8B-B14F-4D97-AF65-F5344CB8AC3E}">
        <p14:creationId xmlns:p14="http://schemas.microsoft.com/office/powerpoint/2010/main" val="3769605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4-9 Mapping a Composite Attribute</a:t>
            </a:r>
          </a:p>
        </p:txBody>
      </p:sp>
      <p:sp>
        <p:nvSpPr>
          <p:cNvPr id="3" name="Text Placeholder 2"/>
          <p:cNvSpPr>
            <a:spLocks noGrp="1"/>
          </p:cNvSpPr>
          <p:nvPr>
            <p:ph type="body" idx="1"/>
          </p:nvPr>
        </p:nvSpPr>
        <p:spPr>
          <a:xfrm>
            <a:off x="457200" y="1600201"/>
            <a:ext cx="8229600" cy="523645"/>
          </a:xfrm>
        </p:spPr>
        <p:txBody>
          <a:bodyPr/>
          <a:lstStyle/>
          <a:p>
            <a:pPr marL="0" indent="0">
              <a:buClrTx/>
              <a:buNone/>
            </a:pPr>
            <a:r>
              <a:rPr lang="en-US" altLang="en-US" sz="2400" kern="1200" dirty="0">
                <a:solidFill>
                  <a:srgbClr val="000000"/>
                </a:solidFill>
                <a:cs typeface="Arial" pitchFamily="34" charset="0"/>
              </a:rPr>
              <a:t>a) CUSTOMER entity type with composite attribute</a:t>
            </a:r>
          </a:p>
        </p:txBody>
      </p:sp>
      <p:pic>
        <p:nvPicPr>
          <p:cNvPr id="6" name="Picture 5" descr="A drawing shows an example of mapping a regular entity type with composite attributes in an E R diagram into a relation. This is a two part drawing. Figure a shows an entity type CUSTOMER which has the following attributes, Customer I D, Customer Name, Customer Address, left parenthesis Customer Street, Customer City, Customer State right parenthesis, which is a composite attribute, Customer Postal Code."/>
          <p:cNvPicPr>
            <a:picLocks noChangeAspect="1"/>
          </p:cNvPicPr>
          <p:nvPr/>
        </p:nvPicPr>
        <p:blipFill rotWithShape="1">
          <a:blip r:embed="rId3">
            <a:extLst>
              <a:ext uri="{28A0092B-C50C-407E-A947-70E740481C1C}">
                <a14:useLocalDpi xmlns:a14="http://schemas.microsoft.com/office/drawing/2010/main" val="0"/>
              </a:ext>
            </a:extLst>
          </a:blip>
          <a:srcRect b="6438"/>
          <a:stretch/>
        </p:blipFill>
        <p:spPr>
          <a:xfrm>
            <a:off x="457200" y="2163920"/>
            <a:ext cx="8229600" cy="2022970"/>
          </a:xfrm>
          <a:prstGeom prst="rect">
            <a:avLst/>
          </a:prstGeom>
        </p:spPr>
      </p:pic>
      <p:sp>
        <p:nvSpPr>
          <p:cNvPr id="5" name="Text Placeholder 4"/>
          <p:cNvSpPr>
            <a:spLocks noGrp="1"/>
          </p:cNvSpPr>
          <p:nvPr>
            <p:ph type="body" idx="2"/>
          </p:nvPr>
        </p:nvSpPr>
        <p:spPr>
          <a:xfrm>
            <a:off x="457200" y="4246387"/>
            <a:ext cx="8229600" cy="504669"/>
          </a:xfrm>
        </p:spPr>
        <p:txBody>
          <a:bodyPr/>
          <a:lstStyle/>
          <a:p>
            <a:pPr marL="0" indent="0">
              <a:buClrTx/>
              <a:buNone/>
            </a:pPr>
            <a:r>
              <a:rPr lang="en-US" altLang="en-US" sz="2400" kern="1200" dirty="0">
                <a:solidFill>
                  <a:srgbClr val="000000"/>
                </a:solidFill>
                <a:cs typeface="Arial" pitchFamily="34" charset="0"/>
              </a:rPr>
              <a:t>b) CUSTOMER relation with address detail</a:t>
            </a:r>
          </a:p>
        </p:txBody>
      </p:sp>
      <p:pic>
        <p:nvPicPr>
          <p:cNvPr id="7" name="Picture 6" descr="Figure b shows a schema for CUSTOMER relation, where a single line table shows the column names. Only the simple components of the composite attributes are mapped in the schema. The column names are as follows. Customer I D, which is underlined, Customer Name, Customer Street, Customer City, Customer State, Customer Postal Cod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4800557"/>
            <a:ext cx="8220075" cy="1295400"/>
          </a:xfrm>
          <a:prstGeom prst="rect">
            <a:avLst/>
          </a:prstGeom>
        </p:spPr>
      </p:pic>
    </p:spTree>
    <p:extLst>
      <p:ext uri="{BB962C8B-B14F-4D97-AF65-F5344CB8AC3E}">
        <p14:creationId xmlns:p14="http://schemas.microsoft.com/office/powerpoint/2010/main" val="328987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4-10 Mapping an Entity with a Multivalued Attribute</a:t>
            </a:r>
          </a:p>
        </p:txBody>
      </p:sp>
      <p:sp>
        <p:nvSpPr>
          <p:cNvPr id="5" name="Text Placeholder 4"/>
          <p:cNvSpPr>
            <a:spLocks noGrp="1"/>
          </p:cNvSpPr>
          <p:nvPr>
            <p:ph type="body" idx="1"/>
          </p:nvPr>
        </p:nvSpPr>
        <p:spPr>
          <a:xfrm>
            <a:off x="457200" y="1600201"/>
            <a:ext cx="8229600" cy="498424"/>
          </a:xfrm>
        </p:spPr>
        <p:txBody>
          <a:bodyPr/>
          <a:lstStyle/>
          <a:p>
            <a:pPr marL="0" lvl="0" indent="0" fontAlgn="base">
              <a:spcBef>
                <a:spcPct val="0"/>
              </a:spcBef>
              <a:spcAft>
                <a:spcPct val="0"/>
              </a:spcAft>
              <a:buClrTx/>
              <a:buSzTx/>
              <a:buNone/>
            </a:pPr>
            <a:r>
              <a:rPr lang="en-US" altLang="en-US" sz="2400" kern="1200" dirty="0">
                <a:solidFill>
                  <a:srgbClr val="000000"/>
                </a:solidFill>
                <a:cs typeface="Arial" pitchFamily="34" charset="0"/>
              </a:rPr>
              <a:t>a) EMPLOYEE entity type with multivalued attribute</a:t>
            </a:r>
          </a:p>
        </p:txBody>
      </p:sp>
      <p:pic>
        <p:nvPicPr>
          <p:cNvPr id="7" name="Picture 6" descr="A drawing shows an example of mapping a regular entity type with multivalued attributes in an E R diagram into a relation. This is a two part drawing. Figure a shows an entity type EMPLOYEE which has the following attributes. Employee I D, Employee Name, Employee Address, which is a multivalued attribute."/>
          <p:cNvPicPr>
            <a:picLocks noChangeAspect="1"/>
          </p:cNvPicPr>
          <p:nvPr/>
        </p:nvPicPr>
        <p:blipFill rotWithShape="1">
          <a:blip r:embed="rId3">
            <a:extLst>
              <a:ext uri="{28A0092B-C50C-407E-A947-70E740481C1C}">
                <a14:useLocalDpi xmlns:a14="http://schemas.microsoft.com/office/drawing/2010/main" val="0"/>
              </a:ext>
            </a:extLst>
          </a:blip>
          <a:srcRect t="5380" b="-1"/>
          <a:stretch/>
        </p:blipFill>
        <p:spPr>
          <a:xfrm>
            <a:off x="1187082" y="2203555"/>
            <a:ext cx="6769835" cy="1407756"/>
          </a:xfrm>
          <a:prstGeom prst="rect">
            <a:avLst/>
          </a:prstGeom>
        </p:spPr>
      </p:pic>
      <p:sp>
        <p:nvSpPr>
          <p:cNvPr id="6" name="Text Placeholder 5"/>
          <p:cNvSpPr>
            <a:spLocks noGrp="1"/>
          </p:cNvSpPr>
          <p:nvPr>
            <p:ph type="body" idx="2"/>
          </p:nvPr>
        </p:nvSpPr>
        <p:spPr>
          <a:xfrm>
            <a:off x="457200" y="3716241"/>
            <a:ext cx="8229600" cy="489679"/>
          </a:xfrm>
        </p:spPr>
        <p:txBody>
          <a:bodyPr/>
          <a:lstStyle/>
          <a:p>
            <a:pPr marL="0" lvl="0" indent="0" fontAlgn="base">
              <a:spcBef>
                <a:spcPct val="0"/>
              </a:spcBef>
              <a:spcAft>
                <a:spcPct val="0"/>
              </a:spcAft>
              <a:buClrTx/>
              <a:buSzTx/>
              <a:buNone/>
            </a:pPr>
            <a:r>
              <a:rPr lang="en-US" altLang="en-US" sz="2400" kern="1200" dirty="0">
                <a:solidFill>
                  <a:srgbClr val="000000"/>
                </a:solidFill>
                <a:cs typeface="Arial" pitchFamily="34" charset="0"/>
              </a:rPr>
              <a:t>b) EMPLOYEE and EMPLOYEE SKILL relations</a:t>
            </a:r>
          </a:p>
        </p:txBody>
      </p:sp>
      <p:pic>
        <p:nvPicPr>
          <p:cNvPr id="8" name="Picture 7" descr="Figure b shows a schema with two relations. The first relation EMPLOYEE maps three attributes other than the multivalued attribute, as follows. Employee I D, which is underlined, Employee Name, Employee Address. The second relation EMPLOYEE SKILL maps the identifier attribute and the multivalued attribute, as follows. Employee I D, Skill. Employee I D is shown as a foreign key in EMPLOYEE SKILL to the primary key in the first relation, EMPLOYEE. An arrow is drawn from the foreign key to the primary key."/>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8965" y="4310850"/>
            <a:ext cx="6183021" cy="1953663"/>
          </a:xfrm>
          <a:prstGeom prst="rect">
            <a:avLst/>
          </a:prstGeom>
        </p:spPr>
      </p:pic>
    </p:spTree>
    <p:extLst>
      <p:ext uri="{BB962C8B-B14F-4D97-AF65-F5344CB8AC3E}">
        <p14:creationId xmlns:p14="http://schemas.microsoft.com/office/powerpoint/2010/main" val="662343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15371"/>
            <a:ext cx="7838388" cy="1097279"/>
          </a:xfrm>
        </p:spPr>
        <p:txBody>
          <a:bodyPr/>
          <a:lstStyle/>
          <a:p>
            <a:r>
              <a:rPr lang="en-US" sz="3200" dirty="0"/>
              <a:t>Transforming E</a:t>
            </a:r>
            <a:r>
              <a:rPr lang="en-US" sz="100" dirty="0"/>
              <a:t> </a:t>
            </a:r>
            <a:r>
              <a:rPr lang="en-US" sz="3200" dirty="0"/>
              <a:t>E</a:t>
            </a:r>
            <a:r>
              <a:rPr lang="en-US" sz="100" dirty="0"/>
              <a:t> </a:t>
            </a:r>
            <a:r>
              <a:rPr lang="en-US" sz="3200" dirty="0"/>
              <a:t>R Diagrams into Relations </a:t>
            </a:r>
            <a:r>
              <a:rPr lang="en-US" sz="2000" b="0" dirty="0"/>
              <a:t>(2 of 7)</a:t>
            </a:r>
          </a:p>
        </p:txBody>
      </p:sp>
      <p:sp>
        <p:nvSpPr>
          <p:cNvPr id="3" name="Text Placeholder 2"/>
          <p:cNvSpPr>
            <a:spLocks noGrp="1"/>
          </p:cNvSpPr>
          <p:nvPr>
            <p:ph type="body" idx="1"/>
          </p:nvPr>
        </p:nvSpPr>
        <p:spPr>
          <a:xfrm>
            <a:off x="457200" y="1600200"/>
            <a:ext cx="8229600" cy="3091721"/>
          </a:xfrm>
        </p:spPr>
        <p:txBody>
          <a:bodyPr/>
          <a:lstStyle/>
          <a:p>
            <a:pPr>
              <a:defRPr/>
            </a:pPr>
            <a:r>
              <a:rPr lang="en-US" sz="2400" dirty="0">
                <a:solidFill>
                  <a:srgbClr val="000000"/>
                </a:solidFill>
                <a:effectLst>
                  <a:outerShdw blurRad="38100" dist="38100" dir="2700000" algn="tl">
                    <a:srgbClr val="FFFFFF"/>
                  </a:outerShdw>
                </a:effectLst>
              </a:rPr>
              <a:t>Mapping Weak Entities</a:t>
            </a:r>
          </a:p>
          <a:p>
            <a:pPr lvl="1">
              <a:defRPr/>
            </a:pPr>
            <a:r>
              <a:rPr lang="en-US" sz="2400" dirty="0">
                <a:solidFill>
                  <a:srgbClr val="000000"/>
                </a:solidFill>
                <a:effectLst>
                  <a:outerShdw blurRad="38100" dist="38100" dir="2700000" algn="tl">
                    <a:srgbClr val="FFFFFF"/>
                  </a:outerShdw>
                </a:effectLst>
              </a:rPr>
              <a:t>Becomes a separate relation with a foreign key taken from the superior entity</a:t>
            </a:r>
          </a:p>
          <a:p>
            <a:pPr lvl="1">
              <a:defRPr/>
            </a:pPr>
            <a:r>
              <a:rPr lang="en-US" sz="2400" dirty="0">
                <a:solidFill>
                  <a:srgbClr val="000000"/>
                </a:solidFill>
                <a:effectLst>
                  <a:outerShdw blurRad="38100" dist="38100" dir="2700000" algn="tl">
                    <a:srgbClr val="FFFFFF"/>
                  </a:outerShdw>
                </a:effectLst>
              </a:rPr>
              <a:t>Primary key composed of:</a:t>
            </a:r>
          </a:p>
          <a:p>
            <a:pPr lvl="2">
              <a:defRPr/>
            </a:pPr>
            <a:r>
              <a:rPr lang="en-US" dirty="0">
                <a:solidFill>
                  <a:srgbClr val="000000"/>
                </a:solidFill>
                <a:effectLst>
                  <a:outerShdw blurRad="38100" dist="38100" dir="2700000" algn="tl">
                    <a:srgbClr val="FFFFFF"/>
                  </a:outerShdw>
                </a:effectLst>
              </a:rPr>
              <a:t>Partial identifier of weak entity</a:t>
            </a:r>
          </a:p>
          <a:p>
            <a:pPr lvl="2">
              <a:defRPr/>
            </a:pPr>
            <a:r>
              <a:rPr lang="en-US" dirty="0">
                <a:solidFill>
                  <a:srgbClr val="000000"/>
                </a:solidFill>
                <a:effectLst>
                  <a:outerShdw blurRad="38100" dist="38100" dir="2700000" algn="tl">
                    <a:srgbClr val="FFFFFF"/>
                  </a:outerShdw>
                </a:effectLst>
              </a:rPr>
              <a:t>Primary key of identifying relation (strong entity)</a:t>
            </a:r>
          </a:p>
        </p:txBody>
      </p:sp>
    </p:spTree>
    <p:extLst>
      <p:ext uri="{BB962C8B-B14F-4D97-AF65-F5344CB8AC3E}">
        <p14:creationId xmlns:p14="http://schemas.microsoft.com/office/powerpoint/2010/main" val="2021459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4-11 Example of Mapping a Weak Entity</a:t>
            </a:r>
          </a:p>
        </p:txBody>
      </p:sp>
      <p:sp>
        <p:nvSpPr>
          <p:cNvPr id="3" name="Text Placeholder 2"/>
          <p:cNvSpPr>
            <a:spLocks noGrp="1"/>
          </p:cNvSpPr>
          <p:nvPr>
            <p:ph type="body" idx="1"/>
          </p:nvPr>
        </p:nvSpPr>
        <p:spPr>
          <a:xfrm>
            <a:off x="457200" y="1600202"/>
            <a:ext cx="8229600" cy="483432"/>
          </a:xfrm>
        </p:spPr>
        <p:txBody>
          <a:bodyPr/>
          <a:lstStyle/>
          <a:p>
            <a:pPr marL="0" indent="0">
              <a:buNone/>
            </a:pPr>
            <a:r>
              <a:rPr lang="en-US" altLang="en-US" sz="2400" dirty="0">
                <a:solidFill>
                  <a:srgbClr val="000000"/>
                </a:solidFill>
              </a:rPr>
              <a:t>a) Weak entity DEPENDENT</a:t>
            </a:r>
          </a:p>
        </p:txBody>
      </p:sp>
      <p:pic>
        <p:nvPicPr>
          <p:cNvPr id="5" name="Picture 4" descr="A drawing shows an example of mapping a weak entity type in an E R diagram into a relation. This is a two part drawing. Figure a shows an E R diagram where an entity type, EMPLOYEE has a single to many Claims relationship with a weak entity type, DEPENDENT. The attributes of the two entity types are shown as follows. EMPLOYEE,&#10;Employee I D, Employee Name. DEPENDENT, Dependent Name, which is a partial identifier and composite attribute, First Name, Middle Initial, Last Name, Date of Birth, Gender."/>
          <p:cNvPicPr>
            <a:picLocks noChangeAspect="1"/>
          </p:cNvPicPr>
          <p:nvPr/>
        </p:nvPicPr>
        <p:blipFill rotWithShape="1">
          <a:blip r:embed="rId3">
            <a:extLst>
              <a:ext uri="{28A0092B-C50C-407E-A947-70E740481C1C}">
                <a14:useLocalDpi xmlns:a14="http://schemas.microsoft.com/office/drawing/2010/main" val="0"/>
              </a:ext>
            </a:extLst>
          </a:blip>
          <a:srcRect t="5334" b="7661"/>
          <a:stretch/>
        </p:blipFill>
        <p:spPr>
          <a:xfrm>
            <a:off x="1160284" y="2317601"/>
            <a:ext cx="6793450" cy="1588958"/>
          </a:xfrm>
          <a:prstGeom prst="rect">
            <a:avLst/>
          </a:prstGeom>
        </p:spPr>
      </p:pic>
      <p:sp>
        <p:nvSpPr>
          <p:cNvPr id="4" name="Text Placeholder 3"/>
          <p:cNvSpPr>
            <a:spLocks noGrp="1"/>
          </p:cNvSpPr>
          <p:nvPr>
            <p:ph type="body" idx="2"/>
          </p:nvPr>
        </p:nvSpPr>
        <p:spPr>
          <a:xfrm>
            <a:off x="457199" y="4028626"/>
            <a:ext cx="8229600" cy="489679"/>
          </a:xfrm>
        </p:spPr>
        <p:txBody>
          <a:bodyPr/>
          <a:lstStyle/>
          <a:p>
            <a:pPr marL="0" indent="0">
              <a:buNone/>
            </a:pPr>
            <a:r>
              <a:rPr lang="en-US" altLang="en-US" sz="2400" dirty="0">
                <a:solidFill>
                  <a:srgbClr val="000000"/>
                </a:solidFill>
              </a:rPr>
              <a:t>b) Relations resulting from weak entity</a:t>
            </a:r>
          </a:p>
        </p:txBody>
      </p:sp>
      <p:pic>
        <p:nvPicPr>
          <p:cNvPr id="6" name="Picture 5" descr="Figure b shows the schema diagram with two relations which result from the weak entity. The first relation is EMPLOYEE with two attributes mentioned below as Employee I D, which is underlined and Employee Name.  Employee I D is marked as a primary key. The second relation is DEPENDENT with six attributes mentioned below as, First Name, Middle Initial, Last Name, Employee I D, Date Of Birth, and Gender. Of these, the first four are underlined and marked as foreign keys, with an arrow drawn from them to the primary key in EMPLOYEE relatio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5498" y="4578208"/>
            <a:ext cx="6183021" cy="1760443"/>
          </a:xfrm>
          <a:prstGeom prst="rect">
            <a:avLst/>
          </a:prstGeom>
        </p:spPr>
      </p:pic>
    </p:spTree>
    <p:extLst>
      <p:ext uri="{BB962C8B-B14F-4D97-AF65-F5344CB8AC3E}">
        <p14:creationId xmlns:p14="http://schemas.microsoft.com/office/powerpoint/2010/main" val="598495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734693" cy="1097279"/>
          </a:xfrm>
        </p:spPr>
        <p:txBody>
          <a:bodyPr/>
          <a:lstStyle/>
          <a:p>
            <a:r>
              <a:rPr lang="en-US" sz="3200" dirty="0"/>
              <a:t>Transforming E</a:t>
            </a:r>
            <a:r>
              <a:rPr lang="en-US" sz="100" dirty="0"/>
              <a:t> </a:t>
            </a:r>
            <a:r>
              <a:rPr lang="en-US" sz="3200" dirty="0"/>
              <a:t>E</a:t>
            </a:r>
            <a:r>
              <a:rPr lang="en-US" sz="100" dirty="0"/>
              <a:t> </a:t>
            </a:r>
            <a:r>
              <a:rPr lang="en-US" sz="3200" dirty="0"/>
              <a:t>R Diagrams into Relations </a:t>
            </a:r>
            <a:r>
              <a:rPr lang="en-US" sz="2000" b="0" dirty="0"/>
              <a:t>(3 of 7)</a:t>
            </a:r>
          </a:p>
        </p:txBody>
      </p:sp>
      <p:sp>
        <p:nvSpPr>
          <p:cNvPr id="3" name="Text Placeholder 2"/>
          <p:cNvSpPr>
            <a:spLocks noGrp="1"/>
          </p:cNvSpPr>
          <p:nvPr>
            <p:ph type="body" idx="1"/>
          </p:nvPr>
        </p:nvSpPr>
        <p:spPr/>
        <p:txBody>
          <a:bodyPr/>
          <a:lstStyle/>
          <a:p>
            <a:pPr>
              <a:defRPr/>
            </a:pPr>
            <a:r>
              <a:rPr lang="en-US" sz="2400" dirty="0">
                <a:solidFill>
                  <a:srgbClr val="000000"/>
                </a:solidFill>
              </a:rPr>
              <a:t>Mapping Binary Relationships</a:t>
            </a:r>
          </a:p>
          <a:p>
            <a:pPr lvl="1">
              <a:defRPr/>
            </a:pPr>
            <a:r>
              <a:rPr lang="en-US" sz="2400" b="1" dirty="0">
                <a:solidFill>
                  <a:srgbClr val="000000"/>
                </a:solidFill>
              </a:rPr>
              <a:t>One-to-Many </a:t>
            </a:r>
            <a:r>
              <a:rPr lang="en-US" sz="2400" dirty="0">
                <a:solidFill>
                  <a:srgbClr val="000000"/>
                </a:solidFill>
              </a:rPr>
              <a:t>– Primary key on the one side becomes a foreign key on the many side</a:t>
            </a:r>
          </a:p>
          <a:p>
            <a:pPr lvl="1">
              <a:defRPr/>
            </a:pPr>
            <a:r>
              <a:rPr lang="en-US" sz="2400" b="1" dirty="0">
                <a:solidFill>
                  <a:srgbClr val="000000"/>
                </a:solidFill>
                <a:effectLst>
                  <a:outerShdw blurRad="38100" dist="38100" dir="2700000" algn="tl">
                    <a:srgbClr val="FFFFFF"/>
                  </a:outerShdw>
                </a:effectLst>
              </a:rPr>
              <a:t>Many-to-Many </a:t>
            </a:r>
            <a:r>
              <a:rPr lang="en-US" sz="2400" dirty="0">
                <a:solidFill>
                  <a:srgbClr val="000000"/>
                </a:solidFill>
                <a:effectLst>
                  <a:outerShdw blurRad="38100" dist="38100" dir="2700000" algn="tl">
                    <a:srgbClr val="FFFFFF"/>
                  </a:outerShdw>
                </a:effectLst>
              </a:rPr>
              <a:t>– Create a </a:t>
            </a:r>
            <a:r>
              <a:rPr lang="en-US" sz="2400" b="1" dirty="0">
                <a:solidFill>
                  <a:srgbClr val="000000"/>
                </a:solidFill>
              </a:rPr>
              <a:t>new relation</a:t>
            </a:r>
            <a:r>
              <a:rPr lang="en-US" sz="2400" dirty="0">
                <a:solidFill>
                  <a:srgbClr val="000000"/>
                </a:solidFill>
              </a:rPr>
              <a:t> </a:t>
            </a:r>
            <a:r>
              <a:rPr lang="en-US" sz="2400" dirty="0">
                <a:solidFill>
                  <a:srgbClr val="000000"/>
                </a:solidFill>
                <a:effectLst>
                  <a:outerShdw blurRad="38100" dist="38100" dir="2700000" algn="tl">
                    <a:srgbClr val="FFFFFF"/>
                  </a:outerShdw>
                </a:effectLst>
              </a:rPr>
              <a:t>with the primary keys of the two entities as its primary key</a:t>
            </a:r>
          </a:p>
          <a:p>
            <a:pPr lvl="1">
              <a:defRPr/>
            </a:pPr>
            <a:r>
              <a:rPr lang="en-US" sz="2400" b="1" dirty="0">
                <a:solidFill>
                  <a:srgbClr val="000000"/>
                </a:solidFill>
              </a:rPr>
              <a:t>One-to-One </a:t>
            </a:r>
            <a:r>
              <a:rPr lang="en-US" sz="2400" dirty="0">
                <a:solidFill>
                  <a:srgbClr val="000000"/>
                </a:solidFill>
              </a:rPr>
              <a:t>– Primary key on mandatory side becomes a foreign key on optional side</a:t>
            </a:r>
          </a:p>
        </p:txBody>
      </p:sp>
    </p:spTree>
    <p:extLst>
      <p:ext uri="{BB962C8B-B14F-4D97-AF65-F5344CB8AC3E}">
        <p14:creationId xmlns:p14="http://schemas.microsoft.com/office/powerpoint/2010/main" val="571153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4-12 Example of Mapping a </a:t>
            </a:r>
            <a:r>
              <a:rPr lang="en-US" sz="1600" dirty="0">
                <a:solidFill>
                  <a:schemeClr val="bg1"/>
                </a:solidFill>
              </a:rPr>
              <a:t>1 colon N</a:t>
            </a:r>
            <a:r>
              <a:rPr lang="en-US" dirty="0"/>
              <a:t> Relationship</a:t>
            </a:r>
          </a:p>
        </p:txBody>
      </p:sp>
      <p:sp>
        <p:nvSpPr>
          <p:cNvPr id="3" name="Text Placeholder 2"/>
          <p:cNvSpPr>
            <a:spLocks noGrp="1"/>
          </p:cNvSpPr>
          <p:nvPr>
            <p:ph type="body" idx="1"/>
          </p:nvPr>
        </p:nvSpPr>
        <p:spPr>
          <a:xfrm>
            <a:off x="457200" y="1600200"/>
            <a:ext cx="8229600" cy="468443"/>
          </a:xfrm>
        </p:spPr>
        <p:txBody>
          <a:bodyPr/>
          <a:lstStyle/>
          <a:p>
            <a:pPr marL="0" indent="0">
              <a:buNone/>
            </a:pPr>
            <a:r>
              <a:rPr lang="en-US" altLang="en-US" sz="2000" dirty="0">
                <a:solidFill>
                  <a:srgbClr val="000000"/>
                </a:solidFill>
              </a:rPr>
              <a:t>a) Relationship between customers and orders</a:t>
            </a:r>
          </a:p>
        </p:txBody>
      </p:sp>
      <p:pic>
        <p:nvPicPr>
          <p:cNvPr id="5" name="Picture 4" descr="A drawing shows an example of mapping a 1 is to N relationship in an E R diagram into a relation. This is a two part drawing. Figure a shows an E R diagram where an entity type, CUSTOMER has a mandatory single to optional many Submits relationship with another entity type, ORDER. The attributes of the two entity types are as follows.&#10;CUSTOMER, Customer I D, Customer Name, Customer Address,&#10;Customer Postal Code. ORDER, Order Date."/>
          <p:cNvPicPr>
            <a:picLocks noChangeAspect="1"/>
          </p:cNvPicPr>
          <p:nvPr/>
        </p:nvPicPr>
        <p:blipFill rotWithShape="1">
          <a:blip r:embed="rId4">
            <a:extLst>
              <a:ext uri="{28A0092B-C50C-407E-A947-70E740481C1C}">
                <a14:useLocalDpi xmlns:a14="http://schemas.microsoft.com/office/drawing/2010/main" val="0"/>
              </a:ext>
            </a:extLst>
          </a:blip>
          <a:srcRect t="4638" b="7843"/>
          <a:stretch/>
        </p:blipFill>
        <p:spPr>
          <a:xfrm>
            <a:off x="1203614" y="2248524"/>
            <a:ext cx="6736773" cy="1364105"/>
          </a:xfrm>
          <a:prstGeom prst="rect">
            <a:avLst/>
          </a:prstGeom>
        </p:spPr>
      </p:pic>
      <p:sp>
        <p:nvSpPr>
          <p:cNvPr id="4" name="Text Placeholder 3"/>
          <p:cNvSpPr>
            <a:spLocks noGrp="1"/>
          </p:cNvSpPr>
          <p:nvPr>
            <p:ph type="body" idx="2"/>
          </p:nvPr>
        </p:nvSpPr>
        <p:spPr>
          <a:xfrm>
            <a:off x="457199" y="3708151"/>
            <a:ext cx="8229600" cy="402976"/>
          </a:xfrm>
        </p:spPr>
        <p:txBody>
          <a:bodyPr/>
          <a:lstStyle/>
          <a:p>
            <a:pPr marL="0" indent="0">
              <a:buNone/>
            </a:pPr>
            <a:r>
              <a:rPr lang="en-US" altLang="en-US" sz="2000" dirty="0">
                <a:solidFill>
                  <a:srgbClr val="000000"/>
                </a:solidFill>
              </a:rPr>
              <a:t>b) CUSTOMER and ORDER relations with a foreign key in ORDER</a:t>
            </a:r>
          </a:p>
        </p:txBody>
      </p:sp>
      <p:pic>
        <p:nvPicPr>
          <p:cNvPr id="6" name="Picture 5" descr="Figure b shows a schema with two relations, shown with their attributes as follows. CUSTOMER,&#10;Customer I D, which is underlined, Customer Name, Customer Address, Customer Postal Code. ORDER, Order I D, which is underlined, Order Date, Customer 1 D, marked as foreign key, with an arrow pointing to the primary key in CUSTOME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09678" y="4221175"/>
            <a:ext cx="5524643" cy="1932195"/>
          </a:xfrm>
          <a:prstGeom prst="rect">
            <a:avLst/>
          </a:prstGeom>
        </p:spPr>
      </p:pic>
      <p:graphicFrame>
        <p:nvGraphicFramePr>
          <p:cNvPr id="7" name="Object 6"/>
          <p:cNvGraphicFramePr>
            <a:graphicFrameLocks noChangeAspect="1"/>
          </p:cNvGraphicFramePr>
          <p:nvPr>
            <p:extLst>
              <p:ext uri="{D42A27DB-BD31-4B8C-83A1-F6EECF244321}">
                <p14:modId xmlns:p14="http://schemas.microsoft.com/office/powerpoint/2010/main" val="2405467415"/>
              </p:ext>
            </p:extLst>
          </p:nvPr>
        </p:nvGraphicFramePr>
        <p:xfrm>
          <a:off x="7053949" y="223838"/>
          <a:ext cx="804862" cy="490537"/>
        </p:xfrm>
        <a:graphic>
          <a:graphicData uri="http://schemas.openxmlformats.org/presentationml/2006/ole">
            <mc:AlternateContent xmlns:mc="http://schemas.openxmlformats.org/markup-compatibility/2006">
              <mc:Choice xmlns:v="urn:schemas-microsoft-com:vml" Requires="v">
                <p:oleObj spid="_x0000_s1026" name="Equation" r:id="rId6" imgW="291960" imgH="177480" progId="Equation.DSMT4">
                  <p:embed/>
                </p:oleObj>
              </mc:Choice>
              <mc:Fallback>
                <p:oleObj name="Equation" r:id="rId6" imgW="291960" imgH="177480" progId="Equation.DSMT4">
                  <p:embed/>
                  <p:pic>
                    <p:nvPicPr>
                      <p:cNvPr id="7" name="Object 6"/>
                      <p:cNvPicPr/>
                      <p:nvPr/>
                    </p:nvPicPr>
                    <p:blipFill>
                      <a:blip r:embed="rId7"/>
                      <a:stretch>
                        <a:fillRect/>
                      </a:stretch>
                    </p:blipFill>
                    <p:spPr>
                      <a:xfrm>
                        <a:off x="7053949" y="223838"/>
                        <a:ext cx="804862" cy="490537"/>
                      </a:xfrm>
                      <a:prstGeom prst="rect">
                        <a:avLst/>
                      </a:prstGeom>
                    </p:spPr>
                  </p:pic>
                </p:oleObj>
              </mc:Fallback>
            </mc:AlternateContent>
          </a:graphicData>
        </a:graphic>
      </p:graphicFrame>
    </p:spTree>
    <p:extLst>
      <p:ext uri="{BB962C8B-B14F-4D97-AF65-F5344CB8AC3E}">
        <p14:creationId xmlns:p14="http://schemas.microsoft.com/office/powerpoint/2010/main" val="3319538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Text Placeholder 2"/>
          <p:cNvSpPr>
            <a:spLocks noGrp="1"/>
          </p:cNvSpPr>
          <p:nvPr>
            <p:ph type="body" idx="1"/>
          </p:nvPr>
        </p:nvSpPr>
        <p:spPr>
          <a:xfrm>
            <a:off x="457200" y="1600201"/>
            <a:ext cx="8229600" cy="4568588"/>
          </a:xfrm>
        </p:spPr>
        <p:txBody>
          <a:bodyPr/>
          <a:lstStyle/>
          <a:p>
            <a:pPr marL="0" indent="0">
              <a:buNone/>
            </a:pPr>
            <a:r>
              <a:rPr lang="en-US" sz="2200" b="1" dirty="0">
                <a:solidFill>
                  <a:schemeClr val="tx2"/>
                </a:solidFill>
              </a:rPr>
              <a:t>4.1</a:t>
            </a:r>
            <a:r>
              <a:rPr lang="en-US" sz="2200" dirty="0"/>
              <a:t> Define terms</a:t>
            </a:r>
          </a:p>
          <a:p>
            <a:pPr marL="0" indent="0">
              <a:buNone/>
            </a:pPr>
            <a:r>
              <a:rPr lang="en-US" sz="2200" b="1" dirty="0">
                <a:solidFill>
                  <a:schemeClr val="tx2"/>
                </a:solidFill>
              </a:rPr>
              <a:t>4.2</a:t>
            </a:r>
            <a:r>
              <a:rPr lang="en-US" sz="2200" dirty="0">
                <a:solidFill>
                  <a:srgbClr val="000000"/>
                </a:solidFill>
              </a:rPr>
              <a:t> List five properties of relations</a:t>
            </a:r>
            <a:endParaRPr lang="en-US" sz="2200" dirty="0"/>
          </a:p>
          <a:p>
            <a:pPr marL="0" indent="0">
              <a:buNone/>
            </a:pPr>
            <a:r>
              <a:rPr lang="en-US" sz="2200" b="1" dirty="0">
                <a:solidFill>
                  <a:schemeClr val="tx2"/>
                </a:solidFill>
              </a:rPr>
              <a:t>4.3</a:t>
            </a:r>
            <a:r>
              <a:rPr lang="en-US" sz="2200" dirty="0">
                <a:solidFill>
                  <a:srgbClr val="000000"/>
                </a:solidFill>
              </a:rPr>
              <a:t> State two properties of candidate keys</a:t>
            </a:r>
          </a:p>
          <a:p>
            <a:pPr marL="0" indent="0">
              <a:buNone/>
            </a:pPr>
            <a:r>
              <a:rPr lang="en-US" sz="2200" b="1" dirty="0">
                <a:solidFill>
                  <a:schemeClr val="tx2"/>
                </a:solidFill>
              </a:rPr>
              <a:t>4.4</a:t>
            </a:r>
            <a:r>
              <a:rPr lang="en-US" sz="2200" dirty="0">
                <a:solidFill>
                  <a:srgbClr val="000000"/>
                </a:solidFill>
              </a:rPr>
              <a:t> Define first, second, and third normal form</a:t>
            </a:r>
            <a:endParaRPr lang="en-US" sz="2200" dirty="0"/>
          </a:p>
          <a:p>
            <a:pPr marL="0" indent="0">
              <a:buNone/>
            </a:pPr>
            <a:r>
              <a:rPr lang="en-US" sz="2200" b="1" dirty="0">
                <a:solidFill>
                  <a:schemeClr val="tx2"/>
                </a:solidFill>
              </a:rPr>
              <a:t>4.5</a:t>
            </a:r>
            <a:r>
              <a:rPr lang="en-US" sz="2200" dirty="0">
                <a:solidFill>
                  <a:srgbClr val="000000"/>
                </a:solidFill>
              </a:rPr>
              <a:t> Describe problems from merging relations</a:t>
            </a:r>
          </a:p>
          <a:p>
            <a:pPr marL="0" indent="0">
              <a:buNone/>
            </a:pPr>
            <a:r>
              <a:rPr lang="en-US" sz="2200" b="1" dirty="0">
                <a:solidFill>
                  <a:schemeClr val="tx2"/>
                </a:solidFill>
              </a:rPr>
              <a:t>4.6</a:t>
            </a:r>
            <a:r>
              <a:rPr lang="en-US" sz="2200" dirty="0">
                <a:solidFill>
                  <a:srgbClr val="000000"/>
                </a:solidFill>
              </a:rPr>
              <a:t> Transform E-R and E</a:t>
            </a:r>
            <a:r>
              <a:rPr lang="en-US" sz="100" dirty="0">
                <a:solidFill>
                  <a:srgbClr val="000000"/>
                </a:solidFill>
              </a:rPr>
              <a:t> </a:t>
            </a:r>
            <a:r>
              <a:rPr lang="en-US" sz="2200" dirty="0">
                <a:solidFill>
                  <a:srgbClr val="000000"/>
                </a:solidFill>
              </a:rPr>
              <a:t>E</a:t>
            </a:r>
            <a:r>
              <a:rPr lang="en-US" sz="100" dirty="0">
                <a:solidFill>
                  <a:srgbClr val="000000"/>
                </a:solidFill>
              </a:rPr>
              <a:t> </a:t>
            </a:r>
            <a:r>
              <a:rPr lang="en-US" sz="2200" dirty="0">
                <a:solidFill>
                  <a:srgbClr val="000000"/>
                </a:solidFill>
              </a:rPr>
              <a:t>R diagrams to relations</a:t>
            </a:r>
          </a:p>
          <a:p>
            <a:pPr marL="0" indent="0">
              <a:buNone/>
            </a:pPr>
            <a:r>
              <a:rPr lang="en-US" sz="2200" b="1" dirty="0">
                <a:solidFill>
                  <a:schemeClr val="tx2"/>
                </a:solidFill>
              </a:rPr>
              <a:t>4.7</a:t>
            </a:r>
            <a:r>
              <a:rPr lang="en-US" sz="2200" dirty="0">
                <a:solidFill>
                  <a:srgbClr val="000000"/>
                </a:solidFill>
              </a:rPr>
              <a:t> Create tables with entity and relational integrity constraints</a:t>
            </a:r>
          </a:p>
          <a:p>
            <a:pPr marL="0" indent="0">
              <a:buNone/>
            </a:pPr>
            <a:r>
              <a:rPr lang="en-US" sz="2200" b="1" dirty="0">
                <a:solidFill>
                  <a:schemeClr val="tx2"/>
                </a:solidFill>
              </a:rPr>
              <a:t>4.8 </a:t>
            </a:r>
            <a:r>
              <a:rPr lang="en-US" sz="2200" dirty="0">
                <a:solidFill>
                  <a:srgbClr val="000000"/>
                </a:solidFill>
              </a:rPr>
              <a:t>Use normalization to decompose anomalous relations to well-structured relations</a:t>
            </a:r>
          </a:p>
        </p:txBody>
      </p:sp>
    </p:spTree>
    <p:extLst>
      <p:ext uri="{BB962C8B-B14F-4D97-AF65-F5344CB8AC3E}">
        <p14:creationId xmlns:p14="http://schemas.microsoft.com/office/powerpoint/2010/main" val="4263258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4-13 Example of Mapping an </a:t>
            </a:r>
            <a:r>
              <a:rPr lang="en-US" sz="1800" dirty="0">
                <a:solidFill>
                  <a:schemeClr val="bg1"/>
                </a:solidFill>
              </a:rPr>
              <a:t>M colon N</a:t>
            </a:r>
            <a:r>
              <a:rPr lang="en-US" dirty="0"/>
              <a:t> Relationship</a:t>
            </a:r>
          </a:p>
        </p:txBody>
      </p:sp>
      <p:sp>
        <p:nvSpPr>
          <p:cNvPr id="3" name="Text Placeholder 2"/>
          <p:cNvSpPr>
            <a:spLocks noGrp="1"/>
          </p:cNvSpPr>
          <p:nvPr>
            <p:ph type="body" idx="1"/>
          </p:nvPr>
        </p:nvSpPr>
        <p:spPr>
          <a:xfrm>
            <a:off x="457200" y="1600200"/>
            <a:ext cx="3115559" cy="420575"/>
          </a:xfrm>
        </p:spPr>
        <p:txBody>
          <a:bodyPr/>
          <a:lstStyle/>
          <a:p>
            <a:pPr marL="0" indent="0">
              <a:buNone/>
            </a:pPr>
            <a:r>
              <a:rPr lang="en-US" altLang="en-US" sz="2000" dirty="0">
                <a:solidFill>
                  <a:srgbClr val="000000"/>
                </a:solidFill>
              </a:rPr>
              <a:t>a) Completes relationship</a:t>
            </a:r>
          </a:p>
        </p:txBody>
      </p:sp>
      <p:graphicFrame>
        <p:nvGraphicFramePr>
          <p:cNvPr id="8" name="Object 7" descr="Left parenthesis M colon N right parenthesis."/>
          <p:cNvGraphicFramePr>
            <a:graphicFrameLocks noChangeAspect="1"/>
          </p:cNvGraphicFramePr>
          <p:nvPr>
            <p:extLst>
              <p:ext uri="{D42A27DB-BD31-4B8C-83A1-F6EECF244321}">
                <p14:modId xmlns:p14="http://schemas.microsoft.com/office/powerpoint/2010/main" val="3863338484"/>
              </p:ext>
            </p:extLst>
          </p:nvPr>
        </p:nvGraphicFramePr>
        <p:xfrm>
          <a:off x="3469325" y="1710016"/>
          <a:ext cx="696913" cy="327025"/>
        </p:xfrm>
        <a:graphic>
          <a:graphicData uri="http://schemas.openxmlformats.org/presentationml/2006/ole">
            <mc:AlternateContent xmlns:mc="http://schemas.openxmlformats.org/markup-compatibility/2006">
              <mc:Choice xmlns:v="urn:schemas-microsoft-com:vml" Requires="v">
                <p:oleObj spid="_x0000_s2050" name="Equation" r:id="rId4" imgW="431640" imgH="203040" progId="Equation.DSMT4">
                  <p:embed/>
                </p:oleObj>
              </mc:Choice>
              <mc:Fallback>
                <p:oleObj name="Equation" r:id="rId4" imgW="431640" imgH="203040" progId="Equation.DSMT4">
                  <p:embed/>
                  <p:pic>
                    <p:nvPicPr>
                      <p:cNvPr id="8" name="Object 7" descr="Left parenthesis M colon N right parenthesis."/>
                      <p:cNvPicPr/>
                      <p:nvPr/>
                    </p:nvPicPr>
                    <p:blipFill>
                      <a:blip r:embed="rId5"/>
                      <a:stretch>
                        <a:fillRect/>
                      </a:stretch>
                    </p:blipFill>
                    <p:spPr>
                      <a:xfrm>
                        <a:off x="3469325" y="1710016"/>
                        <a:ext cx="696913" cy="327025"/>
                      </a:xfrm>
                      <a:prstGeom prst="rect">
                        <a:avLst/>
                      </a:prstGeom>
                    </p:spPr>
                  </p:pic>
                </p:oleObj>
              </mc:Fallback>
            </mc:AlternateContent>
          </a:graphicData>
        </a:graphic>
      </p:graphicFrame>
      <p:pic>
        <p:nvPicPr>
          <p:cNvPr id="5" name="Picture 4" descr="A drawing shows an example of mapping a M is to N relationship in an E R diagram into a relation. This is a two part drawing. Figure a shows an E R diagram where an entity type, EMPLOYEE has an optional many to optional many Completes relationship with another entity type, COURSE. The Completes relationship has an attribute, mentioned as Date Completed. The attributes of the two entity types are as follows. EMPLOYEE, Employee I D, Employee Name, Employee Birth Date. COURSE, Course I D, Course Titl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12740" y="2077337"/>
            <a:ext cx="4849091" cy="1369711"/>
          </a:xfrm>
          <a:prstGeom prst="rect">
            <a:avLst/>
          </a:prstGeom>
        </p:spPr>
      </p:pic>
      <p:sp>
        <p:nvSpPr>
          <p:cNvPr id="4" name="Text Placeholder 3"/>
          <p:cNvSpPr>
            <a:spLocks noGrp="1"/>
          </p:cNvSpPr>
          <p:nvPr>
            <p:ph type="body" idx="2"/>
          </p:nvPr>
        </p:nvSpPr>
        <p:spPr>
          <a:xfrm>
            <a:off x="457200" y="3467509"/>
            <a:ext cx="3831996" cy="418968"/>
          </a:xfrm>
        </p:spPr>
        <p:txBody>
          <a:bodyPr/>
          <a:lstStyle/>
          <a:p>
            <a:pPr marL="0" indent="0">
              <a:buNone/>
            </a:pPr>
            <a:r>
              <a:rPr lang="en-US" altLang="en-US" sz="2000" dirty="0">
                <a:solidFill>
                  <a:srgbClr val="000000"/>
                </a:solidFill>
              </a:rPr>
              <a:t>b) Three resulting relations</a:t>
            </a:r>
          </a:p>
        </p:txBody>
      </p:sp>
      <p:pic>
        <p:nvPicPr>
          <p:cNvPr id="6" name="Picture 5" descr="Figure b shows a schema with three relations, which are shown along with their attributes, as follows. EMPLOYEE, Employee I D, which is underlined, Employee Name, Employee Birth Date. CERTIFICATE, Employee I D, which is a foreign key to the same attribute in EMPLOYEE relation, Course I D. which is a foreign key to the same attribute in COURSE relation. COURSE, Course I D, which is underlined, Course Title."/>
          <p:cNvPicPr>
            <a:picLocks noChangeAspect="1"/>
          </p:cNvPicPr>
          <p:nvPr/>
        </p:nvPicPr>
        <p:blipFill rotWithShape="1">
          <a:blip r:embed="rId7">
            <a:extLst>
              <a:ext uri="{28A0092B-C50C-407E-A947-70E740481C1C}">
                <a14:useLocalDpi xmlns:a14="http://schemas.microsoft.com/office/drawing/2010/main" val="0"/>
              </a:ext>
            </a:extLst>
          </a:blip>
          <a:srcRect l="16230"/>
          <a:stretch/>
        </p:blipFill>
        <p:spPr>
          <a:xfrm>
            <a:off x="2269696" y="3913709"/>
            <a:ext cx="3735178" cy="2431404"/>
          </a:xfrm>
          <a:prstGeom prst="rect">
            <a:avLst/>
          </a:prstGeom>
        </p:spPr>
      </p:pic>
      <p:graphicFrame>
        <p:nvGraphicFramePr>
          <p:cNvPr id="7" name="Object 6"/>
          <p:cNvGraphicFramePr>
            <a:graphicFrameLocks noChangeAspect="1"/>
          </p:cNvGraphicFramePr>
          <p:nvPr>
            <p:extLst>
              <p:ext uri="{D42A27DB-BD31-4B8C-83A1-F6EECF244321}">
                <p14:modId xmlns:p14="http://schemas.microsoft.com/office/powerpoint/2010/main" val="734881842"/>
              </p:ext>
            </p:extLst>
          </p:nvPr>
        </p:nvGraphicFramePr>
        <p:xfrm>
          <a:off x="7291589" y="223557"/>
          <a:ext cx="989904" cy="477883"/>
        </p:xfrm>
        <a:graphic>
          <a:graphicData uri="http://schemas.openxmlformats.org/presentationml/2006/ole">
            <mc:AlternateContent xmlns:mc="http://schemas.openxmlformats.org/markup-compatibility/2006">
              <mc:Choice xmlns:v="urn:schemas-microsoft-com:vml" Requires="v">
                <p:oleObj spid="_x0000_s2051" name="Equation" r:id="rId8" imgW="368280" imgH="177480" progId="Equation.DSMT4">
                  <p:embed/>
                </p:oleObj>
              </mc:Choice>
              <mc:Fallback>
                <p:oleObj name="Equation" r:id="rId8" imgW="368280" imgH="177480" progId="Equation.DSMT4">
                  <p:embed/>
                  <p:pic>
                    <p:nvPicPr>
                      <p:cNvPr id="7" name="Object 6"/>
                      <p:cNvPicPr/>
                      <p:nvPr/>
                    </p:nvPicPr>
                    <p:blipFill>
                      <a:blip r:embed="rId9"/>
                      <a:stretch>
                        <a:fillRect/>
                      </a:stretch>
                    </p:blipFill>
                    <p:spPr>
                      <a:xfrm>
                        <a:off x="7291589" y="223557"/>
                        <a:ext cx="989904" cy="477883"/>
                      </a:xfrm>
                      <a:prstGeom prst="rect">
                        <a:avLst/>
                      </a:prstGeom>
                    </p:spPr>
                  </p:pic>
                </p:oleObj>
              </mc:Fallback>
            </mc:AlternateContent>
          </a:graphicData>
        </a:graphic>
      </p:graphicFrame>
    </p:spTree>
    <p:extLst>
      <p:ext uri="{BB962C8B-B14F-4D97-AF65-F5344CB8AC3E}">
        <p14:creationId xmlns:p14="http://schemas.microsoft.com/office/powerpoint/2010/main" val="1363138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4-14 Example of Mapping a Binary </a:t>
            </a:r>
            <a:r>
              <a:rPr lang="en-US" sz="1800" dirty="0">
                <a:solidFill>
                  <a:schemeClr val="bg1"/>
                </a:solidFill>
              </a:rPr>
              <a:t>1 colon 1</a:t>
            </a:r>
            <a:r>
              <a:rPr lang="en-US" dirty="0"/>
              <a:t> Relationship</a:t>
            </a:r>
          </a:p>
        </p:txBody>
      </p:sp>
      <p:sp>
        <p:nvSpPr>
          <p:cNvPr id="3" name="Text Placeholder 2"/>
          <p:cNvSpPr>
            <a:spLocks noGrp="1"/>
          </p:cNvSpPr>
          <p:nvPr>
            <p:ph type="body" idx="1"/>
          </p:nvPr>
        </p:nvSpPr>
        <p:spPr>
          <a:xfrm>
            <a:off x="457200" y="1600200"/>
            <a:ext cx="3577472" cy="543393"/>
          </a:xfrm>
        </p:spPr>
        <p:txBody>
          <a:bodyPr/>
          <a:lstStyle/>
          <a:p>
            <a:pPr marL="0" indent="0">
              <a:buNone/>
            </a:pPr>
            <a:r>
              <a:rPr lang="en-US" altLang="en-US" sz="2400" dirty="0">
                <a:solidFill>
                  <a:srgbClr val="000000"/>
                </a:solidFill>
              </a:rPr>
              <a:t>a) In charge relationship</a:t>
            </a:r>
          </a:p>
        </p:txBody>
      </p:sp>
      <p:graphicFrame>
        <p:nvGraphicFramePr>
          <p:cNvPr id="8" name="Object 7" descr="Left parenthesis binary 1 colon 1 right parenthesis."/>
          <p:cNvGraphicFramePr>
            <a:graphicFrameLocks noChangeAspect="1"/>
          </p:cNvGraphicFramePr>
          <p:nvPr>
            <p:extLst>
              <p:ext uri="{D42A27DB-BD31-4B8C-83A1-F6EECF244321}">
                <p14:modId xmlns:p14="http://schemas.microsoft.com/office/powerpoint/2010/main" val="2942876986"/>
              </p:ext>
            </p:extLst>
          </p:nvPr>
        </p:nvGraphicFramePr>
        <p:xfrm>
          <a:off x="3878594" y="1697869"/>
          <a:ext cx="1631913" cy="407978"/>
        </p:xfrm>
        <a:graphic>
          <a:graphicData uri="http://schemas.openxmlformats.org/presentationml/2006/ole">
            <mc:AlternateContent xmlns:mc="http://schemas.openxmlformats.org/markup-compatibility/2006">
              <mc:Choice xmlns:v="urn:schemas-microsoft-com:vml" Requires="v">
                <p:oleObj spid="_x0000_s3074" name="Equation" r:id="rId4" imgW="812520" imgH="203040" progId="Equation.DSMT4">
                  <p:embed/>
                </p:oleObj>
              </mc:Choice>
              <mc:Fallback>
                <p:oleObj name="Equation" r:id="rId4" imgW="812520" imgH="203040" progId="Equation.DSMT4">
                  <p:embed/>
                  <p:pic>
                    <p:nvPicPr>
                      <p:cNvPr id="8" name="Object 7" descr="Left parenthesis binary 1 colon 1 right parenthesis."/>
                      <p:cNvPicPr/>
                      <p:nvPr/>
                    </p:nvPicPr>
                    <p:blipFill>
                      <a:blip r:embed="rId5"/>
                      <a:stretch>
                        <a:fillRect/>
                      </a:stretch>
                    </p:blipFill>
                    <p:spPr>
                      <a:xfrm>
                        <a:off x="3878594" y="1697869"/>
                        <a:ext cx="1631913" cy="407978"/>
                      </a:xfrm>
                      <a:prstGeom prst="rect">
                        <a:avLst/>
                      </a:prstGeom>
                    </p:spPr>
                  </p:pic>
                </p:oleObj>
              </mc:Fallback>
            </mc:AlternateContent>
          </a:graphicData>
        </a:graphic>
      </p:graphicFrame>
      <p:pic>
        <p:nvPicPr>
          <p:cNvPr id="5" name="Picture 4" descr="A drawing shows an example of mapping a binary 1 is to 1 relationship in an E R diagram into a relation. This is a two part drawing. Figure a shows an E R diagram where an entity type, NURSE has a mandatory single to optional single In Charge relationship with another entity type, CARE CENTER. The In Charge relationship has an attribute, mentioned as Date Assigned. The attributes of the two entity types are as follows. NURSE, Nurse I D, Nurse Name, Nurse Birth Date. CARE CENTER, Center I D, Center Location."/>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19630" y="2210627"/>
            <a:ext cx="5715000" cy="1766455"/>
          </a:xfrm>
          <a:prstGeom prst="rect">
            <a:avLst/>
          </a:prstGeom>
        </p:spPr>
      </p:pic>
      <p:sp>
        <p:nvSpPr>
          <p:cNvPr id="4" name="Text Placeholder 3"/>
          <p:cNvSpPr>
            <a:spLocks noGrp="1"/>
          </p:cNvSpPr>
          <p:nvPr>
            <p:ph type="body" idx="2"/>
          </p:nvPr>
        </p:nvSpPr>
        <p:spPr>
          <a:xfrm>
            <a:off x="457200" y="3962401"/>
            <a:ext cx="8229600" cy="419102"/>
          </a:xfrm>
        </p:spPr>
        <p:txBody>
          <a:bodyPr/>
          <a:lstStyle/>
          <a:p>
            <a:pPr marL="0" indent="0">
              <a:buNone/>
            </a:pPr>
            <a:r>
              <a:rPr lang="en-US" altLang="en-US" sz="2400" dirty="0">
                <a:solidFill>
                  <a:srgbClr val="000000"/>
                </a:solidFill>
              </a:rPr>
              <a:t>b) Resulting relations</a:t>
            </a:r>
          </a:p>
        </p:txBody>
      </p:sp>
      <p:pic>
        <p:nvPicPr>
          <p:cNvPr id="6" name="Picture 5" descr="Figure b shows a schema with two relations, which are shown along with their attributes, as follows. NURSE, Nurse I D, which is underlined, Nurse Name, Nurse Birth Date. CARE CENTER, Center I D, which is underlined, Center Location, Nurse In Charge, which is a foreign key to the primary key, Nurse I D in NURSE, Date Assigned."/>
          <p:cNvPicPr>
            <a:picLocks noChangeAspect="1"/>
          </p:cNvPicPr>
          <p:nvPr/>
        </p:nvPicPr>
        <p:blipFill rotWithShape="1">
          <a:blip r:embed="rId7">
            <a:extLst>
              <a:ext uri="{28A0092B-C50C-407E-A947-70E740481C1C}">
                <a14:useLocalDpi xmlns:a14="http://schemas.microsoft.com/office/drawing/2010/main" val="0"/>
              </a:ext>
            </a:extLst>
          </a:blip>
          <a:srcRect t="5151" b="3161"/>
          <a:stretch/>
        </p:blipFill>
        <p:spPr>
          <a:xfrm>
            <a:off x="1701078" y="4467069"/>
            <a:ext cx="5446568" cy="2008682"/>
          </a:xfrm>
          <a:prstGeom prst="rect">
            <a:avLst/>
          </a:prstGeom>
        </p:spPr>
      </p:pic>
      <p:graphicFrame>
        <p:nvGraphicFramePr>
          <p:cNvPr id="7" name="Object 6"/>
          <p:cNvGraphicFramePr>
            <a:graphicFrameLocks noChangeAspect="1"/>
          </p:cNvGraphicFramePr>
          <p:nvPr>
            <p:extLst>
              <p:ext uri="{D42A27DB-BD31-4B8C-83A1-F6EECF244321}">
                <p14:modId xmlns:p14="http://schemas.microsoft.com/office/powerpoint/2010/main" val="3893492366"/>
              </p:ext>
            </p:extLst>
          </p:nvPr>
        </p:nvGraphicFramePr>
        <p:xfrm>
          <a:off x="504879" y="731847"/>
          <a:ext cx="668211" cy="492364"/>
        </p:xfrm>
        <a:graphic>
          <a:graphicData uri="http://schemas.openxmlformats.org/presentationml/2006/ole">
            <mc:AlternateContent xmlns:mc="http://schemas.openxmlformats.org/markup-compatibility/2006">
              <mc:Choice xmlns:v="urn:schemas-microsoft-com:vml" Requires="v">
                <p:oleObj spid="_x0000_s3075" name="Equation" r:id="rId8" imgW="241200" imgH="177480" progId="Equation.DSMT4">
                  <p:embed/>
                </p:oleObj>
              </mc:Choice>
              <mc:Fallback>
                <p:oleObj name="Equation" r:id="rId8" imgW="241200" imgH="177480" progId="Equation.DSMT4">
                  <p:embed/>
                  <p:pic>
                    <p:nvPicPr>
                      <p:cNvPr id="7" name="Object 6"/>
                      <p:cNvPicPr/>
                      <p:nvPr/>
                    </p:nvPicPr>
                    <p:blipFill>
                      <a:blip r:embed="rId9"/>
                      <a:stretch>
                        <a:fillRect/>
                      </a:stretch>
                    </p:blipFill>
                    <p:spPr>
                      <a:xfrm>
                        <a:off x="504879" y="731847"/>
                        <a:ext cx="668211" cy="492364"/>
                      </a:xfrm>
                      <a:prstGeom prst="rect">
                        <a:avLst/>
                      </a:prstGeom>
                    </p:spPr>
                  </p:pic>
                </p:oleObj>
              </mc:Fallback>
            </mc:AlternateContent>
          </a:graphicData>
        </a:graphic>
      </p:graphicFrame>
    </p:spTree>
    <p:extLst>
      <p:ext uri="{BB962C8B-B14F-4D97-AF65-F5344CB8AC3E}">
        <p14:creationId xmlns:p14="http://schemas.microsoft.com/office/powerpoint/2010/main" val="1712406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470742" cy="1097279"/>
          </a:xfrm>
        </p:spPr>
        <p:txBody>
          <a:bodyPr/>
          <a:lstStyle/>
          <a:p>
            <a:r>
              <a:rPr lang="en-US" sz="3200" dirty="0"/>
              <a:t>Transforming E</a:t>
            </a:r>
            <a:r>
              <a:rPr lang="en-US" sz="100" dirty="0"/>
              <a:t> </a:t>
            </a:r>
            <a:r>
              <a:rPr lang="en-US" sz="3200" dirty="0"/>
              <a:t>E</a:t>
            </a:r>
            <a:r>
              <a:rPr lang="en-US" sz="100" dirty="0"/>
              <a:t> </a:t>
            </a:r>
            <a:r>
              <a:rPr lang="en-US" sz="3200" dirty="0"/>
              <a:t>R Diagrams into Relations </a:t>
            </a:r>
            <a:r>
              <a:rPr lang="en-US" sz="2000" b="0" dirty="0"/>
              <a:t>(4 of</a:t>
            </a:r>
            <a:r>
              <a:rPr lang="en-US" sz="2000" b="0" baseline="0" dirty="0"/>
              <a:t> </a:t>
            </a:r>
            <a:r>
              <a:rPr lang="en-US" sz="2000" b="0" dirty="0"/>
              <a:t>7)</a:t>
            </a:r>
          </a:p>
        </p:txBody>
      </p:sp>
      <p:sp>
        <p:nvSpPr>
          <p:cNvPr id="3" name="Text Placeholder 2"/>
          <p:cNvSpPr>
            <a:spLocks noGrp="1"/>
          </p:cNvSpPr>
          <p:nvPr>
            <p:ph type="body" idx="1"/>
          </p:nvPr>
        </p:nvSpPr>
        <p:spPr/>
        <p:txBody>
          <a:bodyPr/>
          <a:lstStyle/>
          <a:p>
            <a:pPr>
              <a:defRPr/>
            </a:pPr>
            <a:r>
              <a:rPr lang="en-US" sz="2400" dirty="0">
                <a:solidFill>
                  <a:srgbClr val="000000"/>
                </a:solidFill>
                <a:effectLst>
                  <a:outerShdw blurRad="38100" dist="38100" dir="2700000" algn="tl">
                    <a:srgbClr val="FFFFFF"/>
                  </a:outerShdw>
                </a:effectLst>
              </a:rPr>
              <a:t>Mapping Associative Entities</a:t>
            </a:r>
          </a:p>
          <a:p>
            <a:pPr lvl="1">
              <a:defRPr/>
            </a:pPr>
            <a:r>
              <a:rPr lang="en-US" sz="2400" dirty="0">
                <a:solidFill>
                  <a:srgbClr val="000000"/>
                </a:solidFill>
                <a:effectLst>
                  <a:outerShdw blurRad="38100" dist="38100" dir="2700000" algn="tl">
                    <a:srgbClr val="FFFFFF"/>
                  </a:outerShdw>
                </a:effectLst>
              </a:rPr>
              <a:t>Identifier Not Assigned</a:t>
            </a:r>
          </a:p>
          <a:p>
            <a:pPr lvl="2">
              <a:defRPr/>
            </a:pPr>
            <a:r>
              <a:rPr lang="en-US" sz="2400" dirty="0">
                <a:solidFill>
                  <a:srgbClr val="000000"/>
                </a:solidFill>
                <a:effectLst>
                  <a:outerShdw blurRad="38100" dist="38100" dir="2700000" algn="tl">
                    <a:srgbClr val="FFFFFF"/>
                  </a:outerShdw>
                </a:effectLst>
              </a:rPr>
              <a:t>Default primary key for the association relation is composed of the primary keys of the two entities (as in</a:t>
            </a:r>
          </a:p>
        </p:txBody>
      </p:sp>
      <p:graphicFrame>
        <p:nvGraphicFramePr>
          <p:cNvPr id="6" name="Object 5" descr="M colon N. "/>
          <p:cNvGraphicFramePr>
            <a:graphicFrameLocks noChangeAspect="1"/>
          </p:cNvGraphicFramePr>
          <p:nvPr>
            <p:extLst>
              <p:ext uri="{D42A27DB-BD31-4B8C-83A1-F6EECF244321}">
                <p14:modId xmlns:p14="http://schemas.microsoft.com/office/powerpoint/2010/main" val="2226349472"/>
              </p:ext>
            </p:extLst>
          </p:nvPr>
        </p:nvGraphicFramePr>
        <p:xfrm>
          <a:off x="2510002" y="3334887"/>
          <a:ext cx="579515" cy="301348"/>
        </p:xfrm>
        <a:graphic>
          <a:graphicData uri="http://schemas.openxmlformats.org/presentationml/2006/ole">
            <mc:AlternateContent xmlns:mc="http://schemas.openxmlformats.org/markup-compatibility/2006">
              <mc:Choice xmlns:v="urn:schemas-microsoft-com:vml" Requires="v">
                <p:oleObj spid="_x0000_s4098" name="Equation" r:id="rId4" imgW="317160" imgH="164880" progId="Equation.DSMT4">
                  <p:embed/>
                </p:oleObj>
              </mc:Choice>
              <mc:Fallback>
                <p:oleObj name="Equation" r:id="rId4" imgW="317160" imgH="164880" progId="Equation.DSMT4">
                  <p:embed/>
                  <p:pic>
                    <p:nvPicPr>
                      <p:cNvPr id="6" name="Object 5" descr="M colon N. "/>
                      <p:cNvPicPr/>
                      <p:nvPr/>
                    </p:nvPicPr>
                    <p:blipFill>
                      <a:blip r:embed="rId5"/>
                      <a:stretch>
                        <a:fillRect/>
                      </a:stretch>
                    </p:blipFill>
                    <p:spPr>
                      <a:xfrm>
                        <a:off x="2510002" y="3334887"/>
                        <a:ext cx="579515" cy="301348"/>
                      </a:xfrm>
                      <a:prstGeom prst="rect">
                        <a:avLst/>
                      </a:prstGeom>
                    </p:spPr>
                  </p:pic>
                </p:oleObj>
              </mc:Fallback>
            </mc:AlternateContent>
          </a:graphicData>
        </a:graphic>
      </p:graphicFrame>
      <p:sp>
        <p:nvSpPr>
          <p:cNvPr id="5" name="Text Placeholder 4"/>
          <p:cNvSpPr>
            <a:spLocks noGrp="1"/>
          </p:cNvSpPr>
          <p:nvPr>
            <p:ph type="body" idx="2"/>
          </p:nvPr>
        </p:nvSpPr>
        <p:spPr>
          <a:xfrm>
            <a:off x="457200" y="3217686"/>
            <a:ext cx="8229600" cy="2163763"/>
          </a:xfrm>
        </p:spPr>
        <p:txBody>
          <a:bodyPr/>
          <a:lstStyle/>
          <a:p>
            <a:pPr marL="914400" lvl="2" indent="1687513">
              <a:buNone/>
              <a:defRPr/>
            </a:pPr>
            <a:r>
              <a:rPr lang="en-US" sz="2400" dirty="0">
                <a:solidFill>
                  <a:srgbClr val="000000"/>
                </a:solidFill>
              </a:rPr>
              <a:t>relationship)</a:t>
            </a:r>
          </a:p>
          <a:p>
            <a:pPr lvl="1">
              <a:defRPr/>
            </a:pPr>
            <a:r>
              <a:rPr lang="en-US" sz="2400" dirty="0">
                <a:solidFill>
                  <a:srgbClr val="000000"/>
                </a:solidFill>
              </a:rPr>
              <a:t>Identifier Assigned</a:t>
            </a:r>
          </a:p>
          <a:p>
            <a:pPr lvl="2">
              <a:defRPr/>
            </a:pPr>
            <a:r>
              <a:rPr lang="en-US" sz="2400" dirty="0">
                <a:solidFill>
                  <a:srgbClr val="000000"/>
                </a:solidFill>
              </a:rPr>
              <a:t>It is natural and familiar to end-users</a:t>
            </a:r>
          </a:p>
          <a:p>
            <a:pPr lvl="2">
              <a:defRPr/>
            </a:pPr>
            <a:r>
              <a:rPr lang="en-US" sz="2400" dirty="0">
                <a:solidFill>
                  <a:srgbClr val="000000"/>
                </a:solidFill>
              </a:rPr>
              <a:t>Default identifier may not be unique</a:t>
            </a:r>
          </a:p>
        </p:txBody>
      </p:sp>
    </p:spTree>
    <p:extLst>
      <p:ext uri="{BB962C8B-B14F-4D97-AF65-F5344CB8AC3E}">
        <p14:creationId xmlns:p14="http://schemas.microsoft.com/office/powerpoint/2010/main" val="1761857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4-15 Example of Mapping an Associative Entity </a:t>
            </a:r>
            <a:r>
              <a:rPr lang="en-US" sz="2000" b="0" dirty="0"/>
              <a:t>(1 of 2)</a:t>
            </a:r>
          </a:p>
        </p:txBody>
      </p:sp>
      <p:sp>
        <p:nvSpPr>
          <p:cNvPr id="3" name="Text Placeholder 2"/>
          <p:cNvSpPr>
            <a:spLocks noGrp="1"/>
          </p:cNvSpPr>
          <p:nvPr>
            <p:ph type="body" idx="1"/>
          </p:nvPr>
        </p:nvSpPr>
        <p:spPr>
          <a:xfrm>
            <a:off x="457200" y="1600201"/>
            <a:ext cx="8229600" cy="618344"/>
          </a:xfrm>
        </p:spPr>
        <p:txBody>
          <a:bodyPr/>
          <a:lstStyle/>
          <a:p>
            <a:pPr marL="0" indent="0">
              <a:buNone/>
            </a:pPr>
            <a:r>
              <a:rPr lang="en-US" altLang="en-US" sz="2400" dirty="0">
                <a:solidFill>
                  <a:srgbClr val="000000"/>
                </a:solidFill>
              </a:rPr>
              <a:t>a) An associative entity</a:t>
            </a:r>
          </a:p>
        </p:txBody>
      </p:sp>
      <p:pic>
        <p:nvPicPr>
          <p:cNvPr id="4" name="Picture 3" descr="A drawing shows an example of mapping an associative entity in an E R diagram into a relation. The figure shows an E R diagram where an associative entity ORDER LINE is placed between two entities, ORDER and PRODUCT. ORDER has a mandatory single to mandatory many relationship with ORDER LINE while ORDERLINE has an optional many to mandatory single relationship with PRODUCT. The attributes of the three entity types are as follows. ORDER, Order I D and Order Date. ORDER LINE, Ordered Quantity. PRODUCT, Product I D, Product Description, Product Finish, Product Standard Price, Product Line I D. A note displayed below PRODUCT reads, Note colon Product Line ID is included here because it is a foreign key into the PRODUCT LINE entity, not because it would normally be included as an attribute of PRODUCT."/>
          <p:cNvPicPr>
            <a:picLocks noChangeAspect="1"/>
          </p:cNvPicPr>
          <p:nvPr/>
        </p:nvPicPr>
        <p:blipFill>
          <a:blip r:embed="rId3"/>
          <a:stretch>
            <a:fillRect/>
          </a:stretch>
        </p:blipFill>
        <p:spPr>
          <a:xfrm>
            <a:off x="456843" y="2648243"/>
            <a:ext cx="8230313" cy="2700762"/>
          </a:xfrm>
          <a:prstGeom prst="rect">
            <a:avLst/>
          </a:prstGeom>
        </p:spPr>
      </p:pic>
    </p:spTree>
    <p:extLst>
      <p:ext uri="{BB962C8B-B14F-4D97-AF65-F5344CB8AC3E}">
        <p14:creationId xmlns:p14="http://schemas.microsoft.com/office/powerpoint/2010/main" val="2686453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4-15 Example of Mapping an Associative Entity </a:t>
            </a:r>
            <a:r>
              <a:rPr lang="en-US" sz="2000" b="0" dirty="0"/>
              <a:t>(2 of 2)</a:t>
            </a:r>
            <a:endParaRPr lang="en-US" sz="2000" dirty="0"/>
          </a:p>
        </p:txBody>
      </p:sp>
      <p:sp>
        <p:nvSpPr>
          <p:cNvPr id="3" name="Text Placeholder 2"/>
          <p:cNvSpPr>
            <a:spLocks noGrp="1"/>
          </p:cNvSpPr>
          <p:nvPr>
            <p:ph type="body" idx="1"/>
          </p:nvPr>
        </p:nvSpPr>
        <p:spPr>
          <a:xfrm>
            <a:off x="457200" y="1600200"/>
            <a:ext cx="8229600" cy="492551"/>
          </a:xfrm>
        </p:spPr>
        <p:txBody>
          <a:bodyPr/>
          <a:lstStyle/>
          <a:p>
            <a:pPr marL="0" indent="0">
              <a:buNone/>
            </a:pPr>
            <a:r>
              <a:rPr lang="en-US" altLang="en-US" sz="2400" dirty="0">
                <a:solidFill>
                  <a:srgbClr val="000000"/>
                </a:solidFill>
              </a:rPr>
              <a:t>b) Three resulting relations</a:t>
            </a:r>
          </a:p>
        </p:txBody>
      </p:sp>
      <p:pic>
        <p:nvPicPr>
          <p:cNvPr id="4" name="Picture 3" descr="A drawing that shows the three resulting relations from the previous figure, along with their attributes, as follows. ORDER, Order I D, which is underlined, Order Date. ORDER LINE, Order I D, which is a foreign key to Order I D in ORDER. Product I D, which is a foreign key to Product I D in PRODUCT, Ordered Quantity."/>
          <p:cNvPicPr>
            <a:picLocks noChangeAspect="1"/>
          </p:cNvPicPr>
          <p:nvPr/>
        </p:nvPicPr>
        <p:blipFill>
          <a:blip r:embed="rId3"/>
          <a:stretch>
            <a:fillRect/>
          </a:stretch>
        </p:blipFill>
        <p:spPr>
          <a:xfrm>
            <a:off x="594245" y="2160601"/>
            <a:ext cx="7955510" cy="3347206"/>
          </a:xfrm>
          <a:prstGeom prst="rect">
            <a:avLst/>
          </a:prstGeom>
        </p:spPr>
      </p:pic>
      <p:sp>
        <p:nvSpPr>
          <p:cNvPr id="5" name="Text Placeholder 4"/>
          <p:cNvSpPr>
            <a:spLocks noGrp="1"/>
          </p:cNvSpPr>
          <p:nvPr>
            <p:ph type="body" idx="2"/>
          </p:nvPr>
        </p:nvSpPr>
        <p:spPr>
          <a:xfrm>
            <a:off x="457200" y="5646656"/>
            <a:ext cx="8229600" cy="549911"/>
          </a:xfrm>
        </p:spPr>
        <p:txBody>
          <a:bodyPr/>
          <a:lstStyle/>
          <a:p>
            <a:pPr marL="0" indent="0">
              <a:buNone/>
            </a:pPr>
            <a:r>
              <a:rPr lang="en-US" altLang="en-US" sz="2400" dirty="0">
                <a:solidFill>
                  <a:srgbClr val="000000"/>
                </a:solidFill>
              </a:rPr>
              <a:t>Composite primary key formed from the two foreign keys</a:t>
            </a:r>
          </a:p>
        </p:txBody>
      </p:sp>
    </p:spTree>
    <p:extLst>
      <p:ext uri="{BB962C8B-B14F-4D97-AF65-F5344CB8AC3E}">
        <p14:creationId xmlns:p14="http://schemas.microsoft.com/office/powerpoint/2010/main" val="29993363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Figure 4-16 Example of Mapping an Associative Entity with an Identifier </a:t>
            </a:r>
            <a:r>
              <a:rPr lang="en-US" sz="2000" b="0" dirty="0"/>
              <a:t>(1 of 2)</a:t>
            </a:r>
          </a:p>
        </p:txBody>
      </p:sp>
      <p:sp>
        <p:nvSpPr>
          <p:cNvPr id="3" name="Text Placeholder 2"/>
          <p:cNvSpPr>
            <a:spLocks noGrp="1"/>
          </p:cNvSpPr>
          <p:nvPr>
            <p:ph type="body" idx="1"/>
          </p:nvPr>
        </p:nvSpPr>
        <p:spPr>
          <a:xfrm>
            <a:off x="457200" y="1600201"/>
            <a:ext cx="8229600" cy="558384"/>
          </a:xfrm>
        </p:spPr>
        <p:txBody>
          <a:bodyPr/>
          <a:lstStyle/>
          <a:p>
            <a:pPr marL="0" indent="0">
              <a:buNone/>
            </a:pPr>
            <a:r>
              <a:rPr lang="en-US" altLang="en-US" sz="2400" dirty="0">
                <a:solidFill>
                  <a:srgbClr val="000000"/>
                </a:solidFill>
              </a:rPr>
              <a:t>a) SHIPMENT associative entity</a:t>
            </a:r>
          </a:p>
        </p:txBody>
      </p:sp>
      <p:pic>
        <p:nvPicPr>
          <p:cNvPr id="4" name="Picture 3" descr="A drawing shows an example of mapping an associative entity with an identifier into a relation. The figure shows an E R diagram where an associative entity SHIPMENT which has an identifier is placed between two entities, CUSTOMER and VENDOR. CUSTOMER has a mandatory single to optional many relationship with SHIPMENT while SHIPMENT has an optional many to mandatory single relationship with VENDOR. The attributes of the three entity types are as follows. CUSTOMER, Customer I D, Customer Name. SHIPMENT, Shipment I D, Shipment Date, Shipment Amount. VENDOR, Vendor I D and Vendor Address."/>
          <p:cNvPicPr>
            <a:picLocks noChangeAspect="1"/>
          </p:cNvPicPr>
          <p:nvPr/>
        </p:nvPicPr>
        <p:blipFill>
          <a:blip r:embed="rId3"/>
          <a:stretch>
            <a:fillRect/>
          </a:stretch>
        </p:blipFill>
        <p:spPr>
          <a:xfrm>
            <a:off x="830948" y="2491101"/>
            <a:ext cx="7482103" cy="2355477"/>
          </a:xfrm>
          <a:prstGeom prst="rect">
            <a:avLst/>
          </a:prstGeom>
        </p:spPr>
      </p:pic>
    </p:spTree>
    <p:extLst>
      <p:ext uri="{BB962C8B-B14F-4D97-AF65-F5344CB8AC3E}">
        <p14:creationId xmlns:p14="http://schemas.microsoft.com/office/powerpoint/2010/main" val="3569954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Figure 4-16 Example of Mapping an Associative Entity with an Identifier </a:t>
            </a:r>
            <a:r>
              <a:rPr lang="en-US" sz="2000" b="0" dirty="0"/>
              <a:t>(2 of 2)</a:t>
            </a:r>
            <a:endParaRPr lang="en-US" dirty="0"/>
          </a:p>
        </p:txBody>
      </p:sp>
      <p:sp>
        <p:nvSpPr>
          <p:cNvPr id="3" name="Text Placeholder 2"/>
          <p:cNvSpPr>
            <a:spLocks noGrp="1"/>
          </p:cNvSpPr>
          <p:nvPr>
            <p:ph type="body" idx="1"/>
          </p:nvPr>
        </p:nvSpPr>
        <p:spPr>
          <a:xfrm>
            <a:off x="457200" y="1600201"/>
            <a:ext cx="8229600" cy="543891"/>
          </a:xfrm>
        </p:spPr>
        <p:txBody>
          <a:bodyPr/>
          <a:lstStyle/>
          <a:p>
            <a:pPr marL="0" indent="0">
              <a:buNone/>
            </a:pPr>
            <a:r>
              <a:rPr lang="en-US" altLang="en-US" sz="2400" dirty="0">
                <a:solidFill>
                  <a:srgbClr val="000000"/>
                </a:solidFill>
              </a:rPr>
              <a:t>b) Three resulting relations</a:t>
            </a:r>
            <a:endParaRPr lang="en-US" altLang="en-US" sz="2400" kern="1200" dirty="0">
              <a:solidFill>
                <a:srgbClr val="000000"/>
              </a:solidFill>
              <a:cs typeface="Arial" pitchFamily="34" charset="0"/>
            </a:endParaRPr>
          </a:p>
        </p:txBody>
      </p:sp>
      <p:pic>
        <p:nvPicPr>
          <p:cNvPr id="5" name="Picture 4" descr="A drawing shows the resulting relations from the previous figure. It shows three resulting relations, along with their attributes, as follows. CUSTOMER, Customer I D, which is underlined, Customer Name. SHIPMENT, Shipment I D, which is underlined, Customer I D, which is a foreign key to Customer I D in CUSTOMER, Vendor I D, which is a foreign key to Vendor I D in VENDOR, Shipment Date, Shipment Amount. VENDOR, Vendor I D, which is underlined and Vendor Address."/>
          <p:cNvPicPr>
            <a:picLocks noChangeAspect="1"/>
          </p:cNvPicPr>
          <p:nvPr/>
        </p:nvPicPr>
        <p:blipFill>
          <a:blip r:embed="rId3"/>
          <a:stretch>
            <a:fillRect/>
          </a:stretch>
        </p:blipFill>
        <p:spPr>
          <a:xfrm>
            <a:off x="894684" y="2120908"/>
            <a:ext cx="7354630" cy="3619121"/>
          </a:xfrm>
          <a:prstGeom prst="rect">
            <a:avLst/>
          </a:prstGeom>
        </p:spPr>
      </p:pic>
      <p:sp>
        <p:nvSpPr>
          <p:cNvPr id="4" name="Text Placeholder 3"/>
          <p:cNvSpPr>
            <a:spLocks noGrp="1"/>
          </p:cNvSpPr>
          <p:nvPr>
            <p:ph type="body" idx="2"/>
          </p:nvPr>
        </p:nvSpPr>
        <p:spPr>
          <a:xfrm>
            <a:off x="457200" y="5777443"/>
            <a:ext cx="8229600" cy="504669"/>
          </a:xfrm>
        </p:spPr>
        <p:txBody>
          <a:bodyPr/>
          <a:lstStyle/>
          <a:p>
            <a:pPr marL="0" indent="0">
              <a:buNone/>
            </a:pPr>
            <a:r>
              <a:rPr lang="en-US" altLang="en-US" sz="2400" dirty="0">
                <a:solidFill>
                  <a:schemeClr val="bg2"/>
                </a:solidFill>
              </a:rPr>
              <a:t>Primary key differs from foreign keys</a:t>
            </a:r>
          </a:p>
        </p:txBody>
      </p:sp>
    </p:spTree>
    <p:extLst>
      <p:ext uri="{BB962C8B-B14F-4D97-AF65-F5344CB8AC3E}">
        <p14:creationId xmlns:p14="http://schemas.microsoft.com/office/powerpoint/2010/main" val="16818830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706412" cy="1097279"/>
          </a:xfrm>
        </p:spPr>
        <p:txBody>
          <a:bodyPr/>
          <a:lstStyle/>
          <a:p>
            <a:r>
              <a:rPr lang="en-US" sz="3200" dirty="0"/>
              <a:t>Transforming E</a:t>
            </a:r>
            <a:r>
              <a:rPr lang="en-US" sz="100" dirty="0"/>
              <a:t> </a:t>
            </a:r>
            <a:r>
              <a:rPr lang="en-US" sz="3200" dirty="0"/>
              <a:t>E</a:t>
            </a:r>
            <a:r>
              <a:rPr lang="en-US" sz="100" dirty="0"/>
              <a:t> </a:t>
            </a:r>
            <a:r>
              <a:rPr lang="en-US" sz="3200" dirty="0"/>
              <a:t>R Diagrams into Relations </a:t>
            </a:r>
            <a:r>
              <a:rPr lang="en-US" sz="2000" b="0" dirty="0"/>
              <a:t>(5 of 7)</a:t>
            </a:r>
          </a:p>
        </p:txBody>
      </p:sp>
      <p:sp>
        <p:nvSpPr>
          <p:cNvPr id="3" name="Text Placeholder 2"/>
          <p:cNvSpPr>
            <a:spLocks noGrp="1"/>
          </p:cNvSpPr>
          <p:nvPr>
            <p:ph type="body" idx="1"/>
          </p:nvPr>
        </p:nvSpPr>
        <p:spPr/>
        <p:txBody>
          <a:bodyPr/>
          <a:lstStyle/>
          <a:p>
            <a:pPr>
              <a:defRPr/>
            </a:pPr>
            <a:r>
              <a:rPr lang="en-US" sz="2400" dirty="0">
                <a:solidFill>
                  <a:srgbClr val="000000"/>
                </a:solidFill>
              </a:rPr>
              <a:t>Mapping Unary Relationships</a:t>
            </a:r>
          </a:p>
          <a:p>
            <a:pPr lvl="1">
              <a:defRPr/>
            </a:pPr>
            <a:r>
              <a:rPr lang="en-US" sz="2400" dirty="0">
                <a:solidFill>
                  <a:srgbClr val="000000"/>
                </a:solidFill>
              </a:rPr>
              <a:t>One-to-Many – Recursive foreign key in the same relation</a:t>
            </a:r>
          </a:p>
          <a:p>
            <a:pPr lvl="1">
              <a:defRPr/>
            </a:pPr>
            <a:r>
              <a:rPr lang="en-US" sz="2400" dirty="0">
                <a:solidFill>
                  <a:srgbClr val="000000"/>
                </a:solidFill>
              </a:rPr>
              <a:t>Many-to-Many – Two relations:</a:t>
            </a:r>
          </a:p>
          <a:p>
            <a:pPr lvl="2">
              <a:defRPr/>
            </a:pPr>
            <a:r>
              <a:rPr lang="en-US" dirty="0">
                <a:solidFill>
                  <a:srgbClr val="000000"/>
                </a:solidFill>
              </a:rPr>
              <a:t>One for the entity type</a:t>
            </a:r>
          </a:p>
          <a:p>
            <a:pPr lvl="2">
              <a:defRPr/>
            </a:pPr>
            <a:r>
              <a:rPr lang="en-US" dirty="0">
                <a:solidFill>
                  <a:srgbClr val="000000"/>
                </a:solidFill>
              </a:rPr>
              <a:t>One for an associative relation in which the primary key has two attributes, both taken from the primary key of the entity</a:t>
            </a:r>
          </a:p>
        </p:txBody>
      </p:sp>
    </p:spTree>
    <p:extLst>
      <p:ext uri="{BB962C8B-B14F-4D97-AF65-F5344CB8AC3E}">
        <p14:creationId xmlns:p14="http://schemas.microsoft.com/office/powerpoint/2010/main" val="13605648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4-17 Example of Mapping a Unary </a:t>
            </a:r>
            <a:r>
              <a:rPr lang="en-US" sz="1600" dirty="0">
                <a:solidFill>
                  <a:schemeClr val="bg1"/>
                </a:solidFill>
              </a:rPr>
              <a:t>1 </a:t>
            </a:r>
            <a:r>
              <a:rPr lang="en-US" sz="2000" dirty="0">
                <a:solidFill>
                  <a:schemeClr val="bg1"/>
                </a:solidFill>
              </a:rPr>
              <a:t>colon N</a:t>
            </a:r>
            <a:r>
              <a:rPr lang="en-US" dirty="0"/>
              <a:t> Relationship</a:t>
            </a:r>
          </a:p>
        </p:txBody>
      </p:sp>
      <p:sp>
        <p:nvSpPr>
          <p:cNvPr id="3" name="Text Placeholder 2"/>
          <p:cNvSpPr>
            <a:spLocks noGrp="1"/>
          </p:cNvSpPr>
          <p:nvPr>
            <p:ph type="body" idx="1"/>
          </p:nvPr>
        </p:nvSpPr>
        <p:spPr>
          <a:xfrm>
            <a:off x="457200" y="1600201"/>
            <a:ext cx="8229600" cy="502011"/>
          </a:xfrm>
        </p:spPr>
        <p:txBody>
          <a:bodyPr/>
          <a:lstStyle/>
          <a:p>
            <a:pPr marL="0" indent="0">
              <a:buNone/>
            </a:pPr>
            <a:r>
              <a:rPr lang="en-US" altLang="en-US" sz="2400" dirty="0">
                <a:solidFill>
                  <a:srgbClr val="000000"/>
                </a:solidFill>
              </a:rPr>
              <a:t>a) EMPLOYEE entity with unary relationship</a:t>
            </a:r>
            <a:endParaRPr lang="en-US" altLang="en-US" sz="2400" kern="1200" dirty="0">
              <a:solidFill>
                <a:srgbClr val="000000"/>
              </a:solidFill>
              <a:cs typeface="Arial" pitchFamily="34" charset="0"/>
            </a:endParaRPr>
          </a:p>
        </p:txBody>
      </p:sp>
      <p:pic>
        <p:nvPicPr>
          <p:cNvPr id="5" name="Picture 4" descr="A drawing shows an example of mapping a unary 1 is to N relationship into a relation. This is a two part drawing. Figure a shows an EMPLOYEE entity type which has a unary relationship with itself. The relationship is defined as Manages at the optional single end, and Is Managed By at the optional many end. Its attributes are as follows.&#10;Employee I D, Employee Name, Employee Date of Birth."/>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6567" y="2187158"/>
            <a:ext cx="4450866" cy="1917567"/>
          </a:xfrm>
          <a:prstGeom prst="rect">
            <a:avLst/>
          </a:prstGeom>
        </p:spPr>
      </p:pic>
      <p:sp>
        <p:nvSpPr>
          <p:cNvPr id="4" name="Text Placeholder 3"/>
          <p:cNvSpPr>
            <a:spLocks noGrp="1"/>
          </p:cNvSpPr>
          <p:nvPr>
            <p:ph type="body" idx="2"/>
          </p:nvPr>
        </p:nvSpPr>
        <p:spPr>
          <a:xfrm>
            <a:off x="457200" y="4189671"/>
            <a:ext cx="8229600" cy="465055"/>
          </a:xfrm>
        </p:spPr>
        <p:txBody>
          <a:bodyPr/>
          <a:lstStyle/>
          <a:p>
            <a:pPr marL="0" indent="0">
              <a:buNone/>
            </a:pPr>
            <a:r>
              <a:rPr lang="en-US" altLang="en-US" sz="2400" dirty="0">
                <a:solidFill>
                  <a:schemeClr val="bg2"/>
                </a:solidFill>
              </a:rPr>
              <a:t>b) EMPLOYEE relation with recursive foreign key</a:t>
            </a:r>
            <a:endParaRPr lang="en-US" altLang="en-US" sz="2400" dirty="0">
              <a:solidFill>
                <a:srgbClr val="000000"/>
              </a:solidFill>
            </a:endParaRPr>
          </a:p>
        </p:txBody>
      </p:sp>
      <p:pic>
        <p:nvPicPr>
          <p:cNvPr id="6" name="Picture 5" descr="Figure b shows a relation which has a recursive foreign key. The relation and its attributes are shown as follows. EMPLOYEE, Employee I D, which is a primary key, Employee Name, Employee Date Of Birth, Manager I D, which is a recursive foreign key."/>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76350" y="4772959"/>
            <a:ext cx="6591300" cy="1419225"/>
          </a:xfrm>
          <a:prstGeom prst="rect">
            <a:avLst/>
          </a:prstGeom>
        </p:spPr>
      </p:pic>
      <p:graphicFrame>
        <p:nvGraphicFramePr>
          <p:cNvPr id="9" name="Object 8"/>
          <p:cNvGraphicFramePr>
            <a:graphicFrameLocks noChangeAspect="1"/>
          </p:cNvGraphicFramePr>
          <p:nvPr>
            <p:extLst>
              <p:ext uri="{D42A27DB-BD31-4B8C-83A1-F6EECF244321}">
                <p14:modId xmlns:p14="http://schemas.microsoft.com/office/powerpoint/2010/main" val="1191571573"/>
              </p:ext>
            </p:extLst>
          </p:nvPr>
        </p:nvGraphicFramePr>
        <p:xfrm>
          <a:off x="554770" y="718843"/>
          <a:ext cx="845266" cy="514509"/>
        </p:xfrm>
        <a:graphic>
          <a:graphicData uri="http://schemas.openxmlformats.org/presentationml/2006/ole">
            <mc:AlternateContent xmlns:mc="http://schemas.openxmlformats.org/markup-compatibility/2006">
              <mc:Choice xmlns:v="urn:schemas-microsoft-com:vml" Requires="v">
                <p:oleObj spid="_x0000_s5122" name="Equation" r:id="rId6" imgW="291960" imgH="177480" progId="Equation.DSMT4">
                  <p:embed/>
                </p:oleObj>
              </mc:Choice>
              <mc:Fallback>
                <p:oleObj name="Equation" r:id="rId6" imgW="291960" imgH="177480" progId="Equation.DSMT4">
                  <p:embed/>
                  <p:pic>
                    <p:nvPicPr>
                      <p:cNvPr id="9" name="Object 8"/>
                      <p:cNvPicPr/>
                      <p:nvPr/>
                    </p:nvPicPr>
                    <p:blipFill>
                      <a:blip r:embed="rId7"/>
                      <a:stretch>
                        <a:fillRect/>
                      </a:stretch>
                    </p:blipFill>
                    <p:spPr>
                      <a:xfrm>
                        <a:off x="554770" y="718843"/>
                        <a:ext cx="845266" cy="514509"/>
                      </a:xfrm>
                      <a:prstGeom prst="rect">
                        <a:avLst/>
                      </a:prstGeom>
                    </p:spPr>
                  </p:pic>
                </p:oleObj>
              </mc:Fallback>
            </mc:AlternateContent>
          </a:graphicData>
        </a:graphic>
      </p:graphicFrame>
    </p:spTree>
    <p:extLst>
      <p:ext uri="{BB962C8B-B14F-4D97-AF65-F5344CB8AC3E}">
        <p14:creationId xmlns:p14="http://schemas.microsoft.com/office/powerpoint/2010/main" val="2520341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4-18 Example of Mapping a Unary </a:t>
            </a:r>
            <a:r>
              <a:rPr lang="en-US" sz="1800" dirty="0">
                <a:solidFill>
                  <a:schemeClr val="bg1"/>
                </a:solidFill>
              </a:rPr>
              <a:t>M colon N</a:t>
            </a:r>
            <a:r>
              <a:rPr lang="en-US" dirty="0"/>
              <a:t> Relationship</a:t>
            </a:r>
          </a:p>
        </p:txBody>
      </p:sp>
      <p:sp>
        <p:nvSpPr>
          <p:cNvPr id="3" name="Text Placeholder 2"/>
          <p:cNvSpPr>
            <a:spLocks noGrp="1"/>
          </p:cNvSpPr>
          <p:nvPr>
            <p:ph type="body" idx="1"/>
          </p:nvPr>
        </p:nvSpPr>
        <p:spPr>
          <a:xfrm>
            <a:off x="457200" y="1600200"/>
            <a:ext cx="8229600" cy="498423"/>
          </a:xfrm>
        </p:spPr>
        <p:txBody>
          <a:bodyPr/>
          <a:lstStyle/>
          <a:p>
            <a:pPr marL="0" indent="0">
              <a:buNone/>
            </a:pPr>
            <a:r>
              <a:rPr lang="en-US" altLang="en-US" sz="2400" dirty="0">
                <a:solidFill>
                  <a:srgbClr val="000000"/>
                </a:solidFill>
              </a:rPr>
              <a:t>a) EMPLOYEE entity with unary relationship</a:t>
            </a:r>
            <a:endParaRPr lang="en-US" altLang="en-US" sz="2400" kern="1200" dirty="0">
              <a:solidFill>
                <a:srgbClr val="000000"/>
              </a:solidFill>
              <a:cs typeface="Arial" pitchFamily="34" charset="0"/>
            </a:endParaRPr>
          </a:p>
        </p:txBody>
      </p:sp>
      <p:pic>
        <p:nvPicPr>
          <p:cNvPr id="5" name="Picture 4" descr="A drawing shows an E R diagram of a unary M is to N relationship. This is a two part drawing. Figure a shows an entity type, ITEM which has a unary optional many to optional many Contains relationship with itself. &quot;Quantity&quot; is defined as an attribute of this relationship. The entity type has the following attributes. ITEM, Item Number, Item Description, Item Unit Cost."/>
          <p:cNvPicPr>
            <a:picLocks noChangeAspect="1"/>
          </p:cNvPicPr>
          <p:nvPr/>
        </p:nvPicPr>
        <p:blipFill>
          <a:blip r:embed="rId4"/>
          <a:stretch>
            <a:fillRect/>
          </a:stretch>
        </p:blipFill>
        <p:spPr>
          <a:xfrm>
            <a:off x="1621583" y="2118808"/>
            <a:ext cx="5900832" cy="1729645"/>
          </a:xfrm>
          <a:prstGeom prst="rect">
            <a:avLst/>
          </a:prstGeom>
        </p:spPr>
      </p:pic>
      <p:sp>
        <p:nvSpPr>
          <p:cNvPr id="4" name="Text Placeholder 3"/>
          <p:cNvSpPr>
            <a:spLocks noGrp="1"/>
          </p:cNvSpPr>
          <p:nvPr>
            <p:ph type="body" idx="2"/>
          </p:nvPr>
        </p:nvSpPr>
        <p:spPr>
          <a:xfrm>
            <a:off x="457200" y="3866431"/>
            <a:ext cx="8229600" cy="489679"/>
          </a:xfrm>
        </p:spPr>
        <p:txBody>
          <a:bodyPr/>
          <a:lstStyle/>
          <a:p>
            <a:pPr marL="0" indent="0">
              <a:buNone/>
            </a:pPr>
            <a:r>
              <a:rPr lang="en-US" altLang="en-US" sz="2400" dirty="0">
                <a:solidFill>
                  <a:schemeClr val="bg2"/>
                </a:solidFill>
              </a:rPr>
              <a:t>b) EMPLOYEE relation with recursive foreign key</a:t>
            </a:r>
            <a:endParaRPr lang="en-US" altLang="en-US" sz="2400" dirty="0">
              <a:solidFill>
                <a:srgbClr val="000000"/>
              </a:solidFill>
            </a:endParaRPr>
          </a:p>
        </p:txBody>
      </p:sp>
      <p:pic>
        <p:nvPicPr>
          <p:cNvPr id="6" name="Picture 5" descr="Figure b shows a schema for two relations with the following attributes. ITEM, Item Number, which is underlined, Item Description, Item Unit Cost. COMPONENT, Item Number, which is underlined and a foreign key to Item Number in ITEM, Component Number, which is underlined, and foreign key to Item Number in ITEM, Quantity."/>
          <p:cNvPicPr>
            <a:picLocks noChangeAspect="1"/>
          </p:cNvPicPr>
          <p:nvPr/>
        </p:nvPicPr>
        <p:blipFill>
          <a:blip r:embed="rId5"/>
          <a:stretch>
            <a:fillRect/>
          </a:stretch>
        </p:blipFill>
        <p:spPr>
          <a:xfrm>
            <a:off x="1618948" y="4428929"/>
            <a:ext cx="5906104" cy="1893117"/>
          </a:xfrm>
          <a:prstGeom prst="rect">
            <a:avLst/>
          </a:prstGeom>
        </p:spPr>
      </p:pic>
      <p:graphicFrame>
        <p:nvGraphicFramePr>
          <p:cNvPr id="7" name="Object 6"/>
          <p:cNvGraphicFramePr>
            <a:graphicFrameLocks noChangeAspect="1"/>
          </p:cNvGraphicFramePr>
          <p:nvPr>
            <p:extLst>
              <p:ext uri="{D42A27DB-BD31-4B8C-83A1-F6EECF244321}">
                <p14:modId xmlns:p14="http://schemas.microsoft.com/office/powerpoint/2010/main" val="1314563178"/>
              </p:ext>
            </p:extLst>
          </p:nvPr>
        </p:nvGraphicFramePr>
        <p:xfrm>
          <a:off x="533718" y="742133"/>
          <a:ext cx="1009084" cy="471535"/>
        </p:xfrm>
        <a:graphic>
          <a:graphicData uri="http://schemas.openxmlformats.org/presentationml/2006/ole">
            <mc:AlternateContent xmlns:mc="http://schemas.openxmlformats.org/markup-compatibility/2006">
              <mc:Choice xmlns:v="urn:schemas-microsoft-com:vml" Requires="v">
                <p:oleObj spid="_x0000_s6146" name="Equation" r:id="rId6" imgW="380880" imgH="177480" progId="Equation.DSMT4">
                  <p:embed/>
                </p:oleObj>
              </mc:Choice>
              <mc:Fallback>
                <p:oleObj name="Equation" r:id="rId6" imgW="380880" imgH="177480" progId="Equation.DSMT4">
                  <p:embed/>
                  <p:pic>
                    <p:nvPicPr>
                      <p:cNvPr id="7" name="Object 6"/>
                      <p:cNvPicPr/>
                      <p:nvPr/>
                    </p:nvPicPr>
                    <p:blipFill>
                      <a:blip r:embed="rId7"/>
                      <a:stretch>
                        <a:fillRect/>
                      </a:stretch>
                    </p:blipFill>
                    <p:spPr>
                      <a:xfrm>
                        <a:off x="533718" y="742133"/>
                        <a:ext cx="1009084" cy="471535"/>
                      </a:xfrm>
                      <a:prstGeom prst="rect">
                        <a:avLst/>
                      </a:prstGeom>
                    </p:spPr>
                  </p:pic>
                </p:oleObj>
              </mc:Fallback>
            </mc:AlternateContent>
          </a:graphicData>
        </a:graphic>
      </p:graphicFrame>
    </p:spTree>
    <p:extLst>
      <p:ext uri="{BB962C8B-B14F-4D97-AF65-F5344CB8AC3E}">
        <p14:creationId xmlns:p14="http://schemas.microsoft.com/office/powerpoint/2010/main" val="515398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Relational Model</a:t>
            </a:r>
          </a:p>
        </p:txBody>
      </p:sp>
      <p:sp>
        <p:nvSpPr>
          <p:cNvPr id="3" name="Text Placeholder 2"/>
          <p:cNvSpPr>
            <a:spLocks noGrp="1"/>
          </p:cNvSpPr>
          <p:nvPr>
            <p:ph type="body" idx="1"/>
          </p:nvPr>
        </p:nvSpPr>
        <p:spPr>
          <a:xfrm>
            <a:off x="457200" y="1600200"/>
            <a:ext cx="8229600" cy="3817961"/>
          </a:xfrm>
        </p:spPr>
        <p:txBody>
          <a:bodyPr/>
          <a:lstStyle/>
          <a:p>
            <a:pPr eaLnBrk="1" hangingPunct="1"/>
            <a:r>
              <a:rPr lang="en-US" altLang="en-US" sz="2400" dirty="0"/>
              <a:t>Data structure</a:t>
            </a:r>
          </a:p>
          <a:p>
            <a:pPr lvl="1" eaLnBrk="1" hangingPunct="1"/>
            <a:r>
              <a:rPr lang="en-US" altLang="en-US" sz="2400" dirty="0"/>
              <a:t>Tables (relations), rows, columns</a:t>
            </a:r>
          </a:p>
          <a:p>
            <a:pPr eaLnBrk="1" hangingPunct="1"/>
            <a:r>
              <a:rPr lang="en-US" altLang="en-US" sz="2400" dirty="0"/>
              <a:t>Data manipulation</a:t>
            </a:r>
          </a:p>
          <a:p>
            <a:pPr lvl="1" eaLnBrk="1" hangingPunct="1"/>
            <a:r>
              <a:rPr lang="en-US" altLang="en-US" sz="2400" dirty="0"/>
              <a:t>Powerful S</a:t>
            </a:r>
            <a:r>
              <a:rPr lang="en-US" altLang="en-US" sz="100" dirty="0"/>
              <a:t> </a:t>
            </a:r>
            <a:r>
              <a:rPr lang="en-US" altLang="en-US" sz="2400" dirty="0"/>
              <a:t>Q</a:t>
            </a:r>
            <a:r>
              <a:rPr lang="en-US" altLang="en-US" sz="100" dirty="0"/>
              <a:t> </a:t>
            </a:r>
            <a:r>
              <a:rPr lang="en-US" altLang="en-US" sz="2400" dirty="0"/>
              <a:t>L operations for retrieving and modifying data</a:t>
            </a:r>
          </a:p>
          <a:p>
            <a:pPr eaLnBrk="1" hangingPunct="1"/>
            <a:r>
              <a:rPr lang="en-US" altLang="en-US" sz="2400" dirty="0"/>
              <a:t>Data integrity</a:t>
            </a:r>
          </a:p>
          <a:p>
            <a:pPr lvl="1" eaLnBrk="1" hangingPunct="1"/>
            <a:r>
              <a:rPr lang="en-US" altLang="en-US" sz="2400" dirty="0"/>
              <a:t>Mechanisms for implementing business rules that maintain integrity of manipulated data</a:t>
            </a:r>
          </a:p>
        </p:txBody>
      </p:sp>
    </p:spTree>
    <p:extLst>
      <p:ext uri="{BB962C8B-B14F-4D97-AF65-F5344CB8AC3E}">
        <p14:creationId xmlns:p14="http://schemas.microsoft.com/office/powerpoint/2010/main" val="3121295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15371"/>
            <a:ext cx="7696985" cy="1097279"/>
          </a:xfrm>
        </p:spPr>
        <p:txBody>
          <a:bodyPr/>
          <a:lstStyle/>
          <a:p>
            <a:r>
              <a:rPr lang="en-US" sz="3200" dirty="0"/>
              <a:t>Transforming E</a:t>
            </a:r>
            <a:r>
              <a:rPr lang="en-US" sz="100" dirty="0"/>
              <a:t> </a:t>
            </a:r>
            <a:r>
              <a:rPr lang="en-US" sz="3200" dirty="0"/>
              <a:t>E</a:t>
            </a:r>
            <a:r>
              <a:rPr lang="en-US" sz="100" dirty="0"/>
              <a:t> </a:t>
            </a:r>
            <a:r>
              <a:rPr lang="en-US" sz="3200" dirty="0"/>
              <a:t>R Diagrams into Relations </a:t>
            </a:r>
            <a:r>
              <a:rPr lang="en-US" sz="2000" b="0" dirty="0"/>
              <a:t>(6 of 7)</a:t>
            </a:r>
          </a:p>
        </p:txBody>
      </p:sp>
      <p:sp>
        <p:nvSpPr>
          <p:cNvPr id="3" name="Text Placeholder 2"/>
          <p:cNvSpPr>
            <a:spLocks noGrp="1"/>
          </p:cNvSpPr>
          <p:nvPr>
            <p:ph type="body" idx="1"/>
          </p:nvPr>
        </p:nvSpPr>
        <p:spPr/>
        <p:txBody>
          <a:bodyPr/>
          <a:lstStyle/>
          <a:p>
            <a:pPr>
              <a:defRPr/>
            </a:pPr>
            <a:r>
              <a:rPr lang="en-US" sz="2400" dirty="0">
                <a:solidFill>
                  <a:srgbClr val="000000"/>
                </a:solidFill>
              </a:rPr>
              <a:t>Mapping Ternary (and n-ary) Relationships</a:t>
            </a:r>
          </a:p>
          <a:p>
            <a:pPr lvl="1">
              <a:defRPr/>
            </a:pPr>
            <a:r>
              <a:rPr lang="en-US" sz="2400" dirty="0">
                <a:solidFill>
                  <a:srgbClr val="000000"/>
                </a:solidFill>
              </a:rPr>
              <a:t>One relation for each entity and one for the associative entity</a:t>
            </a:r>
          </a:p>
          <a:p>
            <a:pPr lvl="1">
              <a:defRPr/>
            </a:pPr>
            <a:r>
              <a:rPr lang="en-US" sz="2400" dirty="0">
                <a:solidFill>
                  <a:srgbClr val="000000"/>
                </a:solidFill>
              </a:rPr>
              <a:t>Associative entity has foreign keys to each entity in the relationship</a:t>
            </a:r>
          </a:p>
        </p:txBody>
      </p:sp>
    </p:spTree>
    <p:extLst>
      <p:ext uri="{BB962C8B-B14F-4D97-AF65-F5344CB8AC3E}">
        <p14:creationId xmlns:p14="http://schemas.microsoft.com/office/powerpoint/2010/main" val="33930336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Figure 4-18 Example of Mapping a Ternary Relationship </a:t>
            </a:r>
            <a:r>
              <a:rPr lang="en-US" sz="2000" b="0" dirty="0"/>
              <a:t>(1 of 2)</a:t>
            </a:r>
          </a:p>
        </p:txBody>
      </p:sp>
      <p:sp>
        <p:nvSpPr>
          <p:cNvPr id="3" name="Text Placeholder 2"/>
          <p:cNvSpPr>
            <a:spLocks noGrp="1"/>
          </p:cNvSpPr>
          <p:nvPr>
            <p:ph type="body" idx="1"/>
          </p:nvPr>
        </p:nvSpPr>
        <p:spPr>
          <a:xfrm>
            <a:off x="457200" y="1600200"/>
            <a:ext cx="8229600" cy="903157"/>
          </a:xfrm>
        </p:spPr>
        <p:txBody>
          <a:bodyPr/>
          <a:lstStyle/>
          <a:p>
            <a:pPr marL="0" indent="0">
              <a:buNone/>
            </a:pPr>
            <a:r>
              <a:rPr lang="en-US" altLang="en-US" sz="2400" dirty="0">
                <a:solidFill>
                  <a:srgbClr val="000000"/>
                </a:solidFill>
              </a:rPr>
              <a:t>a) PATIENT TREATMENT ternary relationship with associative entity</a:t>
            </a:r>
            <a:endParaRPr lang="en-US" altLang="en-US" sz="2400" kern="1200" dirty="0">
              <a:solidFill>
                <a:srgbClr val="000000"/>
              </a:solidFill>
              <a:cs typeface="Arial" pitchFamily="34" charset="0"/>
            </a:endParaRPr>
          </a:p>
        </p:txBody>
      </p:sp>
      <p:pic>
        <p:nvPicPr>
          <p:cNvPr id="4" name="Picture 3" descr="A drawing shows an E R diagram of a ternary relationship between entity types. The drawing shows an associative entity type, PATIENT TREATMENT, which has relationships defined with three other entity types, PHYSICIAN, PATIENT, and TREATMENT. Each of these three entity types have a mandatory single to optional many relationship with PATIENT TREATMENT. The attributes of the four entity types are as follows. PATIENT TREATMENT, P Treatment Date, P Treatment Time, P Treatment Results. PATIENT, Patient I D, Patient Name. PHYSICIAN, Physician I D, Physician Name. TREATMENT, Treatment Code and Treatment Description."/>
          <p:cNvPicPr>
            <a:picLocks noChangeAspect="1"/>
          </p:cNvPicPr>
          <p:nvPr/>
        </p:nvPicPr>
        <p:blipFill>
          <a:blip r:embed="rId3"/>
          <a:stretch>
            <a:fillRect/>
          </a:stretch>
        </p:blipFill>
        <p:spPr>
          <a:xfrm>
            <a:off x="830592" y="2689604"/>
            <a:ext cx="7482103" cy="3425141"/>
          </a:xfrm>
          <a:prstGeom prst="rect">
            <a:avLst/>
          </a:prstGeom>
        </p:spPr>
      </p:pic>
    </p:spTree>
    <p:extLst>
      <p:ext uri="{BB962C8B-B14F-4D97-AF65-F5344CB8AC3E}">
        <p14:creationId xmlns:p14="http://schemas.microsoft.com/office/powerpoint/2010/main" val="38313444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Figure 4-18 Example of Mapping a Ternary Relationship </a:t>
            </a:r>
            <a:r>
              <a:rPr lang="en-US" sz="2000" b="0" dirty="0"/>
              <a:t>(2 of 2)</a:t>
            </a:r>
            <a:endParaRPr lang="en-US" sz="2000" dirty="0"/>
          </a:p>
        </p:txBody>
      </p:sp>
      <p:sp>
        <p:nvSpPr>
          <p:cNvPr id="3" name="Text Placeholder 2"/>
          <p:cNvSpPr>
            <a:spLocks noGrp="1"/>
          </p:cNvSpPr>
          <p:nvPr>
            <p:ph type="body" idx="1"/>
          </p:nvPr>
        </p:nvSpPr>
        <p:spPr>
          <a:xfrm>
            <a:off x="457200" y="1600200"/>
            <a:ext cx="8229600" cy="498423"/>
          </a:xfrm>
        </p:spPr>
        <p:txBody>
          <a:bodyPr/>
          <a:lstStyle/>
          <a:p>
            <a:pPr marL="0" indent="0">
              <a:buNone/>
            </a:pPr>
            <a:r>
              <a:rPr lang="en-US" altLang="en-US" sz="2400" dirty="0">
                <a:solidFill>
                  <a:srgbClr val="000000"/>
                </a:solidFill>
              </a:rPr>
              <a:t>b) Four resulting relations</a:t>
            </a:r>
            <a:endParaRPr lang="en-US" altLang="en-US" sz="2400" kern="1200" dirty="0">
              <a:solidFill>
                <a:srgbClr val="000000"/>
              </a:solidFill>
              <a:cs typeface="Arial" pitchFamily="34" charset="0"/>
            </a:endParaRPr>
          </a:p>
        </p:txBody>
      </p:sp>
      <p:pic>
        <p:nvPicPr>
          <p:cNvPr id="4" name="Picture 3" descr="A drawing shows four relations that result by mapping a ternary relationship between entity types. A schema shows four relations along with their respective attributes, as follows. PATIENT, Patient I D, which is underlined, Patient Name. PHYSICIAN, Physician I D, which is underlined, Physician Name. TREATMENT, Treatment Code, which is underlined, Treatment Description. PATIENT TREATMENT, Patient I D, which is a foreign key to the same attribute in PATIENT, Physician I D, which is a foreign key to the same attribute in PHYSICIAN, Treatment Code, which is a foreign key to the same attribute in TREAMENT, P Treatment Date, P Treatment Time, P Treatment Results."/>
          <p:cNvPicPr>
            <a:picLocks noChangeAspect="1"/>
          </p:cNvPicPr>
          <p:nvPr/>
        </p:nvPicPr>
        <p:blipFill>
          <a:blip r:embed="rId3"/>
          <a:stretch>
            <a:fillRect/>
          </a:stretch>
        </p:blipFill>
        <p:spPr>
          <a:xfrm>
            <a:off x="457200" y="2801195"/>
            <a:ext cx="8230313" cy="2694666"/>
          </a:xfrm>
          <a:prstGeom prst="rect">
            <a:avLst/>
          </a:prstGeom>
        </p:spPr>
      </p:pic>
    </p:spTree>
    <p:extLst>
      <p:ext uri="{BB962C8B-B14F-4D97-AF65-F5344CB8AC3E}">
        <p14:creationId xmlns:p14="http://schemas.microsoft.com/office/powerpoint/2010/main" val="34878301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744120" cy="1097279"/>
          </a:xfrm>
        </p:spPr>
        <p:txBody>
          <a:bodyPr/>
          <a:lstStyle/>
          <a:p>
            <a:r>
              <a:rPr lang="en-US" sz="3200" dirty="0"/>
              <a:t>Transforming E</a:t>
            </a:r>
            <a:r>
              <a:rPr lang="en-US" sz="100" dirty="0"/>
              <a:t> </a:t>
            </a:r>
            <a:r>
              <a:rPr lang="en-US" sz="3200" dirty="0" err="1"/>
              <a:t>E</a:t>
            </a:r>
            <a:r>
              <a:rPr lang="en-US" sz="100" dirty="0"/>
              <a:t> </a:t>
            </a:r>
            <a:r>
              <a:rPr lang="en-US" sz="3200" dirty="0"/>
              <a:t>R Diagrams into Relations </a:t>
            </a:r>
            <a:r>
              <a:rPr lang="en-US" sz="2000" b="0" dirty="0"/>
              <a:t>(7 of 7)</a:t>
            </a:r>
          </a:p>
        </p:txBody>
      </p:sp>
      <p:sp>
        <p:nvSpPr>
          <p:cNvPr id="3" name="Text Placeholder 2"/>
          <p:cNvSpPr>
            <a:spLocks noGrp="1"/>
          </p:cNvSpPr>
          <p:nvPr>
            <p:ph type="body" idx="1"/>
          </p:nvPr>
        </p:nvSpPr>
        <p:spPr>
          <a:xfrm>
            <a:off x="457200" y="1600200"/>
            <a:ext cx="8229600" cy="3295778"/>
          </a:xfrm>
        </p:spPr>
        <p:txBody>
          <a:bodyPr/>
          <a:lstStyle/>
          <a:p>
            <a:pPr>
              <a:defRPr/>
            </a:pPr>
            <a:r>
              <a:rPr lang="en-US" sz="2400" dirty="0">
                <a:solidFill>
                  <a:srgbClr val="000000"/>
                </a:solidFill>
                <a:effectLst>
                  <a:outerShdw blurRad="38100" dist="38100" dir="2700000" algn="tl">
                    <a:srgbClr val="FFFFFF"/>
                  </a:outerShdw>
                </a:effectLst>
              </a:rPr>
              <a:t>Mapping Supertype/Subtype Relationships</a:t>
            </a:r>
          </a:p>
          <a:p>
            <a:pPr lvl="1">
              <a:defRPr/>
            </a:pPr>
            <a:r>
              <a:rPr lang="en-US" sz="2400" dirty="0">
                <a:solidFill>
                  <a:srgbClr val="000000"/>
                </a:solidFill>
                <a:effectLst>
                  <a:outerShdw blurRad="38100" dist="38100" dir="2700000" algn="tl">
                    <a:srgbClr val="FFFFFF"/>
                  </a:outerShdw>
                </a:effectLst>
              </a:rPr>
              <a:t>One relation for supertype and for each subtype</a:t>
            </a:r>
          </a:p>
          <a:p>
            <a:pPr lvl="1">
              <a:defRPr/>
            </a:pPr>
            <a:r>
              <a:rPr lang="en-US" sz="2400" dirty="0">
                <a:solidFill>
                  <a:srgbClr val="000000"/>
                </a:solidFill>
                <a:effectLst>
                  <a:outerShdw blurRad="38100" dist="38100" dir="2700000" algn="tl">
                    <a:srgbClr val="FFFFFF"/>
                  </a:outerShdw>
                </a:effectLst>
              </a:rPr>
              <a:t>Supertype attributes (including identifier and subtype discriminator) go into supertype relation</a:t>
            </a:r>
          </a:p>
          <a:p>
            <a:pPr lvl="1">
              <a:defRPr/>
            </a:pPr>
            <a:r>
              <a:rPr lang="en-US" sz="2400" dirty="0">
                <a:solidFill>
                  <a:srgbClr val="000000"/>
                </a:solidFill>
                <a:effectLst>
                  <a:outerShdw blurRad="38100" dist="38100" dir="2700000" algn="tl">
                    <a:srgbClr val="FFFFFF"/>
                  </a:outerShdw>
                </a:effectLst>
              </a:rPr>
              <a:t>Subtype attributes go into each subtype; primary key of supertype relation also becomes primary key of subtype relation</a:t>
            </a:r>
          </a:p>
          <a:p>
            <a:pPr lvl="1">
              <a:defRPr/>
            </a:pPr>
            <a:r>
              <a:rPr lang="en-US" sz="2400" dirty="0">
                <a:solidFill>
                  <a:srgbClr val="000000"/>
                </a:solidFill>
                <a:effectLst>
                  <a:outerShdw blurRad="38100" dist="38100" dir="2700000" algn="tl">
                    <a:srgbClr val="FFFFFF"/>
                  </a:outerShdw>
                </a:effectLst>
              </a:rPr>
              <a:t> </a:t>
            </a:r>
          </a:p>
        </p:txBody>
      </p:sp>
      <p:graphicFrame>
        <p:nvGraphicFramePr>
          <p:cNvPr id="5" name="Object 4" descr="1 colon 1."/>
          <p:cNvGraphicFramePr>
            <a:graphicFrameLocks noChangeAspect="1"/>
          </p:cNvGraphicFramePr>
          <p:nvPr>
            <p:extLst>
              <p:ext uri="{D42A27DB-BD31-4B8C-83A1-F6EECF244321}">
                <p14:modId xmlns:p14="http://schemas.microsoft.com/office/powerpoint/2010/main" val="1115233242"/>
              </p:ext>
            </p:extLst>
          </p:nvPr>
        </p:nvGraphicFramePr>
        <p:xfrm>
          <a:off x="1268880" y="4563934"/>
          <a:ext cx="459244" cy="332044"/>
        </p:xfrm>
        <a:graphic>
          <a:graphicData uri="http://schemas.openxmlformats.org/presentationml/2006/ole">
            <mc:AlternateContent xmlns:mc="http://schemas.openxmlformats.org/markup-compatibility/2006">
              <mc:Choice xmlns:v="urn:schemas-microsoft-com:vml" Requires="v">
                <p:oleObj spid="_x0000_s7170" name="Equation" r:id="rId3" imgW="228600" imgH="164880" progId="Equation.DSMT4">
                  <p:embed/>
                </p:oleObj>
              </mc:Choice>
              <mc:Fallback>
                <p:oleObj name="Equation" r:id="rId3" imgW="228600" imgH="164880" progId="Equation.DSMT4">
                  <p:embed/>
                  <p:pic>
                    <p:nvPicPr>
                      <p:cNvPr id="5" name="Object 4" descr="1 colon 1."/>
                      <p:cNvPicPr/>
                      <p:nvPr/>
                    </p:nvPicPr>
                    <p:blipFill>
                      <a:blip r:embed="rId4"/>
                      <a:stretch>
                        <a:fillRect/>
                      </a:stretch>
                    </p:blipFill>
                    <p:spPr>
                      <a:xfrm>
                        <a:off x="1268880" y="4563934"/>
                        <a:ext cx="459244" cy="332044"/>
                      </a:xfrm>
                      <a:prstGeom prst="rect">
                        <a:avLst/>
                      </a:prstGeom>
                    </p:spPr>
                  </p:pic>
                </p:oleObj>
              </mc:Fallback>
            </mc:AlternateContent>
          </a:graphicData>
        </a:graphic>
      </p:graphicFrame>
      <p:sp>
        <p:nvSpPr>
          <p:cNvPr id="4" name="Text Placeholder 3"/>
          <p:cNvSpPr>
            <a:spLocks noGrp="1"/>
          </p:cNvSpPr>
          <p:nvPr>
            <p:ph type="body" idx="2"/>
          </p:nvPr>
        </p:nvSpPr>
        <p:spPr>
          <a:xfrm>
            <a:off x="457200" y="4460824"/>
            <a:ext cx="8229600" cy="1110352"/>
          </a:xfrm>
        </p:spPr>
        <p:txBody>
          <a:bodyPr/>
          <a:lstStyle/>
          <a:p>
            <a:pPr marL="744538" lvl="1" indent="509588">
              <a:buNone/>
              <a:defRPr/>
            </a:pPr>
            <a:r>
              <a:rPr lang="en-US" sz="2400" dirty="0">
                <a:solidFill>
                  <a:srgbClr val="000000"/>
                </a:solidFill>
              </a:rPr>
              <a:t>relationship established between supertype and each subtype, with supertype as primary table</a:t>
            </a:r>
          </a:p>
        </p:txBody>
      </p:sp>
    </p:spTree>
    <p:extLst>
      <p:ext uri="{BB962C8B-B14F-4D97-AF65-F5344CB8AC3E}">
        <p14:creationId xmlns:p14="http://schemas.microsoft.com/office/powerpoint/2010/main" val="11743792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Figure 4-20 Supertype/Subtype Relationships</a:t>
            </a:r>
          </a:p>
        </p:txBody>
      </p:sp>
      <p:pic>
        <p:nvPicPr>
          <p:cNvPr id="4" name="Picture 3" descr="A drawing shows a subtype discriminator in the super type subtype E E R diagram when there is a disjoint rule. The drawing shows an EMPLOYEE super type with three subtypes defined as HOURLY EMPLOYEE, SALARIED EMPLOYEE, and CONSULTANT. A total specialization and disjointed constraints are added to this drawing.  The attribute list for super type is as follows. Employee number,&#10;Employee name, Employee Address, Employee Date hired, Employee Type. The drawing shows Employee Type as a subtype discriminator, with three values defined for the three subtypes as the letter H for HOURLY, the letter S for SALARIED, and the letter C for CONSULTANT, which are shown on the relationship lines drawn for the respective subtypes. The attributes of the subtypes are as follows.&#10;HOURLY EMPLOYEE, Hourly rate. SALARIED EMPLOYEE, Annual Salary, Stock Option. CONSULTANT, Contract Number, Billing Rate."/>
          <p:cNvPicPr>
            <a:picLocks noChangeAspect="1"/>
          </p:cNvPicPr>
          <p:nvPr/>
        </p:nvPicPr>
        <p:blipFill>
          <a:blip r:embed="rId3"/>
          <a:stretch>
            <a:fillRect/>
          </a:stretch>
        </p:blipFill>
        <p:spPr>
          <a:xfrm>
            <a:off x="615353" y="1600200"/>
            <a:ext cx="7913294" cy="4676037"/>
          </a:xfrm>
          <a:prstGeom prst="rect">
            <a:avLst/>
          </a:prstGeom>
        </p:spPr>
      </p:pic>
    </p:spTree>
    <p:extLst>
      <p:ext uri="{BB962C8B-B14F-4D97-AF65-F5344CB8AC3E}">
        <p14:creationId xmlns:p14="http://schemas.microsoft.com/office/powerpoint/2010/main" val="1417734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Figure 4-21 Example of Mapping Supertype/Subtype Relationships to Relations</a:t>
            </a:r>
          </a:p>
        </p:txBody>
      </p:sp>
      <p:pic>
        <p:nvPicPr>
          <p:cNvPr id="4" name="Picture 3" descr="A schema shows four relations that are a result of mapping super type subtype relationships from an E E R diagram. The schema shows four relations with their respective attributes, as follows, EMPLOYEE, Employee Number, which is underlined, Employee Name, Employee Address, Employee Date Hired. Employee Type. HOURLY_EMPLOYEE, H Employee Number, which is a foreign key to Employee Number in EMPLOYEE, Hourly Rate. CONSULTANT, C Employee Number, which is a foreign key to Employee Number in EMPLOYEE, Contract Number, Billing Rate. SALARIED EMPLOYEE, S Employee Number, which is a foreign key to Employee Number in EMPLOYEE, Annual Salary, Stock Option."/>
          <p:cNvPicPr>
            <a:picLocks noChangeAspect="1"/>
          </p:cNvPicPr>
          <p:nvPr/>
        </p:nvPicPr>
        <p:blipFill>
          <a:blip r:embed="rId3"/>
          <a:stretch>
            <a:fillRect/>
          </a:stretch>
        </p:blipFill>
        <p:spPr>
          <a:xfrm>
            <a:off x="456843" y="1603120"/>
            <a:ext cx="8230313" cy="3664014"/>
          </a:xfrm>
          <a:prstGeom prst="rect">
            <a:avLst/>
          </a:prstGeom>
        </p:spPr>
      </p:pic>
      <p:sp>
        <p:nvSpPr>
          <p:cNvPr id="3" name="Text Placeholder 2"/>
          <p:cNvSpPr>
            <a:spLocks noGrp="1"/>
          </p:cNvSpPr>
          <p:nvPr>
            <p:ph type="body" idx="1"/>
          </p:nvPr>
        </p:nvSpPr>
        <p:spPr>
          <a:xfrm>
            <a:off x="457200" y="5557604"/>
            <a:ext cx="8229600" cy="558384"/>
          </a:xfrm>
        </p:spPr>
        <p:txBody>
          <a:bodyPr/>
          <a:lstStyle/>
          <a:p>
            <a:pPr marL="0" indent="0">
              <a:buNone/>
            </a:pPr>
            <a:r>
              <a:rPr lang="en-US" sz="2400" dirty="0"/>
              <a:t>These are implemented as one-to-one relationships.</a:t>
            </a:r>
          </a:p>
        </p:txBody>
      </p:sp>
    </p:spTree>
    <p:extLst>
      <p:ext uri="{BB962C8B-B14F-4D97-AF65-F5344CB8AC3E}">
        <p14:creationId xmlns:p14="http://schemas.microsoft.com/office/powerpoint/2010/main" val="16782832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IN"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02271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t>
            </a:r>
          </a:p>
        </p:txBody>
      </p:sp>
      <p:sp>
        <p:nvSpPr>
          <p:cNvPr id="3" name="Text Placeholder 2"/>
          <p:cNvSpPr>
            <a:spLocks noGrp="1"/>
          </p:cNvSpPr>
          <p:nvPr>
            <p:ph type="body" idx="1"/>
          </p:nvPr>
        </p:nvSpPr>
        <p:spPr>
          <a:xfrm>
            <a:off x="457200" y="1600200"/>
            <a:ext cx="8229600" cy="4266988"/>
          </a:xfrm>
        </p:spPr>
        <p:txBody>
          <a:bodyPr/>
          <a:lstStyle/>
          <a:p>
            <a:pPr>
              <a:defRPr/>
            </a:pPr>
            <a:r>
              <a:rPr lang="en-US" sz="2000" dirty="0">
                <a:solidFill>
                  <a:srgbClr val="000000"/>
                </a:solidFill>
              </a:rPr>
              <a:t>A relation is a named, two-dimensional table of data.</a:t>
            </a:r>
          </a:p>
          <a:p>
            <a:pPr>
              <a:defRPr/>
            </a:pPr>
            <a:r>
              <a:rPr lang="en-US" sz="2000" dirty="0">
                <a:solidFill>
                  <a:srgbClr val="000000"/>
                </a:solidFill>
              </a:rPr>
              <a:t>Consists of rows (records) and columns (attribute or field)</a:t>
            </a:r>
          </a:p>
          <a:p>
            <a:pPr>
              <a:defRPr/>
            </a:pPr>
            <a:r>
              <a:rPr lang="en-US" sz="2000" dirty="0">
                <a:solidFill>
                  <a:srgbClr val="000000"/>
                </a:solidFill>
              </a:rPr>
              <a:t>Requirements for a table to qualify as a relation:</a:t>
            </a:r>
          </a:p>
          <a:p>
            <a:pPr lvl="1">
              <a:defRPr/>
            </a:pPr>
            <a:r>
              <a:rPr lang="en-US" sz="2000" dirty="0">
                <a:solidFill>
                  <a:srgbClr val="000000"/>
                </a:solidFill>
              </a:rPr>
              <a:t>It must have a unique name.</a:t>
            </a:r>
          </a:p>
          <a:p>
            <a:pPr lvl="1">
              <a:defRPr/>
            </a:pPr>
            <a:r>
              <a:rPr lang="en-US" sz="2000" dirty="0">
                <a:solidFill>
                  <a:srgbClr val="000000"/>
                </a:solidFill>
              </a:rPr>
              <a:t>Every attribute value must be atomic (not multivalued, not composite).</a:t>
            </a:r>
          </a:p>
          <a:p>
            <a:pPr lvl="1">
              <a:defRPr/>
            </a:pPr>
            <a:r>
              <a:rPr lang="en-US" sz="2000" dirty="0">
                <a:solidFill>
                  <a:srgbClr val="000000"/>
                </a:solidFill>
              </a:rPr>
              <a:t>Every row must be unique (can’t have two rows with exactly the same values for all their fields).</a:t>
            </a:r>
          </a:p>
          <a:p>
            <a:pPr lvl="1">
              <a:defRPr/>
            </a:pPr>
            <a:r>
              <a:rPr lang="en-US" sz="2000" dirty="0">
                <a:solidFill>
                  <a:srgbClr val="000000"/>
                </a:solidFill>
              </a:rPr>
              <a:t>Attributes (columns) in tables must have unique names.</a:t>
            </a:r>
          </a:p>
          <a:p>
            <a:pPr lvl="1">
              <a:defRPr/>
            </a:pPr>
            <a:r>
              <a:rPr lang="en-US" sz="2000" dirty="0">
                <a:solidFill>
                  <a:srgbClr val="000000"/>
                </a:solidFill>
              </a:rPr>
              <a:t>The order of the columns must be irrelevant.</a:t>
            </a:r>
          </a:p>
          <a:p>
            <a:pPr lvl="1">
              <a:defRPr/>
            </a:pPr>
            <a:r>
              <a:rPr lang="en-US" sz="2000" dirty="0">
                <a:solidFill>
                  <a:srgbClr val="000000"/>
                </a:solidFill>
              </a:rPr>
              <a:t>The order of the rows must be irrelevant.</a:t>
            </a:r>
            <a:endParaRPr lang="en-US" sz="2000" b="1" dirty="0">
              <a:solidFill>
                <a:schemeClr val="tx1"/>
              </a:solidFill>
            </a:endParaRPr>
          </a:p>
        </p:txBody>
      </p:sp>
      <p:sp>
        <p:nvSpPr>
          <p:cNvPr id="4" name="Text Placeholder 3"/>
          <p:cNvSpPr>
            <a:spLocks noGrp="1"/>
          </p:cNvSpPr>
          <p:nvPr>
            <p:ph type="body" idx="2"/>
          </p:nvPr>
        </p:nvSpPr>
        <p:spPr>
          <a:xfrm>
            <a:off x="457200" y="5867188"/>
            <a:ext cx="8229600" cy="428088"/>
          </a:xfrm>
        </p:spPr>
        <p:txBody>
          <a:bodyPr/>
          <a:lstStyle/>
          <a:p>
            <a:pPr marL="101600" indent="0" algn="ctr">
              <a:spcBef>
                <a:spcPts val="600"/>
              </a:spcBef>
              <a:buNone/>
              <a:defRPr/>
            </a:pPr>
            <a:r>
              <a:rPr lang="en-US" sz="2000" b="1" dirty="0">
                <a:solidFill>
                  <a:schemeClr val="tx1"/>
                </a:solidFill>
              </a:rPr>
              <a:t>Note</a:t>
            </a:r>
            <a:r>
              <a:rPr lang="en-US" sz="2000" dirty="0">
                <a:solidFill>
                  <a:schemeClr val="tx1"/>
                </a:solidFill>
              </a:rPr>
              <a:t>: All </a:t>
            </a:r>
            <a:r>
              <a:rPr lang="en-US" sz="2000" b="1" dirty="0">
                <a:solidFill>
                  <a:schemeClr val="tx1"/>
                </a:solidFill>
              </a:rPr>
              <a:t>relations</a:t>
            </a:r>
            <a:r>
              <a:rPr lang="en-US" sz="2000" dirty="0">
                <a:solidFill>
                  <a:schemeClr val="tx1"/>
                </a:solidFill>
              </a:rPr>
              <a:t> are in </a:t>
            </a:r>
            <a:r>
              <a:rPr lang="en-US" sz="2000" b="1" dirty="0">
                <a:solidFill>
                  <a:schemeClr val="tx1"/>
                </a:solidFill>
              </a:rPr>
              <a:t>1</a:t>
            </a:r>
            <a:r>
              <a:rPr lang="en-US" sz="2000" b="1" baseline="30000" dirty="0">
                <a:solidFill>
                  <a:schemeClr val="tx1"/>
                </a:solidFill>
              </a:rPr>
              <a:t>st</a:t>
            </a:r>
            <a:r>
              <a:rPr lang="en-US" sz="2000" b="1" dirty="0">
                <a:solidFill>
                  <a:schemeClr val="tx1"/>
                </a:solidFill>
              </a:rPr>
              <a:t> Normal form.</a:t>
            </a:r>
            <a:endParaRPr lang="en-US" b="1" dirty="0">
              <a:solidFill>
                <a:schemeClr val="tx1"/>
              </a:solidFill>
            </a:endParaRPr>
          </a:p>
        </p:txBody>
      </p:sp>
    </p:spTree>
    <p:extLst>
      <p:ext uri="{BB962C8B-B14F-4D97-AF65-F5344CB8AC3E}">
        <p14:creationId xmlns:p14="http://schemas.microsoft.com/office/powerpoint/2010/main" val="2971041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Correspondence with E-R Model</a:t>
            </a:r>
          </a:p>
        </p:txBody>
      </p:sp>
      <p:sp>
        <p:nvSpPr>
          <p:cNvPr id="3" name="Text Placeholder 2"/>
          <p:cNvSpPr>
            <a:spLocks noGrp="1"/>
          </p:cNvSpPr>
          <p:nvPr>
            <p:ph type="body" idx="1"/>
          </p:nvPr>
        </p:nvSpPr>
        <p:spPr/>
        <p:txBody>
          <a:bodyPr/>
          <a:lstStyle/>
          <a:p>
            <a:pPr>
              <a:defRPr/>
            </a:pPr>
            <a:r>
              <a:rPr lang="en-US" sz="2400" dirty="0">
                <a:solidFill>
                  <a:srgbClr val="000000"/>
                </a:solidFill>
              </a:rPr>
              <a:t>Relations (tables) correspond with entity types and with many-to-many relationship types.</a:t>
            </a:r>
          </a:p>
          <a:p>
            <a:pPr>
              <a:defRPr/>
            </a:pPr>
            <a:r>
              <a:rPr lang="en-US" sz="2400" dirty="0">
                <a:solidFill>
                  <a:srgbClr val="000000"/>
                </a:solidFill>
              </a:rPr>
              <a:t>Rows correspond with entity instances and with many-to-many relationship instances.</a:t>
            </a:r>
          </a:p>
          <a:p>
            <a:pPr>
              <a:defRPr/>
            </a:pPr>
            <a:r>
              <a:rPr lang="en-US" sz="2400" dirty="0">
                <a:solidFill>
                  <a:srgbClr val="000000"/>
                </a:solidFill>
              </a:rPr>
              <a:t>Columns correspond with attributes.</a:t>
            </a:r>
          </a:p>
          <a:p>
            <a:pPr>
              <a:defRPr/>
            </a:pPr>
            <a:r>
              <a:rPr lang="en-US" sz="2400" b="1" dirty="0">
                <a:solidFill>
                  <a:srgbClr val="000000"/>
                </a:solidFill>
              </a:rPr>
              <a:t>Note</a:t>
            </a:r>
            <a:r>
              <a:rPr lang="en-US" sz="2400" dirty="0">
                <a:solidFill>
                  <a:srgbClr val="000000"/>
                </a:solidFill>
              </a:rPr>
              <a:t>: The word </a:t>
            </a:r>
            <a:r>
              <a:rPr lang="en-US" sz="2400" b="1" dirty="0">
                <a:solidFill>
                  <a:srgbClr val="000000"/>
                </a:solidFill>
              </a:rPr>
              <a:t>relation</a:t>
            </a:r>
            <a:r>
              <a:rPr lang="en-US" sz="2400" dirty="0">
                <a:solidFill>
                  <a:srgbClr val="000000"/>
                </a:solidFill>
              </a:rPr>
              <a:t> (in relational database) is </a:t>
            </a:r>
            <a:r>
              <a:rPr lang="en-US" sz="2400" b="1" dirty="0">
                <a:solidFill>
                  <a:srgbClr val="000000"/>
                </a:solidFill>
              </a:rPr>
              <a:t>not</a:t>
            </a:r>
            <a:r>
              <a:rPr lang="en-US" sz="2400" dirty="0">
                <a:solidFill>
                  <a:srgbClr val="000000"/>
                </a:solidFill>
              </a:rPr>
              <a:t> the same as the word </a:t>
            </a:r>
            <a:r>
              <a:rPr lang="en-US" sz="2400" b="1" dirty="0">
                <a:solidFill>
                  <a:srgbClr val="000000"/>
                </a:solidFill>
              </a:rPr>
              <a:t>relationship</a:t>
            </a:r>
            <a:r>
              <a:rPr lang="en-US" sz="2400" dirty="0">
                <a:solidFill>
                  <a:srgbClr val="000000"/>
                </a:solidFill>
              </a:rPr>
              <a:t> (in E-R model).</a:t>
            </a:r>
          </a:p>
        </p:txBody>
      </p:sp>
    </p:spTree>
    <p:extLst>
      <p:ext uri="{BB962C8B-B14F-4D97-AF65-F5344CB8AC3E}">
        <p14:creationId xmlns:p14="http://schemas.microsoft.com/office/powerpoint/2010/main" val="815113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Fields</a:t>
            </a:r>
          </a:p>
        </p:txBody>
      </p:sp>
      <p:sp>
        <p:nvSpPr>
          <p:cNvPr id="3" name="Text Placeholder 2"/>
          <p:cNvSpPr>
            <a:spLocks noGrp="1"/>
          </p:cNvSpPr>
          <p:nvPr>
            <p:ph type="body" idx="1"/>
          </p:nvPr>
        </p:nvSpPr>
        <p:spPr/>
        <p:txBody>
          <a:bodyPr/>
          <a:lstStyle/>
          <a:p>
            <a:pPr>
              <a:defRPr/>
            </a:pPr>
            <a:r>
              <a:rPr lang="en-US" sz="2200" dirty="0">
                <a:solidFill>
                  <a:srgbClr val="000000"/>
                </a:solidFill>
              </a:rPr>
              <a:t>Keys are special fields that serve two main purposes:</a:t>
            </a:r>
          </a:p>
          <a:p>
            <a:pPr lvl="1">
              <a:defRPr/>
            </a:pPr>
            <a:r>
              <a:rPr lang="en-US" sz="2200" b="1" dirty="0">
                <a:solidFill>
                  <a:srgbClr val="000000"/>
                </a:solidFill>
              </a:rPr>
              <a:t>Primary keys</a:t>
            </a:r>
            <a:r>
              <a:rPr lang="en-US" sz="2200" dirty="0">
                <a:solidFill>
                  <a:srgbClr val="000000"/>
                </a:solidFill>
              </a:rPr>
              <a:t> are </a:t>
            </a:r>
            <a:r>
              <a:rPr lang="en-US" sz="2200" b="1" dirty="0">
                <a:solidFill>
                  <a:srgbClr val="000000"/>
                </a:solidFill>
              </a:rPr>
              <a:t>unique</a:t>
            </a:r>
            <a:r>
              <a:rPr lang="en-US" sz="2200" dirty="0">
                <a:solidFill>
                  <a:srgbClr val="000000"/>
                </a:solidFill>
              </a:rPr>
              <a:t> identifiers of the relation. Examples include employee numbers, social security numbers, etc. </a:t>
            </a:r>
            <a:r>
              <a:rPr lang="en-US" sz="2200" b="1" dirty="0">
                <a:solidFill>
                  <a:srgbClr val="000000"/>
                </a:solidFill>
              </a:rPr>
              <a:t>This guarantees that all rows are unique.</a:t>
            </a:r>
          </a:p>
          <a:p>
            <a:pPr lvl="1">
              <a:defRPr/>
            </a:pPr>
            <a:r>
              <a:rPr lang="en-US" sz="2200" b="1" dirty="0">
                <a:solidFill>
                  <a:srgbClr val="000000"/>
                </a:solidFill>
              </a:rPr>
              <a:t>Foreign keys</a:t>
            </a:r>
            <a:r>
              <a:rPr lang="en-US" sz="2200" dirty="0">
                <a:solidFill>
                  <a:srgbClr val="000000"/>
                </a:solidFill>
              </a:rPr>
              <a:t> are identifiers that enable a </a:t>
            </a:r>
            <a:r>
              <a:rPr lang="en-US" sz="2200" b="1" dirty="0">
                <a:solidFill>
                  <a:srgbClr val="000000"/>
                </a:solidFill>
              </a:rPr>
              <a:t>dependent</a:t>
            </a:r>
            <a:r>
              <a:rPr lang="en-US" sz="2200" dirty="0">
                <a:solidFill>
                  <a:srgbClr val="000000"/>
                </a:solidFill>
              </a:rPr>
              <a:t> relation (on the many side of a relationship) to refer to its </a:t>
            </a:r>
            <a:r>
              <a:rPr lang="en-US" sz="2200" b="1" dirty="0">
                <a:solidFill>
                  <a:srgbClr val="000000"/>
                </a:solidFill>
              </a:rPr>
              <a:t>parent </a:t>
            </a:r>
            <a:r>
              <a:rPr lang="en-US" sz="2200" dirty="0">
                <a:solidFill>
                  <a:srgbClr val="000000"/>
                </a:solidFill>
              </a:rPr>
              <a:t>relation (on the one side of the relationship).</a:t>
            </a:r>
          </a:p>
          <a:p>
            <a:pPr>
              <a:defRPr/>
            </a:pPr>
            <a:r>
              <a:rPr lang="en-US" sz="2200" dirty="0">
                <a:solidFill>
                  <a:srgbClr val="000000"/>
                </a:solidFill>
              </a:rPr>
              <a:t>Keys can be </a:t>
            </a:r>
            <a:r>
              <a:rPr lang="en-US" sz="2200" b="1" dirty="0">
                <a:solidFill>
                  <a:srgbClr val="000000"/>
                </a:solidFill>
              </a:rPr>
              <a:t>simple</a:t>
            </a:r>
            <a:r>
              <a:rPr lang="en-US" sz="2200" dirty="0">
                <a:solidFill>
                  <a:srgbClr val="000000"/>
                </a:solidFill>
              </a:rPr>
              <a:t> (a single field) or </a:t>
            </a:r>
            <a:r>
              <a:rPr lang="en-US" sz="2200" b="1" dirty="0">
                <a:solidFill>
                  <a:srgbClr val="000000"/>
                </a:solidFill>
              </a:rPr>
              <a:t>composite</a:t>
            </a:r>
            <a:r>
              <a:rPr lang="en-US" sz="2200" dirty="0">
                <a:solidFill>
                  <a:srgbClr val="000000"/>
                </a:solidFill>
              </a:rPr>
              <a:t> (more than one field).</a:t>
            </a:r>
          </a:p>
          <a:p>
            <a:pPr>
              <a:defRPr/>
            </a:pPr>
            <a:r>
              <a:rPr lang="en-US" sz="2200" dirty="0">
                <a:solidFill>
                  <a:srgbClr val="000000"/>
                </a:solidFill>
              </a:rPr>
              <a:t>Keys are usually used as indexes to speed up the response to user queries.</a:t>
            </a:r>
          </a:p>
        </p:txBody>
      </p:sp>
    </p:spTree>
    <p:extLst>
      <p:ext uri="{BB962C8B-B14F-4D97-AF65-F5344CB8AC3E}">
        <p14:creationId xmlns:p14="http://schemas.microsoft.com/office/powerpoint/2010/main" val="723727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4-3 Schema for Four Relations (Pine Valley Furniture Company</a:t>
            </a:r>
          </a:p>
        </p:txBody>
      </p:sp>
      <p:sp>
        <p:nvSpPr>
          <p:cNvPr id="4" name="Text Placeholder 3"/>
          <p:cNvSpPr>
            <a:spLocks noGrp="1"/>
          </p:cNvSpPr>
          <p:nvPr>
            <p:ph type="body" idx="1"/>
          </p:nvPr>
        </p:nvSpPr>
        <p:spPr>
          <a:xfrm>
            <a:off x="457200" y="1600201"/>
            <a:ext cx="8229600" cy="558384"/>
          </a:xfrm>
        </p:spPr>
        <p:txBody>
          <a:bodyPr/>
          <a:lstStyle/>
          <a:p>
            <a:pPr marL="0" indent="0">
              <a:buClrTx/>
              <a:buNone/>
            </a:pPr>
            <a:r>
              <a:rPr lang="en-US" altLang="en-US" sz="2400" kern="1200" dirty="0">
                <a:solidFill>
                  <a:srgbClr val="000000"/>
                </a:solidFill>
                <a:cs typeface="Arial" pitchFamily="34" charset="0"/>
              </a:rPr>
              <a:t>a) E</a:t>
            </a:r>
            <a:r>
              <a:rPr lang="en-US" altLang="en-US" sz="100" kern="1200" dirty="0">
                <a:solidFill>
                  <a:srgbClr val="000000"/>
                </a:solidFill>
                <a:cs typeface="Arial" pitchFamily="34" charset="0"/>
              </a:rPr>
              <a:t> </a:t>
            </a:r>
            <a:r>
              <a:rPr lang="en-US" altLang="en-US" sz="2400" kern="1200" dirty="0">
                <a:solidFill>
                  <a:srgbClr val="000000"/>
                </a:solidFill>
                <a:cs typeface="Arial" pitchFamily="34" charset="0"/>
              </a:rPr>
              <a:t>E</a:t>
            </a:r>
            <a:r>
              <a:rPr lang="en-US" altLang="en-US" sz="100" kern="1200" dirty="0">
                <a:solidFill>
                  <a:srgbClr val="000000"/>
                </a:solidFill>
                <a:cs typeface="Arial" pitchFamily="34" charset="0"/>
              </a:rPr>
              <a:t> </a:t>
            </a:r>
            <a:r>
              <a:rPr lang="en-US" altLang="en-US" sz="2400" kern="1200" dirty="0">
                <a:solidFill>
                  <a:srgbClr val="000000"/>
                </a:solidFill>
                <a:cs typeface="Arial" pitchFamily="34" charset="0"/>
              </a:rPr>
              <a:t>R notation</a:t>
            </a:r>
          </a:p>
        </p:txBody>
      </p:sp>
      <p:pic>
        <p:nvPicPr>
          <p:cNvPr id="5" name="Picture 4" descr="A drawing shows the schema for four relations in Pine Valley Furniture Company. The drawing lists four relations one below the other in a box. For each schema, its attributes are shown in a single row table below, with the key attributes underlined. The relations and their respective attributes are as follows. CUSTOMER, Customer I D, which is underlined, Customer Name, Customer Address, Customer City, Customer State, Customer Postal Code. ORDER, Order I D, which is underlined, Order Date, Customer I D, which has a dashed underline.&#10;ORDER LINE, Order I D, which is underlined, Product I D, which is underlined, Ordered Quantity. PRODUCT, Product I D, which is underlined, Product Description, Product Finish, Product Standard Price, Product Line I D."/>
          <p:cNvPicPr>
            <a:picLocks noChangeAspect="1"/>
          </p:cNvPicPr>
          <p:nvPr/>
        </p:nvPicPr>
        <p:blipFill rotWithShape="1">
          <a:blip r:embed="rId3"/>
          <a:srcRect t="4310" b="1897"/>
          <a:stretch/>
        </p:blipFill>
        <p:spPr>
          <a:xfrm>
            <a:off x="848411" y="2279265"/>
            <a:ext cx="7447178" cy="3944208"/>
          </a:xfrm>
          <a:prstGeom prst="rect">
            <a:avLst/>
          </a:prstGeom>
        </p:spPr>
      </p:pic>
    </p:spTree>
    <p:extLst>
      <p:ext uri="{BB962C8B-B14F-4D97-AF65-F5344CB8AC3E}">
        <p14:creationId xmlns:p14="http://schemas.microsoft.com/office/powerpoint/2010/main" val="227246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Integrity Constraints </a:t>
            </a:r>
            <a:r>
              <a:rPr lang="en-US" sz="2000" b="0" dirty="0"/>
              <a:t>(1 of 2)</a:t>
            </a:r>
          </a:p>
        </p:txBody>
      </p:sp>
      <p:sp>
        <p:nvSpPr>
          <p:cNvPr id="3" name="Text Placeholder 2"/>
          <p:cNvSpPr>
            <a:spLocks noGrp="1"/>
          </p:cNvSpPr>
          <p:nvPr>
            <p:ph type="body" idx="1"/>
          </p:nvPr>
        </p:nvSpPr>
        <p:spPr/>
        <p:txBody>
          <a:bodyPr/>
          <a:lstStyle/>
          <a:p>
            <a:pPr>
              <a:defRPr/>
            </a:pPr>
            <a:r>
              <a:rPr lang="en-US" sz="2400" dirty="0">
                <a:solidFill>
                  <a:srgbClr val="000000"/>
                </a:solidFill>
              </a:rPr>
              <a:t>Domain Constraints</a:t>
            </a:r>
          </a:p>
          <a:p>
            <a:pPr lvl="1">
              <a:defRPr/>
            </a:pPr>
            <a:r>
              <a:rPr lang="en-US" sz="2400" dirty="0">
                <a:solidFill>
                  <a:srgbClr val="000000"/>
                </a:solidFill>
              </a:rPr>
              <a:t>Allowable values for an attribute (includes data types and restrictions on values)</a:t>
            </a:r>
          </a:p>
          <a:p>
            <a:pPr>
              <a:defRPr/>
            </a:pPr>
            <a:r>
              <a:rPr lang="en-US" sz="2400" dirty="0">
                <a:solidFill>
                  <a:srgbClr val="000000"/>
                </a:solidFill>
              </a:rPr>
              <a:t>Entity Integrity</a:t>
            </a:r>
          </a:p>
          <a:p>
            <a:pPr lvl="1">
              <a:defRPr/>
            </a:pPr>
            <a:r>
              <a:rPr lang="en-US" sz="2400" dirty="0">
                <a:solidFill>
                  <a:srgbClr val="000000"/>
                </a:solidFill>
              </a:rPr>
              <a:t>No primary key attribute may be null. All primary key fields </a:t>
            </a:r>
            <a:r>
              <a:rPr lang="en-US" sz="2400" b="1" dirty="0">
                <a:solidFill>
                  <a:srgbClr val="000000"/>
                </a:solidFill>
              </a:rPr>
              <a:t>MUST</a:t>
            </a:r>
            <a:r>
              <a:rPr lang="en-US" sz="2400" dirty="0">
                <a:solidFill>
                  <a:srgbClr val="000000"/>
                </a:solidFill>
              </a:rPr>
              <a:t> contain data values.</a:t>
            </a:r>
          </a:p>
          <a:p>
            <a:pPr>
              <a:defRPr/>
            </a:pPr>
            <a:r>
              <a:rPr lang="en-US" sz="2400" dirty="0">
                <a:solidFill>
                  <a:srgbClr val="000000"/>
                </a:solidFill>
              </a:rPr>
              <a:t>Referential Integrity</a:t>
            </a:r>
          </a:p>
          <a:p>
            <a:pPr lvl="1">
              <a:defRPr/>
            </a:pPr>
            <a:r>
              <a:rPr lang="en-US" sz="2400" dirty="0">
                <a:solidFill>
                  <a:srgbClr val="000000"/>
                </a:solidFill>
              </a:rPr>
              <a:t>Rules that maintain consistency between the rows of two related tables.</a:t>
            </a:r>
          </a:p>
        </p:txBody>
      </p:sp>
    </p:spTree>
    <p:extLst>
      <p:ext uri="{BB962C8B-B14F-4D97-AF65-F5344CB8AC3E}">
        <p14:creationId xmlns:p14="http://schemas.microsoft.com/office/powerpoint/2010/main" val="684776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Integrity Constraints </a:t>
            </a:r>
            <a:r>
              <a:rPr lang="en-US" sz="2000" b="0" dirty="0"/>
              <a:t>(2 of 2)</a:t>
            </a:r>
            <a:endParaRPr lang="en-US" dirty="0"/>
          </a:p>
        </p:txBody>
      </p:sp>
      <p:sp>
        <p:nvSpPr>
          <p:cNvPr id="3" name="Text Placeholder 2"/>
          <p:cNvSpPr>
            <a:spLocks noGrp="1"/>
          </p:cNvSpPr>
          <p:nvPr>
            <p:ph type="body" idx="1"/>
          </p:nvPr>
        </p:nvSpPr>
        <p:spPr/>
        <p:txBody>
          <a:bodyPr/>
          <a:lstStyle/>
          <a:p>
            <a:pPr fontAlgn="base">
              <a:spcAft>
                <a:spcPct val="0"/>
              </a:spcAft>
              <a:buClr>
                <a:schemeClr val="tx2"/>
              </a:buClr>
            </a:pPr>
            <a:r>
              <a:rPr lang="en-US" altLang="en-US" sz="2400" b="1" kern="1200" dirty="0">
                <a:solidFill>
                  <a:srgbClr val="000000"/>
                </a:solidFill>
              </a:rPr>
              <a:t>Referential Integrity </a:t>
            </a:r>
            <a:r>
              <a:rPr lang="en-US" altLang="en-US" sz="2400" kern="1200" dirty="0">
                <a:solidFill>
                  <a:srgbClr val="000000"/>
                </a:solidFill>
              </a:rPr>
              <a:t>– rule states that any foreign key value (on the relation of the many side) MUST match a primary key value in the relation of the one side.(Or the foreign key can be null.)</a:t>
            </a:r>
          </a:p>
          <a:p>
            <a:pPr marL="741600" lvl="1" indent="-284400" fontAlgn="base">
              <a:spcAft>
                <a:spcPct val="0"/>
              </a:spcAft>
              <a:buClr>
                <a:schemeClr val="tx2"/>
              </a:buClr>
              <a:buSzPct val="70000"/>
            </a:pPr>
            <a:r>
              <a:rPr lang="en-US" altLang="en-US" sz="2400" kern="1200" dirty="0">
                <a:solidFill>
                  <a:srgbClr val="000000"/>
                </a:solidFill>
              </a:rPr>
              <a:t>For example: Delete Rules</a:t>
            </a:r>
          </a:p>
          <a:p>
            <a:pPr lvl="2" fontAlgn="base">
              <a:spcAft>
                <a:spcPct val="0"/>
              </a:spcAft>
              <a:buClr>
                <a:schemeClr val="tx2"/>
              </a:buClr>
            </a:pPr>
            <a:r>
              <a:rPr lang="en-US" altLang="en-US" sz="2200" b="1" kern="1200" dirty="0">
                <a:solidFill>
                  <a:srgbClr val="000000"/>
                </a:solidFill>
              </a:rPr>
              <a:t>Restrict </a:t>
            </a:r>
            <a:r>
              <a:rPr lang="en-US" altLang="en-US" sz="2200" kern="1200" dirty="0">
                <a:solidFill>
                  <a:srgbClr val="000000"/>
                </a:solidFill>
              </a:rPr>
              <a:t>– don’t allow delete of “parent” side if related rows exist in “dependent” side</a:t>
            </a:r>
          </a:p>
          <a:p>
            <a:pPr lvl="2" fontAlgn="base">
              <a:spcAft>
                <a:spcPct val="0"/>
              </a:spcAft>
              <a:buClr>
                <a:schemeClr val="tx2"/>
              </a:buClr>
            </a:pPr>
            <a:r>
              <a:rPr lang="en-US" altLang="en-US" sz="2200" b="1" kern="1200" dirty="0">
                <a:solidFill>
                  <a:srgbClr val="000000"/>
                </a:solidFill>
              </a:rPr>
              <a:t>Cascade </a:t>
            </a:r>
            <a:r>
              <a:rPr lang="en-US" altLang="en-US" sz="2200" kern="1200" dirty="0">
                <a:solidFill>
                  <a:srgbClr val="000000"/>
                </a:solidFill>
              </a:rPr>
              <a:t>– automatically delete “dependent” side rows that correspond with the “parent” side row to be deleted</a:t>
            </a:r>
          </a:p>
          <a:p>
            <a:pPr lvl="2" fontAlgn="base">
              <a:spcAft>
                <a:spcPct val="0"/>
              </a:spcAft>
              <a:buClr>
                <a:schemeClr val="tx2"/>
              </a:buClr>
            </a:pPr>
            <a:r>
              <a:rPr lang="en-US" altLang="en-US" sz="2200" b="1" kern="1200" dirty="0">
                <a:solidFill>
                  <a:srgbClr val="000000"/>
                </a:solidFill>
              </a:rPr>
              <a:t>Set-to-Null </a:t>
            </a:r>
            <a:r>
              <a:rPr lang="en-US" altLang="en-US" sz="2200" kern="1200" dirty="0">
                <a:solidFill>
                  <a:srgbClr val="000000"/>
                </a:solidFill>
              </a:rPr>
              <a:t>– set the foreign key in the dependent side to null if deleting from the parent side </a:t>
            </a:r>
            <a:r>
              <a:rPr lang="en-US" altLang="en-US" sz="2200" kern="1200" dirty="0">
                <a:solidFill>
                  <a:srgbClr val="000000"/>
                </a:solidFill>
                <a:cs typeface="Arial" panose="020B0604020202020204" pitchFamily="34" charset="0"/>
                <a:sym typeface="Wingdings" pitchFamily="2" charset="2"/>
              </a:rPr>
              <a:t>→</a:t>
            </a:r>
            <a:r>
              <a:rPr lang="en-US" altLang="en-US" sz="2200" kern="1200" dirty="0">
                <a:solidFill>
                  <a:srgbClr val="000000"/>
                </a:solidFill>
                <a:sym typeface="Wingdings" pitchFamily="2" charset="2"/>
              </a:rPr>
              <a:t> not allowed for weak entities</a:t>
            </a:r>
            <a:endParaRPr lang="en-US" altLang="en-US" sz="2200" kern="1200" dirty="0">
              <a:solidFill>
                <a:srgbClr val="000000"/>
              </a:solidFill>
            </a:endParaRPr>
          </a:p>
        </p:txBody>
      </p:sp>
    </p:spTree>
    <p:extLst>
      <p:ext uri="{BB962C8B-B14F-4D97-AF65-F5344CB8AC3E}">
        <p14:creationId xmlns:p14="http://schemas.microsoft.com/office/powerpoint/2010/main" val="2040773294"/>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8938</TotalTime>
  <Words>3239</Words>
  <Application>Microsoft Office PowerPoint</Application>
  <PresentationFormat>On-screen Show (4:3)</PresentationFormat>
  <Paragraphs>246</Paragraphs>
  <Slides>36</Slides>
  <Notes>27</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36</vt:i4>
      </vt:variant>
    </vt:vector>
  </HeadingPairs>
  <TitlesOfParts>
    <vt:vector size="43" baseType="lpstr">
      <vt:lpstr>Arial</vt:lpstr>
      <vt:lpstr>Noto Sans Symbols</vt:lpstr>
      <vt:lpstr>Times New Roman</vt:lpstr>
      <vt:lpstr>Verdana</vt:lpstr>
      <vt:lpstr>508 Lecture</vt:lpstr>
      <vt:lpstr>1_508 Lecture</vt:lpstr>
      <vt:lpstr>Equation</vt:lpstr>
      <vt:lpstr>Modern Database Management</vt:lpstr>
      <vt:lpstr>Learning Objectives</vt:lpstr>
      <vt:lpstr>Components of Relational Model</vt:lpstr>
      <vt:lpstr>Relation</vt:lpstr>
      <vt:lpstr>Correspondence with E-R Model</vt:lpstr>
      <vt:lpstr>Key Fields</vt:lpstr>
      <vt:lpstr>Figure 4-3 Schema for Four Relations (Pine Valley Furniture Company</vt:lpstr>
      <vt:lpstr>Integrity Constraints (1 of 2)</vt:lpstr>
      <vt:lpstr>Integrity Constraints (2 of 2)</vt:lpstr>
      <vt:lpstr>Figure 4-5 Referential Integrity Constraints (Pine Valley Furniture)</vt:lpstr>
      <vt:lpstr>Figure 4-6 S Q L Table Definitions</vt:lpstr>
      <vt:lpstr>Transforming E E R Diagrams into Relations (1 of 7)</vt:lpstr>
      <vt:lpstr>Figure 4-8 Example of Mapping a Regular Entity</vt:lpstr>
      <vt:lpstr>Figure 4-9 Mapping a Composite Attribute</vt:lpstr>
      <vt:lpstr>Figure 4-10 Mapping an Entity with a Multivalued Attribute</vt:lpstr>
      <vt:lpstr>Transforming E E R Diagrams into Relations (2 of 7)</vt:lpstr>
      <vt:lpstr>Figure 4-11 Example of Mapping a Weak Entity</vt:lpstr>
      <vt:lpstr>Transforming E E R Diagrams into Relations (3 of 7)</vt:lpstr>
      <vt:lpstr>Figure 4-12 Example of Mapping a 1 colon N Relationship</vt:lpstr>
      <vt:lpstr>Figure 4-13 Example of Mapping an M colon N Relationship</vt:lpstr>
      <vt:lpstr>Figure 4-14 Example of Mapping a Binary 1 colon 1 Relationship</vt:lpstr>
      <vt:lpstr>Transforming E E R Diagrams into Relations (4 of 7)</vt:lpstr>
      <vt:lpstr>Figure 4-15 Example of Mapping an Associative Entity (1 of 2)</vt:lpstr>
      <vt:lpstr>Figure 4-15 Example of Mapping an Associative Entity (2 of 2)</vt:lpstr>
      <vt:lpstr>Figure 4-16 Example of Mapping an Associative Entity with an Identifier (1 of 2)</vt:lpstr>
      <vt:lpstr>Figure 4-16 Example of Mapping an Associative Entity with an Identifier (2 of 2)</vt:lpstr>
      <vt:lpstr>Transforming E E R Diagrams into Relations (5 of 7)</vt:lpstr>
      <vt:lpstr>Figure 4-17 Example of Mapping a Unary 1 colon N Relationship</vt:lpstr>
      <vt:lpstr>Figure 4-18 Example of Mapping a Unary M colon N Relationship</vt:lpstr>
      <vt:lpstr>Transforming E E R Diagrams into Relations (6 of 7)</vt:lpstr>
      <vt:lpstr>Figure 4-18 Example of Mapping a Ternary Relationship (1 of 2)</vt:lpstr>
      <vt:lpstr>Figure 4-18 Example of Mapping a Ternary Relationship (2 of 2)</vt:lpstr>
      <vt:lpstr>Transforming E E R Diagrams into Relations (7 of 7)</vt:lpstr>
      <vt:lpstr>Figure 4-20 Supertype/Subtype Relationships</vt:lpstr>
      <vt:lpstr>Figure 4-21 Example of Mapping Supertype/Subtype Relationships to Relations</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Database Management, Thirteenth Edition</dc:title>
  <dc:subject>MIS/IT</dc:subject>
  <dc:creator>Hoffer/Ramesh/Topi</dc:creator>
  <cp:keywords>Modern Database Management</cp:keywords>
  <cp:lastModifiedBy>Zaman Zaman</cp:lastModifiedBy>
  <cp:revision>1102</cp:revision>
  <dcterms:modified xsi:type="dcterms:W3CDTF">2021-01-18T04:00:22Z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