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9"/>
  </p:notesMasterIdLst>
  <p:handoutMasterIdLst>
    <p:handoutMasterId r:id="rId20"/>
  </p:handoutMasterIdLst>
  <p:sldIdLst>
    <p:sldId id="332" r:id="rId3"/>
    <p:sldId id="390" r:id="rId4"/>
    <p:sldId id="389" r:id="rId5"/>
    <p:sldId id="391" r:id="rId6"/>
    <p:sldId id="392" r:id="rId7"/>
    <p:sldId id="393" r:id="rId8"/>
    <p:sldId id="394" r:id="rId9"/>
    <p:sldId id="395" r:id="rId10"/>
    <p:sldId id="396" r:id="rId11"/>
    <p:sldId id="397" r:id="rId12"/>
    <p:sldId id="423" r:id="rId13"/>
    <p:sldId id="399" r:id="rId14"/>
    <p:sldId id="400" r:id="rId15"/>
    <p:sldId id="401" r:id="rId16"/>
    <p:sldId id="402" r:id="rId17"/>
    <p:sldId id="329"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980" autoAdjust="0"/>
    <p:restoredTop sz="96395" autoAdjust="0"/>
  </p:normalViewPr>
  <p:slideViewPr>
    <p:cSldViewPr snapToGrid="0" snapToObjects="1">
      <p:cViewPr varScale="1">
        <p:scale>
          <a:sx n="93" d="100"/>
          <a:sy n="93" d="100"/>
        </p:scale>
        <p:origin x="678" y="57"/>
      </p:cViewPr>
      <p:guideLst>
        <p:guide orient="horz" pos="4104"/>
        <p:guide pos="1824"/>
      </p:guideLst>
    </p:cSldViewPr>
  </p:slideViewPr>
  <p:outlineViewPr>
    <p:cViewPr>
      <p:scale>
        <a:sx n="50" d="100"/>
        <a:sy n="50" d="100"/>
      </p:scale>
      <p:origin x="0" y="-3543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man Zaman" userId="e745144d-2859-4efa-8ace-e0474d46a858" providerId="ADAL" clId="{68149865-3290-48BE-9E24-070CB53394D5}"/>
    <pc:docChg chg="delSld">
      <pc:chgData name="Zaman Zaman" userId="e745144d-2859-4efa-8ace-e0474d46a858" providerId="ADAL" clId="{68149865-3290-48BE-9E24-070CB53394D5}" dt="2021-01-18T16:25:49.403" v="19" actId="2696"/>
      <pc:docMkLst>
        <pc:docMk/>
      </pc:docMkLst>
      <pc:sldChg chg="del">
        <pc:chgData name="Zaman Zaman" userId="e745144d-2859-4efa-8ace-e0474d46a858" providerId="ADAL" clId="{68149865-3290-48BE-9E24-070CB53394D5}" dt="2021-01-18T16:25:49.333" v="0" actId="2696"/>
        <pc:sldMkLst>
          <pc:docMk/>
          <pc:sldMk cId="3826507847" sldId="403"/>
        </pc:sldMkLst>
      </pc:sldChg>
      <pc:sldChg chg="del">
        <pc:chgData name="Zaman Zaman" userId="e745144d-2859-4efa-8ace-e0474d46a858" providerId="ADAL" clId="{68149865-3290-48BE-9E24-070CB53394D5}" dt="2021-01-18T16:25:49.341" v="1" actId="2696"/>
        <pc:sldMkLst>
          <pc:docMk/>
          <pc:sldMk cId="3689167951" sldId="404"/>
        </pc:sldMkLst>
      </pc:sldChg>
      <pc:sldChg chg="del">
        <pc:chgData name="Zaman Zaman" userId="e745144d-2859-4efa-8ace-e0474d46a858" providerId="ADAL" clId="{68149865-3290-48BE-9E24-070CB53394D5}" dt="2021-01-18T16:25:49.341" v="2" actId="2696"/>
        <pc:sldMkLst>
          <pc:docMk/>
          <pc:sldMk cId="906716521" sldId="405"/>
        </pc:sldMkLst>
      </pc:sldChg>
      <pc:sldChg chg="del">
        <pc:chgData name="Zaman Zaman" userId="e745144d-2859-4efa-8ace-e0474d46a858" providerId="ADAL" clId="{68149865-3290-48BE-9E24-070CB53394D5}" dt="2021-01-18T16:25:49.349" v="3" actId="2696"/>
        <pc:sldMkLst>
          <pc:docMk/>
          <pc:sldMk cId="2631647642" sldId="406"/>
        </pc:sldMkLst>
      </pc:sldChg>
      <pc:sldChg chg="del">
        <pc:chgData name="Zaman Zaman" userId="e745144d-2859-4efa-8ace-e0474d46a858" providerId="ADAL" clId="{68149865-3290-48BE-9E24-070CB53394D5}" dt="2021-01-18T16:25:49.349" v="5" actId="2696"/>
        <pc:sldMkLst>
          <pc:docMk/>
          <pc:sldMk cId="3855994870" sldId="407"/>
        </pc:sldMkLst>
      </pc:sldChg>
      <pc:sldChg chg="del">
        <pc:chgData name="Zaman Zaman" userId="e745144d-2859-4efa-8ace-e0474d46a858" providerId="ADAL" clId="{68149865-3290-48BE-9E24-070CB53394D5}" dt="2021-01-18T16:25:49.349" v="4" actId="2696"/>
        <pc:sldMkLst>
          <pc:docMk/>
          <pc:sldMk cId="2677783557" sldId="408"/>
        </pc:sldMkLst>
      </pc:sldChg>
      <pc:sldChg chg="del">
        <pc:chgData name="Zaman Zaman" userId="e745144d-2859-4efa-8ace-e0474d46a858" providerId="ADAL" clId="{68149865-3290-48BE-9E24-070CB53394D5}" dt="2021-01-18T16:25:49.357" v="6" actId="2696"/>
        <pc:sldMkLst>
          <pc:docMk/>
          <pc:sldMk cId="1870857059" sldId="409"/>
        </pc:sldMkLst>
      </pc:sldChg>
      <pc:sldChg chg="del">
        <pc:chgData name="Zaman Zaman" userId="e745144d-2859-4efa-8ace-e0474d46a858" providerId="ADAL" clId="{68149865-3290-48BE-9E24-070CB53394D5}" dt="2021-01-18T16:25:49.357" v="7" actId="2696"/>
        <pc:sldMkLst>
          <pc:docMk/>
          <pc:sldMk cId="3053262676" sldId="410"/>
        </pc:sldMkLst>
      </pc:sldChg>
      <pc:sldChg chg="del">
        <pc:chgData name="Zaman Zaman" userId="e745144d-2859-4efa-8ace-e0474d46a858" providerId="ADAL" clId="{68149865-3290-48BE-9E24-070CB53394D5}" dt="2021-01-18T16:25:49.367" v="8" actId="2696"/>
        <pc:sldMkLst>
          <pc:docMk/>
          <pc:sldMk cId="4183529897" sldId="411"/>
        </pc:sldMkLst>
      </pc:sldChg>
      <pc:sldChg chg="del">
        <pc:chgData name="Zaman Zaman" userId="e745144d-2859-4efa-8ace-e0474d46a858" providerId="ADAL" clId="{68149865-3290-48BE-9E24-070CB53394D5}" dt="2021-01-18T16:25:49.367" v="9" actId="2696"/>
        <pc:sldMkLst>
          <pc:docMk/>
          <pc:sldMk cId="2140413677" sldId="412"/>
        </pc:sldMkLst>
      </pc:sldChg>
      <pc:sldChg chg="del">
        <pc:chgData name="Zaman Zaman" userId="e745144d-2859-4efa-8ace-e0474d46a858" providerId="ADAL" clId="{68149865-3290-48BE-9E24-070CB53394D5}" dt="2021-01-18T16:25:49.367" v="10" actId="2696"/>
        <pc:sldMkLst>
          <pc:docMk/>
          <pc:sldMk cId="543083725" sldId="413"/>
        </pc:sldMkLst>
      </pc:sldChg>
      <pc:sldChg chg="del">
        <pc:chgData name="Zaman Zaman" userId="e745144d-2859-4efa-8ace-e0474d46a858" providerId="ADAL" clId="{68149865-3290-48BE-9E24-070CB53394D5}" dt="2021-01-18T16:25:49.377" v="11" actId="2696"/>
        <pc:sldMkLst>
          <pc:docMk/>
          <pc:sldMk cId="693941737" sldId="414"/>
        </pc:sldMkLst>
      </pc:sldChg>
      <pc:sldChg chg="del">
        <pc:chgData name="Zaman Zaman" userId="e745144d-2859-4efa-8ace-e0474d46a858" providerId="ADAL" clId="{68149865-3290-48BE-9E24-070CB53394D5}" dt="2021-01-18T16:25:49.377" v="12" actId="2696"/>
        <pc:sldMkLst>
          <pc:docMk/>
          <pc:sldMk cId="3412058865" sldId="415"/>
        </pc:sldMkLst>
      </pc:sldChg>
      <pc:sldChg chg="del">
        <pc:chgData name="Zaman Zaman" userId="e745144d-2859-4efa-8ace-e0474d46a858" providerId="ADAL" clId="{68149865-3290-48BE-9E24-070CB53394D5}" dt="2021-01-18T16:25:49.385" v="13" actId="2696"/>
        <pc:sldMkLst>
          <pc:docMk/>
          <pc:sldMk cId="1749438153" sldId="416"/>
        </pc:sldMkLst>
      </pc:sldChg>
      <pc:sldChg chg="del">
        <pc:chgData name="Zaman Zaman" userId="e745144d-2859-4efa-8ace-e0474d46a858" providerId="ADAL" clId="{68149865-3290-48BE-9E24-070CB53394D5}" dt="2021-01-18T16:25:49.387" v="14" actId="2696"/>
        <pc:sldMkLst>
          <pc:docMk/>
          <pc:sldMk cId="630756667" sldId="417"/>
        </pc:sldMkLst>
      </pc:sldChg>
      <pc:sldChg chg="del">
        <pc:chgData name="Zaman Zaman" userId="e745144d-2859-4efa-8ace-e0474d46a858" providerId="ADAL" clId="{68149865-3290-48BE-9E24-070CB53394D5}" dt="2021-01-18T16:25:49.387" v="15" actId="2696"/>
        <pc:sldMkLst>
          <pc:docMk/>
          <pc:sldMk cId="3495622280" sldId="418"/>
        </pc:sldMkLst>
      </pc:sldChg>
      <pc:sldChg chg="del">
        <pc:chgData name="Zaman Zaman" userId="e745144d-2859-4efa-8ace-e0474d46a858" providerId="ADAL" clId="{68149865-3290-48BE-9E24-070CB53394D5}" dt="2021-01-18T16:25:49.387" v="16" actId="2696"/>
        <pc:sldMkLst>
          <pc:docMk/>
          <pc:sldMk cId="2322376871" sldId="419"/>
        </pc:sldMkLst>
      </pc:sldChg>
      <pc:sldChg chg="del">
        <pc:chgData name="Zaman Zaman" userId="e745144d-2859-4efa-8ace-e0474d46a858" providerId="ADAL" clId="{68149865-3290-48BE-9E24-070CB53394D5}" dt="2021-01-18T16:25:49.395" v="17" actId="2696"/>
        <pc:sldMkLst>
          <pc:docMk/>
          <pc:sldMk cId="3410563923" sldId="420"/>
        </pc:sldMkLst>
      </pc:sldChg>
      <pc:sldChg chg="del">
        <pc:chgData name="Zaman Zaman" userId="e745144d-2859-4efa-8ace-e0474d46a858" providerId="ADAL" clId="{68149865-3290-48BE-9E24-070CB53394D5}" dt="2021-01-18T16:25:49.395" v="18" actId="2696"/>
        <pc:sldMkLst>
          <pc:docMk/>
          <pc:sldMk cId="1306171600" sldId="421"/>
        </pc:sldMkLst>
      </pc:sldChg>
      <pc:sldChg chg="del">
        <pc:chgData name="Zaman Zaman" userId="e745144d-2859-4efa-8ace-e0474d46a858" providerId="ADAL" clId="{68149865-3290-48BE-9E24-070CB53394D5}" dt="2021-01-18T16:25:49.403" v="19" actId="2696"/>
        <pc:sldMkLst>
          <pc:docMk/>
          <pc:sldMk cId="1787389911" sldId="42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the difference between static and dynamic page requests. Any Web</a:t>
            </a:r>
            <a:r>
              <a:rPr lang="en-US" baseline="0" dirty="0"/>
              <a:t> request to a .html or .</a:t>
            </a:r>
            <a:r>
              <a:rPr lang="en-US" baseline="0" dirty="0" err="1"/>
              <a:t>shtml</a:t>
            </a:r>
            <a:r>
              <a:rPr lang="en-US" baseline="0" dirty="0"/>
              <a:t> file is a static request. No application processing takes place on the application server. Basically, the file retrieved has all the HTML, CSS, and JavaScript code in it. </a:t>
            </a:r>
          </a:p>
          <a:p>
            <a:endParaRPr lang="en-US" baseline="0" dirty="0"/>
          </a:p>
          <a:p>
            <a:r>
              <a:rPr lang="en-US" baseline="0" dirty="0"/>
              <a:t>URLs with .</a:t>
            </a:r>
            <a:r>
              <a:rPr lang="en-US" baseline="0" dirty="0" err="1"/>
              <a:t>jsp</a:t>
            </a:r>
            <a:r>
              <a:rPr lang="en-US" baseline="0" dirty="0"/>
              <a:t>, .</a:t>
            </a:r>
            <a:r>
              <a:rPr lang="en-US" baseline="0" dirty="0" err="1"/>
              <a:t>php</a:t>
            </a:r>
            <a:r>
              <a:rPr lang="en-US" baseline="0" dirty="0"/>
              <a:t>, and .</a:t>
            </a:r>
            <a:r>
              <a:rPr lang="en-US" baseline="0" dirty="0" err="1"/>
              <a:t>aspx</a:t>
            </a:r>
            <a:r>
              <a:rPr lang="en-US" baseline="0" dirty="0"/>
              <a:t> are dynamic page requests. Here, the application server is invoked and interacts with the database to dynamically generate the HTML, CSS, and JavaScript that gets sent to the browser.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71418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matter what C/S architecture you use, you will encounter middleware and APIs.</a:t>
            </a:r>
            <a:r>
              <a:rPr lang="en-US" baseline="0" dirty="0"/>
              <a:t> There are many kinds of APIs, and database APIs are only one type. For example, there are API’s for the presentation layer stuff (forms, buttons, list boxes, and all the user interface processing). There are also APIs for working with different Web services; often these are in the form of REST and XML.</a:t>
            </a:r>
          </a:p>
          <a:p>
            <a:endParaRPr lang="en-US" baseline="0" dirty="0"/>
          </a:p>
          <a:p>
            <a:r>
              <a:rPr lang="en-US" baseline="0" dirty="0"/>
              <a:t>Computer programmers and application developers will use APIs for interacting with the database, and these APIs invoke middleware to provide the connection to the DBMS. </a:t>
            </a:r>
          </a:p>
          <a:p>
            <a:endParaRPr lang="en-US" baseline="0" dirty="0"/>
          </a:p>
          <a:p>
            <a:r>
              <a:rPr lang="en-US" baseline="0" dirty="0"/>
              <a:t>ODBC and ADO .NET are the most common database APIs for the Microsoft platform. ODBC is older, and ADO .NET is more modern. ADO .NET is the most common database API in Web applications.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27336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When you’re writing a program that interacts with a database</a:t>
            </a:r>
            <a:r>
              <a:rPr lang="en-US" baseline="0" dirty="0"/>
              <a:t>, you will need to do all these things in the code. Different programming languages have different syntax and we’ll see a couple examples.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1218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Java code for doing the steps from the previous slide. The</a:t>
            </a:r>
            <a:r>
              <a:rPr lang="en-US" baseline="0" dirty="0"/>
              <a:t> “driver” is the middleware program that provides the link to the DBMS. At the “open a connection” step you can see the connection string. And further down, you see the query. The data returned from the query is in a “result set”, and your program can loop through this result set to obtain that data.</a:t>
            </a:r>
          </a:p>
          <a:p>
            <a:endParaRPr lang="en-US" baseline="0" dirty="0"/>
          </a:p>
          <a:p>
            <a:r>
              <a:rPr lang="en-US" baseline="0" dirty="0"/>
              <a:t>The JDBC classes that you will likely use in a Java database program are Driver, </a:t>
            </a:r>
            <a:r>
              <a:rPr lang="en-US" baseline="0" dirty="0" err="1"/>
              <a:t>DriverManager</a:t>
            </a:r>
            <a:r>
              <a:rPr lang="en-US" baseline="0" dirty="0"/>
              <a:t>, Connection, Statement, and </a:t>
            </a:r>
            <a:r>
              <a:rPr lang="en-US" baseline="0" dirty="0" err="1"/>
              <a:t>ResultSet</a:t>
            </a:r>
            <a:r>
              <a:rPr lang="en-US" baseline="0" dirty="0"/>
              <a:t>. Each of these are classes in the Java JDBC API.</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94385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textbook shows a Python application that involves a database server, various Python classes executing on an application server, and output to a Web client.</a:t>
            </a:r>
          </a:p>
          <a:p>
            <a:endParaRPr lang="en-US" dirty="0"/>
          </a:p>
          <a:p>
            <a:r>
              <a:rPr lang="en-US" sz="1200" b="1" i="0" u="none" strike="noStrike" kern="1200" cap="none" baseline="0" dirty="0">
                <a:solidFill>
                  <a:schemeClr val="dk1"/>
                </a:solidFill>
                <a:latin typeface="Arial"/>
                <a:ea typeface="Arial"/>
                <a:cs typeface="Arial"/>
                <a:sym typeface="Arial"/>
              </a:rPr>
              <a:t>JavaScript Object Notation (JSON) </a:t>
            </a:r>
            <a:r>
              <a:rPr lang="en-US" sz="1200" b="0" i="0" u="none" strike="noStrike" kern="1200" cap="none" baseline="0" dirty="0">
                <a:solidFill>
                  <a:schemeClr val="dk1"/>
                </a:solidFill>
                <a:latin typeface="Arial"/>
                <a:ea typeface="Arial"/>
                <a:cs typeface="Arial"/>
                <a:sym typeface="Arial"/>
              </a:rPr>
              <a:t>is a data-interchange format that is both easy for humans to read and for machines to parse and generate.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7514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23321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Client/server applications began with the advent of networked computing, and are the dominant paradigm for computing applications for the past 25 years. Prior to that, mainframe computers with “dumb terminals” (and later “smart terminals”) was the dominant mode. These still exist, but they are usually also somehow connected C/S networks.</a:t>
            </a:r>
          </a:p>
          <a:p>
            <a:endParaRPr 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Every time you use the Web you are operating in a client/server environment. The idea is that the client requests some sort of resource, and the server provides it. Each server will service many clients, maybe even millions (for example Amazon’s Web servers).</a:t>
            </a:r>
          </a:p>
          <a:p>
            <a:endParaRPr 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Servers can be file servers, print servers, database servers, Web servers, or in general servers providing any shared resource to clients in the network. For example, your school’s computer lab has a shared printer that you can use, and this is done by a print server in a client/server environment. The computer you work on is a client in that network. This is typically called a local area network (LAN).</a:t>
            </a:r>
          </a:p>
          <a:p>
            <a:endParaRPr 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Web servers operate in the Internet, which is a wide area network (WAN). </a:t>
            </a:r>
          </a:p>
          <a:p>
            <a:endParaRPr 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Advances in personal computing, smartphone, and tablet technology and the corresponding rapid evolution of graphical user interfaces (GUIs), networking, and communications have changed the way businesses use computing systems to meet ever more demanding business needs. Electronic commerce requires that clients (PCs or smartphones) be able to access dynamic Web pages attached to databases that provide real-time information. Mainframe applications have been rewritten to run in client/server environments and take advantage of the greater cost-effectiveness of advances in networking, personal computers, smartphones, and tablets.</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7779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As you can see here, there are three main layers in an application, and they serve different purposes. The presentation layer is what you the user directly interact with. The processing logic involves the software</a:t>
            </a:r>
            <a:r>
              <a:rPr lang="en-US" altLang="en-US" baseline="0" dirty="0">
                <a:cs typeface="Arial" panose="020B0604020202020204" pitchFamily="34" charset="0"/>
              </a:rPr>
              <a:t> doing all the computation for the application. And the storage logic involves the activities of the DBMS. </a:t>
            </a:r>
            <a:r>
              <a:rPr lang="en-US" altLang="en-US" dirty="0">
                <a:cs typeface="Arial" panose="020B0604020202020204" pitchFamily="34" charset="0"/>
              </a:rPr>
              <a:t>Different</a:t>
            </a:r>
            <a:r>
              <a:rPr lang="en-US" altLang="en-US" baseline="0" dirty="0">
                <a:cs typeface="Arial" panose="020B0604020202020204" pitchFamily="34" charset="0"/>
              </a:rPr>
              <a:t> types of C/S systems will distribute these three in different ways.</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01463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We’re going to see different types of application partitioning. This involves distributing</a:t>
            </a:r>
            <a:r>
              <a:rPr lang="en-US" altLang="en-US" baseline="0" dirty="0">
                <a:cs typeface="Arial" panose="020B0604020202020204" pitchFamily="34" charset="0"/>
              </a:rPr>
              <a:t> the presentation, processing, and storage logic to different computers in the client server network. Of course, presentation is always at the client. </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27186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Local area networks are typically implemented as a 2-tier system. Here, the presentation layer always</a:t>
            </a:r>
            <a:r>
              <a:rPr lang="en-US" altLang="en-US" baseline="0" dirty="0">
                <a:cs typeface="Arial" panose="020B0604020202020204" pitchFamily="34" charset="0"/>
              </a:rPr>
              <a:t> does presentation logic, and the server always does storage logic. Processing logic could take place in either. This is what you are using when you work within an office’s local network, or your school’s computer labs. </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93651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This is how it’s done on the Web. There are at least three tiers, with each tier doing one of the three logics. The client is you on your PC</a:t>
            </a:r>
            <a:r>
              <a:rPr lang="en-US" altLang="en-US" baseline="0" dirty="0">
                <a:cs typeface="Arial" panose="020B0604020202020204" pitchFamily="34" charset="0"/>
              </a:rPr>
              <a:t> or mobile device. Application logic takes place on the application server and the DBMS is on the database server. We’ll see in later slides some code you’ll typically see in application logic.</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Notice that sometimes the processing logic is split. The underlying business logic is done on one server and the control of Internet processing is done on the Web server.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0917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31567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network protocol for Internet-bound traffic is TCP/IP, which stands for Transmission Control Protocol – Internet Protocol. The notion of an </a:t>
            </a:r>
            <a:r>
              <a:rPr lang="en-US" b="1" dirty="0"/>
              <a:t>extranet</a:t>
            </a:r>
            <a:r>
              <a:rPr lang="en-US" dirty="0"/>
              <a:t> is what we usually think</a:t>
            </a:r>
            <a:r>
              <a:rPr lang="en-US" baseline="0" dirty="0"/>
              <a:t> of when we use a Web site like Amazon. Companies interact with the public via extranets. An </a:t>
            </a:r>
            <a:r>
              <a:rPr lang="en-US" b="1" baseline="0" dirty="0"/>
              <a:t>intranet</a:t>
            </a:r>
            <a:r>
              <a:rPr lang="en-US" baseline="0" dirty="0"/>
              <a:t> also uses 3-tier internet technology (Web servers, TCP/IP protocol) but is limited to access from within an organizations control. This is hidden from the external internet by a firewall, providing security for the organization’s resources.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59024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869535"/>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2757286"/>
            <a:ext cx="8229600" cy="86613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3973513"/>
            <a:ext cx="8166100" cy="96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6294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357408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5">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71" r:id="rId12"/>
    <p:sldLayoutId id="214748365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solidFill>
                  <a:schemeClr val="tx2"/>
                </a:solidFill>
                <a:latin typeface="+mn-lt"/>
              </a:rPr>
              <a:t>Thirteenth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7</a:t>
            </a:r>
          </a:p>
        </p:txBody>
      </p:sp>
      <p:sp>
        <p:nvSpPr>
          <p:cNvPr id="5" name="Text Placeholder 4"/>
          <p:cNvSpPr>
            <a:spLocks noGrp="1"/>
          </p:cNvSpPr>
          <p:nvPr>
            <p:ph type="body" idx="3"/>
          </p:nvPr>
        </p:nvSpPr>
        <p:spPr>
          <a:xfrm>
            <a:off x="4773169" y="3114461"/>
            <a:ext cx="3751400" cy="857932"/>
          </a:xfrm>
        </p:spPr>
        <p:txBody>
          <a:bodyPr/>
          <a:lstStyle/>
          <a:p>
            <a:pPr lvl="0" algn="ctr">
              <a:buSzPct val="25000"/>
            </a:pPr>
            <a:r>
              <a:rPr lang="en-US" dirty="0">
                <a:solidFill>
                  <a:schemeClr val="tx1"/>
                </a:solidFill>
                <a:latin typeface="+mn-lt"/>
              </a:rPr>
              <a:t>Databases in Applications</a:t>
            </a:r>
          </a:p>
        </p:txBody>
      </p:sp>
      <p:pic>
        <p:nvPicPr>
          <p:cNvPr id="8" name="Picture 7" descr="Front Cover: Modern Database Management Thirteenth Edition by Hoffer, Ramesh and Topi."/>
          <p:cNvPicPr>
            <a:picLocks noChangeAspect="1"/>
          </p:cNvPicPr>
          <p:nvPr/>
        </p:nvPicPr>
        <p:blipFill>
          <a:blip r:embed="rId3"/>
          <a:stretch>
            <a:fillRect/>
          </a:stretch>
        </p:blipFill>
        <p:spPr>
          <a:xfrm>
            <a:off x="615470" y="1888110"/>
            <a:ext cx="3416019" cy="4394140"/>
          </a:xfrm>
          <a:prstGeom prst="rect">
            <a:avLst/>
          </a:prstGeom>
          <a:ln w="9525">
            <a:solidFill>
              <a:schemeClr val="tx1"/>
            </a:solidFill>
          </a:ln>
          <a:effectLst/>
        </p:spPr>
      </p:pic>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39" y="254977"/>
            <a:ext cx="8439620" cy="1066799"/>
          </a:xfrm>
        </p:spPr>
        <p:txBody>
          <a:bodyPr anchor="b"/>
          <a:lstStyle/>
          <a:p>
            <a:r>
              <a:rPr lang="en-US" dirty="0"/>
              <a:t>Figure 7-3 A Database-Enabled Intranet/Internet Environment</a:t>
            </a:r>
          </a:p>
        </p:txBody>
      </p:sp>
      <p:pic>
        <p:nvPicPr>
          <p:cNvPr id="4" name="Picture 3" descr="An illustration depicts database enabled intranet or internet environment. The drawing shows a box representing an organization's intranet, where a central cloud structure is surrounded by the following components, Webserver, Clients with browsers and Database server. Two way arrows are drawn between each of these two components and the cloud, which is labeled as T C P I P. Database server is also connected to a Database via a two way arrow. Another cloud structure is shown outside the organization, and is surrounded by the following three components, Public Internet Client, Extranet Client, and Firewall. Two way arrows are drawn between each of these components and the cloud, which is labeled as W W W left parenthesis T C P I P right parenthesis. A two way arrow is also drawn between the firewall and the Organization's intranet."/>
          <p:cNvPicPr>
            <a:picLocks noChangeAspect="1"/>
          </p:cNvPicPr>
          <p:nvPr/>
        </p:nvPicPr>
        <p:blipFill>
          <a:blip r:embed="rId3"/>
          <a:stretch>
            <a:fillRect/>
          </a:stretch>
        </p:blipFill>
        <p:spPr>
          <a:xfrm>
            <a:off x="940801" y="1739965"/>
            <a:ext cx="7262398" cy="4292471"/>
          </a:xfrm>
          <a:prstGeom prst="rect">
            <a:avLst/>
          </a:prstGeom>
        </p:spPr>
      </p:pic>
    </p:spTree>
    <p:extLst>
      <p:ext uri="{BB962C8B-B14F-4D97-AF65-F5344CB8AC3E}">
        <p14:creationId xmlns:p14="http://schemas.microsoft.com/office/powerpoint/2010/main" val="262741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7-5 Information Flow in a Three-Tier Architecture</a:t>
            </a:r>
          </a:p>
        </p:txBody>
      </p:sp>
      <p:sp>
        <p:nvSpPr>
          <p:cNvPr id="3" name="Text Placeholder 2"/>
          <p:cNvSpPr>
            <a:spLocks noGrp="1"/>
          </p:cNvSpPr>
          <p:nvPr>
            <p:ph type="body" idx="1"/>
          </p:nvPr>
        </p:nvSpPr>
        <p:spPr>
          <a:xfrm>
            <a:off x="457200" y="1600200"/>
            <a:ext cx="8229600" cy="461513"/>
          </a:xfrm>
        </p:spPr>
        <p:txBody>
          <a:bodyPr/>
          <a:lstStyle/>
          <a:p>
            <a:pPr marL="0" indent="0">
              <a:buNone/>
            </a:pPr>
            <a:r>
              <a:rPr lang="en-US" altLang="en-US" sz="2000" dirty="0">
                <a:solidFill>
                  <a:schemeClr val="bg2"/>
                </a:solidFill>
              </a:rPr>
              <a:t>(a) Has no server side processing, just a page return</a:t>
            </a:r>
          </a:p>
        </p:txBody>
      </p:sp>
      <p:pic>
        <p:nvPicPr>
          <p:cNvPr id="5" name="Picture 4" descr="An illustration depicts information flow in a three tier architecture. The three tier architecture consists of a Client on one side, a Database Server on the other, and a Webserver with H T M L and Application with J S P Servlet in the middle. This is a two part illustration. Figure a shows a static page request where the Client sends an asterisk dot html request to the Webserver, which sends back the required information in H T M L without involving the Application server or Database."/>
          <p:cNvPicPr>
            <a:picLocks noChangeAspect="1"/>
          </p:cNvPicPr>
          <p:nvPr/>
        </p:nvPicPr>
        <p:blipFill rotWithShape="1">
          <a:blip r:embed="rId3"/>
          <a:srcRect b="49533"/>
          <a:stretch/>
        </p:blipFill>
        <p:spPr>
          <a:xfrm>
            <a:off x="1030550" y="2113376"/>
            <a:ext cx="5834389" cy="1842533"/>
          </a:xfrm>
          <a:prstGeom prst="rect">
            <a:avLst/>
          </a:prstGeom>
        </p:spPr>
      </p:pic>
      <p:sp>
        <p:nvSpPr>
          <p:cNvPr id="4" name="Text Placeholder 3"/>
          <p:cNvSpPr>
            <a:spLocks noGrp="1"/>
          </p:cNvSpPr>
          <p:nvPr>
            <p:ph type="body" idx="2"/>
          </p:nvPr>
        </p:nvSpPr>
        <p:spPr>
          <a:xfrm>
            <a:off x="457200" y="3988279"/>
            <a:ext cx="8229600" cy="445698"/>
          </a:xfrm>
        </p:spPr>
        <p:txBody>
          <a:bodyPr/>
          <a:lstStyle/>
          <a:p>
            <a:pPr marL="0" indent="0">
              <a:buNone/>
            </a:pPr>
            <a:r>
              <a:rPr lang="en-US" altLang="en-US" sz="2000" dirty="0">
                <a:solidFill>
                  <a:schemeClr val="bg2"/>
                </a:solidFill>
              </a:rPr>
              <a:t>(b) Has server side processing, including database access</a:t>
            </a:r>
          </a:p>
        </p:txBody>
      </p:sp>
      <p:pic>
        <p:nvPicPr>
          <p:cNvPr id="6" name="Picture 5" descr="An illustration depicts information flow in a three tier architecture. The three tier architecture consists of a Client on one side, a Database Server on the other, and a Webserver with H T M L and Application with J S P Servlet in the middle. This is a two part illustration. Figure b shows a dynamic page request where the Client sends an asterisk dot J S P request to the Webserver. The Webserver invokes a J S P Servlet in the Application server, which calls Database as necessary through a Driver. The Database returns data which is passed on to the Application server and Webserver, and is returned to the Client as H T M L."/>
          <p:cNvPicPr>
            <a:picLocks noChangeAspect="1"/>
          </p:cNvPicPr>
          <p:nvPr/>
        </p:nvPicPr>
        <p:blipFill rotWithShape="1">
          <a:blip r:embed="rId3"/>
          <a:srcRect t="50935"/>
          <a:stretch/>
        </p:blipFill>
        <p:spPr>
          <a:xfrm>
            <a:off x="950781" y="4482101"/>
            <a:ext cx="6011177" cy="1845610"/>
          </a:xfrm>
          <a:prstGeom prst="rect">
            <a:avLst/>
          </a:prstGeom>
        </p:spPr>
      </p:pic>
    </p:spTree>
    <p:extLst>
      <p:ext uri="{BB962C8B-B14F-4D97-AF65-F5344CB8AC3E}">
        <p14:creationId xmlns:p14="http://schemas.microsoft.com/office/powerpoint/2010/main" val="3757256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 and A</a:t>
            </a:r>
            <a:r>
              <a:rPr lang="en-US" sz="100" dirty="0"/>
              <a:t> </a:t>
            </a:r>
            <a:r>
              <a:rPr lang="en-US" dirty="0"/>
              <a:t>P</a:t>
            </a:r>
            <a:r>
              <a:rPr lang="en-US" sz="100" dirty="0"/>
              <a:t> </a:t>
            </a:r>
            <a:r>
              <a:rPr lang="en-US" dirty="0"/>
              <a:t>Is</a:t>
            </a:r>
          </a:p>
        </p:txBody>
      </p:sp>
      <p:sp>
        <p:nvSpPr>
          <p:cNvPr id="3" name="Text Placeholder 2"/>
          <p:cNvSpPr>
            <a:spLocks noGrp="1"/>
          </p:cNvSpPr>
          <p:nvPr>
            <p:ph type="body" idx="1"/>
          </p:nvPr>
        </p:nvSpPr>
        <p:spPr>
          <a:xfrm>
            <a:off x="457200" y="1600201"/>
            <a:ext cx="8229600" cy="3376246"/>
          </a:xfrm>
        </p:spPr>
        <p:txBody>
          <a:bodyPr/>
          <a:lstStyle/>
          <a:p>
            <a:pPr eaLnBrk="1" hangingPunct="1"/>
            <a:r>
              <a:rPr lang="en-US" altLang="en-US" sz="2400" dirty="0"/>
              <a:t>Middleware – software that allows an application to interoperate with other software without requiring user to understand and code low-level operations</a:t>
            </a:r>
          </a:p>
          <a:p>
            <a:pPr eaLnBrk="1" hangingPunct="1"/>
            <a:r>
              <a:rPr lang="en-US" altLang="en-US" sz="2400" dirty="0"/>
              <a:t>Application Program Interface (A</a:t>
            </a:r>
            <a:r>
              <a:rPr lang="en-US" altLang="en-US" sz="100" dirty="0"/>
              <a:t> </a:t>
            </a:r>
            <a:r>
              <a:rPr lang="en-US" altLang="en-US" sz="2400" dirty="0"/>
              <a:t>P</a:t>
            </a:r>
            <a:r>
              <a:rPr lang="en-US" altLang="en-US" sz="100" dirty="0"/>
              <a:t> </a:t>
            </a:r>
            <a:r>
              <a:rPr lang="en-US" altLang="en-US" sz="2400" dirty="0"/>
              <a:t>I) – routines that an application uses to direct the performance of procedures by the computer’s operating system</a:t>
            </a:r>
          </a:p>
          <a:p>
            <a:pPr eaLnBrk="1" hangingPunct="1"/>
            <a:r>
              <a:rPr lang="en-US" altLang="en-US" sz="2400" dirty="0"/>
              <a:t>Common database A</a:t>
            </a:r>
            <a:r>
              <a:rPr lang="en-US" altLang="en-US" sz="100" dirty="0"/>
              <a:t> </a:t>
            </a:r>
            <a:r>
              <a:rPr lang="en-US" altLang="en-US" sz="2400" dirty="0"/>
              <a:t>P</a:t>
            </a:r>
            <a:r>
              <a:rPr lang="en-US" altLang="en-US" sz="100" dirty="0"/>
              <a:t> </a:t>
            </a:r>
            <a:r>
              <a:rPr lang="en-US" altLang="en-US" sz="2400" dirty="0"/>
              <a:t>Is – O</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C, A</a:t>
            </a:r>
            <a:r>
              <a:rPr lang="en-US" altLang="en-US" sz="100" dirty="0"/>
              <a:t> </a:t>
            </a:r>
            <a:r>
              <a:rPr lang="en-US" altLang="en-US" sz="2400" dirty="0"/>
              <a:t>D</a:t>
            </a:r>
            <a:r>
              <a:rPr lang="en-US" altLang="en-US" sz="100" dirty="0"/>
              <a:t> </a:t>
            </a:r>
            <a:r>
              <a:rPr lang="en-US" altLang="en-US" sz="2400" dirty="0"/>
              <a:t>O .N</a:t>
            </a:r>
            <a:r>
              <a:rPr lang="en-US" altLang="en-US" sz="100" dirty="0"/>
              <a:t> </a:t>
            </a:r>
            <a:r>
              <a:rPr lang="en-US" altLang="en-US" sz="2400" dirty="0"/>
              <a:t>E</a:t>
            </a:r>
            <a:r>
              <a:rPr lang="en-US" altLang="en-US" sz="100" dirty="0"/>
              <a:t> </a:t>
            </a:r>
            <a:r>
              <a:rPr lang="en-US" altLang="en-US" sz="2400" dirty="0"/>
              <a:t>T, J</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C</a:t>
            </a:r>
          </a:p>
        </p:txBody>
      </p:sp>
    </p:spTree>
    <p:extLst>
      <p:ext uri="{BB962C8B-B14F-4D97-AF65-F5344CB8AC3E}">
        <p14:creationId xmlns:p14="http://schemas.microsoft.com/office/powerpoint/2010/main" val="1573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Using Databases via Middleware A</a:t>
            </a:r>
            <a:r>
              <a:rPr lang="en-US" sz="100" dirty="0"/>
              <a:t> </a:t>
            </a:r>
            <a:r>
              <a:rPr lang="en-US" dirty="0"/>
              <a:t>P</a:t>
            </a:r>
            <a:r>
              <a:rPr lang="en-US" sz="100" dirty="0"/>
              <a:t> </a:t>
            </a:r>
            <a:r>
              <a:rPr lang="en-US" dirty="0"/>
              <a:t>Is</a:t>
            </a:r>
          </a:p>
        </p:txBody>
      </p:sp>
      <p:sp>
        <p:nvSpPr>
          <p:cNvPr id="3" name="Text Placeholder 2"/>
          <p:cNvSpPr>
            <a:spLocks noGrp="1"/>
          </p:cNvSpPr>
          <p:nvPr>
            <p:ph type="body" idx="1"/>
          </p:nvPr>
        </p:nvSpPr>
        <p:spPr>
          <a:xfrm>
            <a:off x="457200" y="1600201"/>
            <a:ext cx="8229600" cy="3604846"/>
          </a:xfrm>
        </p:spPr>
        <p:txBody>
          <a:bodyPr/>
          <a:lstStyle/>
          <a:p>
            <a:pPr marL="429768" indent="-429768" eaLnBrk="1" hangingPunct="1">
              <a:buFont typeface="Franklin Gothic Medium" panose="020B0603020102020204" pitchFamily="34" charset="0"/>
              <a:buAutoNum type="arabicPeriod"/>
            </a:pPr>
            <a:r>
              <a:rPr lang="en-US" altLang="en-US" sz="2400" dirty="0"/>
              <a:t>Identify and register a database driver.</a:t>
            </a:r>
          </a:p>
          <a:p>
            <a:pPr marL="429768" indent="-429768" eaLnBrk="1" hangingPunct="1">
              <a:buFont typeface="Franklin Gothic Medium" panose="020B0603020102020204" pitchFamily="34" charset="0"/>
              <a:buAutoNum type="arabicPeriod"/>
            </a:pPr>
            <a:r>
              <a:rPr lang="en-US" altLang="en-US" sz="2400" dirty="0"/>
              <a:t>Open a connection to a database.</a:t>
            </a:r>
          </a:p>
          <a:p>
            <a:pPr marL="429768" indent="-429768" eaLnBrk="1" hangingPunct="1">
              <a:buFont typeface="Franklin Gothic Medium" panose="020B0603020102020204" pitchFamily="34" charset="0"/>
              <a:buAutoNum type="arabicPeriod"/>
            </a:pPr>
            <a:r>
              <a:rPr lang="en-US" altLang="en-US" sz="2400" dirty="0"/>
              <a:t>Execute a query against the database.</a:t>
            </a:r>
          </a:p>
          <a:p>
            <a:pPr marL="429768" indent="-429768" eaLnBrk="1" hangingPunct="1">
              <a:buFont typeface="Franklin Gothic Medium" panose="020B0603020102020204" pitchFamily="34" charset="0"/>
              <a:buAutoNum type="arabicPeriod"/>
            </a:pPr>
            <a:r>
              <a:rPr lang="en-US" altLang="en-US" sz="2400" dirty="0"/>
              <a:t>Process the results of the query.</a:t>
            </a:r>
          </a:p>
          <a:p>
            <a:pPr marL="429768" indent="-429768" eaLnBrk="1" hangingPunct="1">
              <a:buFont typeface="Franklin Gothic Medium" panose="020B0603020102020204" pitchFamily="34" charset="0"/>
              <a:buAutoNum type="arabicPeriod"/>
            </a:pPr>
            <a:r>
              <a:rPr lang="en-US" altLang="en-US" sz="2400" dirty="0"/>
              <a:t>Repeat steps 3–4 as necessary.</a:t>
            </a:r>
          </a:p>
          <a:p>
            <a:pPr marL="429768" indent="-429768" eaLnBrk="1" hangingPunct="1">
              <a:buFont typeface="Franklin Gothic Medium" panose="020B0603020102020204" pitchFamily="34" charset="0"/>
              <a:buAutoNum type="arabicPeriod"/>
            </a:pPr>
            <a:r>
              <a:rPr lang="en-US" altLang="en-US" sz="2400" dirty="0"/>
              <a:t>Close the connection to the database.</a:t>
            </a:r>
          </a:p>
        </p:txBody>
      </p:sp>
    </p:spTree>
    <p:extLst>
      <p:ext uri="{BB962C8B-B14F-4D97-AF65-F5344CB8AC3E}">
        <p14:creationId xmlns:p14="http://schemas.microsoft.com/office/powerpoint/2010/main" val="3006636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7-7 Database Access from a Java Program</a:t>
            </a:r>
          </a:p>
        </p:txBody>
      </p:sp>
      <p:sp>
        <p:nvSpPr>
          <p:cNvPr id="3" name="Text Placeholder 2"/>
          <p:cNvSpPr>
            <a:spLocks noGrp="1"/>
          </p:cNvSpPr>
          <p:nvPr>
            <p:ph type="body" idx="1"/>
          </p:nvPr>
        </p:nvSpPr>
        <p:spPr>
          <a:xfrm>
            <a:off x="457200" y="1600201"/>
            <a:ext cx="8229600" cy="823822"/>
          </a:xfrm>
        </p:spPr>
        <p:txBody>
          <a:bodyPr/>
          <a:lstStyle/>
          <a:p>
            <a:pPr marL="0" indent="0">
              <a:buNone/>
            </a:pPr>
            <a:r>
              <a:rPr lang="en-US" sz="2200" dirty="0"/>
              <a:t>Java implementation of database access to an Oracle database using J</a:t>
            </a:r>
            <a:r>
              <a:rPr lang="en-US" sz="100" dirty="0"/>
              <a:t> </a:t>
            </a:r>
            <a:r>
              <a:rPr lang="en-US" sz="2200" dirty="0"/>
              <a:t>D</a:t>
            </a:r>
            <a:r>
              <a:rPr lang="en-US" sz="100" dirty="0"/>
              <a:t> </a:t>
            </a:r>
            <a:r>
              <a:rPr lang="en-US" sz="2200" dirty="0"/>
              <a:t>B</a:t>
            </a:r>
            <a:r>
              <a:rPr lang="en-US" sz="100" dirty="0"/>
              <a:t> </a:t>
            </a:r>
            <a:r>
              <a:rPr lang="en-US" sz="2200" dirty="0"/>
              <a:t>C</a:t>
            </a:r>
          </a:p>
        </p:txBody>
      </p:sp>
      <p:pic>
        <p:nvPicPr>
          <p:cNvPr id="4" name="Picture 3" descr="An illustration shows a java code used to retrieve data from the database. The code along with the annotation is shown as follows. Line 1. import java dot s q l dot asterisk semicolon. Line 2. public class Test J D B C left brace. Line 3. public static void main left parenthesis left parenthesis String left bracket right bracket a r g s right parenthesis left bracket. Line 4. try left brace. Line 5. Driver d equals. Line 6. Left parenthesis Driver right parenthesis Class dot for Name left parenthesis double quote oracle dot j d b c dot driver dot Oracle Driver double quote right parenthesis dot new Instance left parenthesis right parenthesis semicolon. There is an annotation pointing to Oracle Driver that reads, Register the driver to be used.&#10;Line 7. System dot out dot print l n left parenthesis d right parenthesis semicolon. Line 8. Driver Manager dot register Driver left parenthesis new oracle dot j d b c dot driver dot Oracle Driver left parenthesis right parenthesis right parenthesis semicolon. There is an annotation pointing to j d b c that reads, Identify the type of driver to be used. Line 9. Connection c o n n equals. Line 10. Driver Manager dot get Connection left parenthesis double quote j d b c colon oracle colon thin colon at sign d u r g a dot units dot Indiana dot e d u colon 1 5 2 1 colon O E D 1 double quote comma a r g s left bracket 0 right bracket comma a r g s left bracket 1 right bracket right parenthesis semicolon. There is an annotation that points to oracle that reads, Open a connection to a database. Line 11. Statement s t equals c o n n dot create Statement left parenthesis right parenthesis semicolon. There is an annotation that points to the create statement that reads, Create a Statement variable that can be used to issue queries against the database. Line 12. Result Set r e c equals s t dot execute Query left parenthesis double quote SELECT asterisk FROM Student double quote right parenthesis semicolon. There is an annotation that points to Student that reads, Issue a query and get a result. Line 13. While left parenthesis r e c dot next left parenthesis right parenthesis right parenthesis left brace. Line 14. System dot out dot print l n left parenthesis rec dot get String left parenthesis double quote name double quote right parenthesis right parenthesis semicolon right brace. There is an annotation that points to the line that reads, Process the result, one row at a time. Line 15. C o n n dot close left parenthesis right parenthesis semicolon. There is an annotation the points to the line that reads, Close the connection. Line 16. Right brace. Line 17. catch left parenthesis Exception e right parenthesis left brace. Line 18. System dot out dot print l n left parenthesis double quote Error hyphen space double quote plus e right parenthesis semicolon. Line 19. Right brace. Line 20. Right brace.&#10;Line 21. Right brace."/>
          <p:cNvPicPr>
            <a:picLocks noChangeAspect="1"/>
          </p:cNvPicPr>
          <p:nvPr/>
        </p:nvPicPr>
        <p:blipFill>
          <a:blip r:embed="rId3"/>
          <a:stretch>
            <a:fillRect/>
          </a:stretch>
        </p:blipFill>
        <p:spPr>
          <a:xfrm>
            <a:off x="1328964" y="2502172"/>
            <a:ext cx="6221305" cy="3797487"/>
          </a:xfrm>
          <a:prstGeom prst="rect">
            <a:avLst/>
          </a:prstGeom>
        </p:spPr>
      </p:pic>
    </p:spTree>
    <p:extLst>
      <p:ext uri="{BB962C8B-B14F-4D97-AF65-F5344CB8AC3E}">
        <p14:creationId xmlns:p14="http://schemas.microsoft.com/office/powerpoint/2010/main" val="3870031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7-8 System Architecture of Sample Application</a:t>
            </a:r>
          </a:p>
        </p:txBody>
      </p:sp>
      <p:sp>
        <p:nvSpPr>
          <p:cNvPr id="3" name="Text Placeholder 2"/>
          <p:cNvSpPr>
            <a:spLocks noGrp="1"/>
          </p:cNvSpPr>
          <p:nvPr>
            <p:ph type="body" idx="1"/>
          </p:nvPr>
        </p:nvSpPr>
        <p:spPr>
          <a:xfrm>
            <a:off x="457199" y="1600201"/>
            <a:ext cx="4019909" cy="3480758"/>
          </a:xfrm>
        </p:spPr>
        <p:txBody>
          <a:bodyPr/>
          <a:lstStyle/>
          <a:p>
            <a:pPr marL="0" indent="0">
              <a:buNone/>
            </a:pPr>
            <a:r>
              <a:rPr lang="en-US" sz="2000" dirty="0"/>
              <a:t>Python application for database processing.</a:t>
            </a:r>
          </a:p>
          <a:p>
            <a:pPr marL="0" indent="0">
              <a:buNone/>
            </a:pPr>
            <a:r>
              <a:rPr lang="en-US" sz="2000" dirty="0"/>
              <a:t>Model class creates instances of data from table queries.</a:t>
            </a:r>
          </a:p>
          <a:p>
            <a:pPr marL="0" indent="0">
              <a:buNone/>
            </a:pPr>
            <a:r>
              <a:rPr lang="en-US" sz="2000" dirty="0"/>
              <a:t>Serializer class transforms database data into a form that can be used by the client (J</a:t>
            </a:r>
            <a:r>
              <a:rPr lang="en-US" sz="100" dirty="0"/>
              <a:t> </a:t>
            </a:r>
            <a:r>
              <a:rPr lang="en-US" sz="2000" dirty="0"/>
              <a:t>S</a:t>
            </a:r>
            <a:r>
              <a:rPr lang="en-US" sz="100" dirty="0"/>
              <a:t> </a:t>
            </a:r>
            <a:r>
              <a:rPr lang="en-US" sz="2000" dirty="0"/>
              <a:t>O</a:t>
            </a:r>
            <a:r>
              <a:rPr lang="en-US" sz="100" dirty="0"/>
              <a:t> </a:t>
            </a:r>
            <a:r>
              <a:rPr lang="en-US" sz="2000" dirty="0"/>
              <a:t>N).</a:t>
            </a:r>
          </a:p>
          <a:p>
            <a:pPr marL="0" indent="0">
              <a:buNone/>
            </a:pPr>
            <a:r>
              <a:rPr lang="en-US" sz="2000" dirty="0"/>
              <a:t>View classes display in browsers for view or edit.</a:t>
            </a:r>
          </a:p>
        </p:txBody>
      </p:sp>
      <p:pic>
        <p:nvPicPr>
          <p:cNvPr id="4" name="Picture 3" descr="A drawing shows the system architecture of a sample application. The drawing shows three text boxes representing three classes residing on the application server. The classes and the languages in which they are written are shown as follows. Model Class, Models dot p y, View Class, Views dot p y, and Serializer Class, Serializers dot p y. The classes are represented between the Database and a Third party application that is built using H T M L plus Java Script. Data exchange between View Class and the third party application happens through J son, while the same between View Class and Database happens through queries like Select * from Employees."/>
          <p:cNvPicPr>
            <a:picLocks noChangeAspect="1"/>
          </p:cNvPicPr>
          <p:nvPr/>
        </p:nvPicPr>
        <p:blipFill>
          <a:blip r:embed="rId3"/>
          <a:stretch>
            <a:fillRect/>
          </a:stretch>
        </p:blipFill>
        <p:spPr>
          <a:xfrm>
            <a:off x="4543996" y="1758827"/>
            <a:ext cx="4185083" cy="3898162"/>
          </a:xfrm>
          <a:prstGeom prst="rect">
            <a:avLst/>
          </a:prstGeom>
        </p:spPr>
      </p:pic>
    </p:spTree>
    <p:extLst>
      <p:ext uri="{BB962C8B-B14F-4D97-AF65-F5344CB8AC3E}">
        <p14:creationId xmlns:p14="http://schemas.microsoft.com/office/powerpoint/2010/main" val="150027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Text Placeholder 2"/>
          <p:cNvSpPr>
            <a:spLocks noGrp="1"/>
          </p:cNvSpPr>
          <p:nvPr>
            <p:ph type="body" idx="1"/>
          </p:nvPr>
        </p:nvSpPr>
        <p:spPr>
          <a:xfrm>
            <a:off x="457200" y="1415562"/>
            <a:ext cx="8229600" cy="4677507"/>
          </a:xfrm>
        </p:spPr>
        <p:txBody>
          <a:bodyPr/>
          <a:lstStyle/>
          <a:p>
            <a:pPr marL="0" indent="0" eaLnBrk="1" hangingPunct="1">
              <a:buNone/>
            </a:pPr>
            <a:r>
              <a:rPr lang="en-US" sz="2000" b="1" dirty="0">
                <a:solidFill>
                  <a:srgbClr val="007FA3"/>
                </a:solidFill>
              </a:rPr>
              <a:t>7.1</a:t>
            </a:r>
            <a:r>
              <a:rPr lang="en-US" sz="2000" dirty="0"/>
              <a:t> </a:t>
            </a:r>
            <a:r>
              <a:rPr lang="en-US" altLang="en-US" sz="2000" dirty="0"/>
              <a:t>Define terms</a:t>
            </a:r>
          </a:p>
          <a:p>
            <a:pPr marL="0" indent="0" eaLnBrk="1" hangingPunct="1">
              <a:buNone/>
            </a:pPr>
            <a:r>
              <a:rPr lang="en-US" sz="2000" b="1" dirty="0">
                <a:solidFill>
                  <a:srgbClr val="007FA3"/>
                </a:solidFill>
              </a:rPr>
              <a:t>7.2</a:t>
            </a:r>
            <a:r>
              <a:rPr lang="en-US" sz="2000" dirty="0"/>
              <a:t> </a:t>
            </a:r>
            <a:r>
              <a:rPr lang="en-US" altLang="en-US" sz="2000" dirty="0"/>
              <a:t>Explain three components of client/server systems: presentation, processing, and storage</a:t>
            </a:r>
          </a:p>
          <a:p>
            <a:pPr marL="0" indent="0" eaLnBrk="1" hangingPunct="1">
              <a:buNone/>
            </a:pPr>
            <a:r>
              <a:rPr lang="en-US" sz="2000" b="1" dirty="0">
                <a:solidFill>
                  <a:srgbClr val="007FA3"/>
                </a:solidFill>
              </a:rPr>
              <a:t>7.3</a:t>
            </a:r>
            <a:r>
              <a:rPr lang="en-US" sz="2000" dirty="0"/>
              <a:t> </a:t>
            </a:r>
            <a:r>
              <a:rPr lang="en-US" altLang="en-US" sz="2000" dirty="0"/>
              <a:t>Distinguish between two-tier and three-tier architectures</a:t>
            </a:r>
          </a:p>
          <a:p>
            <a:pPr marL="0" indent="0" eaLnBrk="1" hangingPunct="1">
              <a:buNone/>
            </a:pPr>
            <a:r>
              <a:rPr lang="en-US" sz="2000" b="1" dirty="0">
                <a:solidFill>
                  <a:srgbClr val="007FA3"/>
                </a:solidFill>
              </a:rPr>
              <a:t>7.4 </a:t>
            </a:r>
            <a:r>
              <a:rPr lang="en-US" altLang="en-US" sz="2000" dirty="0"/>
              <a:t>Describe key components and information flow in Web applications</a:t>
            </a:r>
          </a:p>
          <a:p>
            <a:pPr marL="0" indent="0" eaLnBrk="1" hangingPunct="1">
              <a:buNone/>
            </a:pPr>
            <a:r>
              <a:rPr lang="en-US" sz="2000" b="1" dirty="0">
                <a:solidFill>
                  <a:srgbClr val="007FA3"/>
                </a:solidFill>
              </a:rPr>
              <a:t>7.5 </a:t>
            </a:r>
            <a:r>
              <a:rPr lang="en-US" altLang="en-US" sz="2000" dirty="0"/>
              <a:t>Describe how to connect to databases in 3-tier applications using Java (J</a:t>
            </a:r>
            <a:r>
              <a:rPr lang="en-US" altLang="en-US" sz="100" dirty="0"/>
              <a:t> </a:t>
            </a:r>
            <a:r>
              <a:rPr lang="en-US" altLang="en-US" sz="2000" dirty="0"/>
              <a:t>S</a:t>
            </a:r>
            <a:r>
              <a:rPr lang="en-US" altLang="en-US" sz="100" dirty="0"/>
              <a:t> </a:t>
            </a:r>
            <a:r>
              <a:rPr lang="en-US" altLang="en-US" sz="2000" dirty="0"/>
              <a:t>P) and Python</a:t>
            </a:r>
          </a:p>
          <a:p>
            <a:pPr marL="0" indent="0" eaLnBrk="1" hangingPunct="1">
              <a:buNone/>
            </a:pPr>
            <a:r>
              <a:rPr lang="en-US" sz="2000" b="1" dirty="0">
                <a:solidFill>
                  <a:srgbClr val="007FA3"/>
                </a:solidFill>
              </a:rPr>
              <a:t>7.6 </a:t>
            </a:r>
            <a:r>
              <a:rPr lang="en-US" altLang="en-US" sz="2000" dirty="0"/>
              <a:t>Understand the notion of transaction integrity</a:t>
            </a:r>
          </a:p>
          <a:p>
            <a:pPr marL="0" indent="0" eaLnBrk="1" hangingPunct="1">
              <a:buNone/>
            </a:pPr>
            <a:r>
              <a:rPr lang="en-US" sz="2000" b="1" dirty="0">
                <a:solidFill>
                  <a:srgbClr val="007FA3"/>
                </a:solidFill>
              </a:rPr>
              <a:t>7.7 </a:t>
            </a:r>
            <a:r>
              <a:rPr lang="en-US" altLang="en-US" sz="2000" dirty="0"/>
              <a:t>Compare optimistic and pessimistic concurrency control</a:t>
            </a:r>
          </a:p>
          <a:p>
            <a:pPr marL="0" indent="0" eaLnBrk="1" hangingPunct="1">
              <a:buNone/>
            </a:pPr>
            <a:r>
              <a:rPr lang="en-US" sz="2000" b="1" dirty="0">
                <a:solidFill>
                  <a:srgbClr val="007FA3"/>
                </a:solidFill>
              </a:rPr>
              <a:t>7.8 </a:t>
            </a:r>
            <a:r>
              <a:rPr lang="en-US" altLang="en-US" sz="2000" dirty="0"/>
              <a:t>Understand the basics of application security</a:t>
            </a:r>
            <a:endParaRPr lang="en-US" sz="2000" dirty="0"/>
          </a:p>
        </p:txBody>
      </p:sp>
    </p:spTree>
    <p:extLst>
      <p:ext uri="{BB962C8B-B14F-4D97-AF65-F5344CB8AC3E}">
        <p14:creationId xmlns:p14="http://schemas.microsoft.com/office/powerpoint/2010/main" val="124972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Architectures</a:t>
            </a:r>
          </a:p>
        </p:txBody>
      </p:sp>
      <p:sp>
        <p:nvSpPr>
          <p:cNvPr id="3" name="Text Placeholder 2"/>
          <p:cNvSpPr>
            <a:spLocks noGrp="1"/>
          </p:cNvSpPr>
          <p:nvPr>
            <p:ph type="body" idx="1"/>
          </p:nvPr>
        </p:nvSpPr>
        <p:spPr/>
        <p:txBody>
          <a:bodyPr/>
          <a:lstStyle/>
          <a:p>
            <a:pPr eaLnBrk="1" hangingPunct="1"/>
            <a:r>
              <a:rPr lang="en-US" altLang="en-US" sz="2400" dirty="0"/>
              <a:t>Networked computing model</a:t>
            </a:r>
          </a:p>
          <a:p>
            <a:pPr eaLnBrk="1" hangingPunct="1"/>
            <a:r>
              <a:rPr lang="en-US" altLang="en-US" sz="2400" dirty="0"/>
              <a:t>Processes distributed between clients and servers</a:t>
            </a:r>
          </a:p>
          <a:p>
            <a:pPr eaLnBrk="1" hangingPunct="1"/>
            <a:r>
              <a:rPr lang="en-US" altLang="en-US" sz="2400" dirty="0"/>
              <a:t>Client – Workstation (P</a:t>
            </a:r>
            <a:r>
              <a:rPr lang="en-US" altLang="en-US" sz="100" dirty="0"/>
              <a:t> </a:t>
            </a:r>
            <a:r>
              <a:rPr lang="en-US" altLang="en-US" sz="2400" dirty="0"/>
              <a:t>C, smartphone, tablet) that requests and uses a service</a:t>
            </a:r>
          </a:p>
          <a:p>
            <a:pPr eaLnBrk="1" hangingPunct="1"/>
            <a:r>
              <a:rPr lang="en-US" altLang="en-US" sz="2400" dirty="0"/>
              <a:t>Server – Powerful computer (P</a:t>
            </a:r>
            <a:r>
              <a:rPr lang="en-US" altLang="en-US" sz="100" dirty="0"/>
              <a:t> </a:t>
            </a:r>
            <a:r>
              <a:rPr lang="en-US" altLang="en-US" sz="2400" dirty="0"/>
              <a:t>C/mini/mainframe) that provides a service</a:t>
            </a:r>
          </a:p>
          <a:p>
            <a:pPr eaLnBrk="1" hangingPunct="1"/>
            <a:r>
              <a:rPr lang="en-US" altLang="en-US" sz="2400" dirty="0"/>
              <a:t>For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server is a database server</a:t>
            </a:r>
          </a:p>
          <a:p>
            <a:pPr eaLnBrk="1" hangingPunct="1"/>
            <a:r>
              <a:rPr lang="en-US" altLang="en-US" sz="2400" dirty="0"/>
              <a:t>For the Internet, server is a Web server</a:t>
            </a:r>
            <a:endParaRPr lang="en-US" sz="2400" dirty="0"/>
          </a:p>
        </p:txBody>
      </p:sp>
    </p:spTree>
    <p:extLst>
      <p:ext uri="{BB962C8B-B14F-4D97-AF65-F5344CB8AC3E}">
        <p14:creationId xmlns:p14="http://schemas.microsoft.com/office/powerpoint/2010/main" val="1066923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a:t>Figure 7-1 Application Logic Components</a:t>
            </a:r>
            <a:endParaRPr lang="en-US" dirty="0"/>
          </a:p>
        </p:txBody>
      </p:sp>
      <p:sp>
        <p:nvSpPr>
          <p:cNvPr id="5" name="Text Placeholder 4"/>
          <p:cNvSpPr>
            <a:spLocks noGrp="1"/>
          </p:cNvSpPr>
          <p:nvPr>
            <p:ph type="body" idx="1"/>
          </p:nvPr>
        </p:nvSpPr>
        <p:spPr>
          <a:xfrm>
            <a:off x="457200" y="2099378"/>
            <a:ext cx="3778370" cy="869535"/>
          </a:xfrm>
        </p:spPr>
        <p:txBody>
          <a:bodyPr/>
          <a:lstStyle/>
          <a:p>
            <a:pPr marL="0" indent="0">
              <a:buNone/>
            </a:pPr>
            <a:r>
              <a:rPr lang="en-US" sz="2200" dirty="0"/>
              <a:t>G</a:t>
            </a:r>
            <a:r>
              <a:rPr lang="en-US" sz="100" dirty="0"/>
              <a:t> </a:t>
            </a:r>
            <a:r>
              <a:rPr lang="en-US" sz="2200" dirty="0"/>
              <a:t>U</a:t>
            </a:r>
            <a:r>
              <a:rPr lang="en-US" sz="100" dirty="0"/>
              <a:t> </a:t>
            </a:r>
            <a:r>
              <a:rPr lang="en-US" sz="2200" dirty="0"/>
              <a:t>I interface (e.g. through a browser)</a:t>
            </a:r>
          </a:p>
        </p:txBody>
      </p:sp>
      <p:sp>
        <p:nvSpPr>
          <p:cNvPr id="2" name="Text Placeholder 1"/>
          <p:cNvSpPr>
            <a:spLocks noGrp="1"/>
          </p:cNvSpPr>
          <p:nvPr>
            <p:ph type="body" idx="2"/>
          </p:nvPr>
        </p:nvSpPr>
        <p:spPr>
          <a:xfrm>
            <a:off x="457201" y="3559541"/>
            <a:ext cx="2786331" cy="866131"/>
          </a:xfrm>
        </p:spPr>
        <p:txBody>
          <a:bodyPr/>
          <a:lstStyle/>
          <a:p>
            <a:pPr marL="0" indent="0">
              <a:buNone/>
            </a:pPr>
            <a:r>
              <a:rPr lang="en-US" sz="2200" dirty="0"/>
              <a:t>Procedures, functions, programs</a:t>
            </a:r>
          </a:p>
        </p:txBody>
      </p:sp>
      <p:sp>
        <p:nvSpPr>
          <p:cNvPr id="3" name="Content Placeholder 2"/>
          <p:cNvSpPr>
            <a:spLocks noGrp="1"/>
          </p:cNvSpPr>
          <p:nvPr>
            <p:ph sz="quarter" idx="13"/>
          </p:nvPr>
        </p:nvSpPr>
        <p:spPr>
          <a:xfrm>
            <a:off x="457201" y="5172574"/>
            <a:ext cx="2286000" cy="494976"/>
          </a:xfrm>
        </p:spPr>
        <p:txBody>
          <a:bodyPr/>
          <a:lstStyle/>
          <a:p>
            <a:pPr marL="0" indent="0">
              <a:buNone/>
            </a:pPr>
            <a:r>
              <a:rPr lang="en-US" sz="2200" dirty="0">
                <a:latin typeface="+mn-lt"/>
              </a:rPr>
              <a:t>D</a:t>
            </a:r>
            <a:r>
              <a:rPr lang="en-US" sz="100" dirty="0">
                <a:latin typeface="+mn-lt"/>
              </a:rPr>
              <a:t> </a:t>
            </a:r>
            <a:r>
              <a:rPr lang="en-US" sz="2200" dirty="0">
                <a:latin typeface="+mn-lt"/>
              </a:rPr>
              <a:t>B</a:t>
            </a:r>
            <a:r>
              <a:rPr lang="en-US" sz="100" dirty="0">
                <a:latin typeface="+mn-lt"/>
              </a:rPr>
              <a:t> </a:t>
            </a:r>
            <a:r>
              <a:rPr lang="en-US" sz="2200" dirty="0">
                <a:latin typeface="+mn-lt"/>
              </a:rPr>
              <a:t>M</a:t>
            </a:r>
            <a:r>
              <a:rPr lang="en-US" sz="100" dirty="0">
                <a:latin typeface="+mn-lt"/>
              </a:rPr>
              <a:t> </a:t>
            </a:r>
            <a:r>
              <a:rPr lang="en-US" sz="2200" dirty="0">
                <a:latin typeface="+mn-lt"/>
              </a:rPr>
              <a:t>S activities</a:t>
            </a:r>
          </a:p>
        </p:txBody>
      </p:sp>
      <p:pic>
        <p:nvPicPr>
          <p:cNvPr id="6" name="Picture 5" descr="Three components of Application logic. The components along with their respective subcomponents are shown as follows. Presentation logic. Input, Output. Processing logic. I/O processing, Business rules, Data management. Storage logic. Data storage and retrieval."/>
          <p:cNvPicPr>
            <a:picLocks noChangeAspect="1"/>
          </p:cNvPicPr>
          <p:nvPr/>
        </p:nvPicPr>
        <p:blipFill>
          <a:blip r:embed="rId3"/>
          <a:stretch>
            <a:fillRect/>
          </a:stretch>
        </p:blipFill>
        <p:spPr>
          <a:xfrm>
            <a:off x="4997525" y="1602134"/>
            <a:ext cx="3457180" cy="4628912"/>
          </a:xfrm>
          <a:prstGeom prst="rect">
            <a:avLst/>
          </a:prstGeom>
        </p:spPr>
      </p:pic>
    </p:spTree>
    <p:extLst>
      <p:ext uri="{BB962C8B-B14F-4D97-AF65-F5344CB8AC3E}">
        <p14:creationId xmlns:p14="http://schemas.microsoft.com/office/powerpoint/2010/main" val="3104990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Partitioning</a:t>
            </a:r>
          </a:p>
        </p:txBody>
      </p:sp>
      <p:sp>
        <p:nvSpPr>
          <p:cNvPr id="3" name="Text Placeholder 2"/>
          <p:cNvSpPr>
            <a:spLocks noGrp="1"/>
          </p:cNvSpPr>
          <p:nvPr>
            <p:ph type="body" idx="1"/>
          </p:nvPr>
        </p:nvSpPr>
        <p:spPr/>
        <p:txBody>
          <a:bodyPr/>
          <a:lstStyle/>
          <a:p>
            <a:r>
              <a:rPr lang="en-US" altLang="en-US" sz="2400" dirty="0"/>
              <a:t>Placing portions of the application code in different locations (client v</a:t>
            </a:r>
            <a:r>
              <a:rPr lang="en-US" altLang="en-US" sz="100" dirty="0">
                <a:solidFill>
                  <a:schemeClr val="bg1"/>
                </a:solidFill>
              </a:rPr>
              <a:t>ersu</a:t>
            </a:r>
            <a:r>
              <a:rPr lang="en-US" altLang="en-US" sz="2400" dirty="0"/>
              <a:t>s. server) after it is written</a:t>
            </a:r>
          </a:p>
          <a:p>
            <a:r>
              <a:rPr lang="en-US" altLang="en-US" sz="2400" dirty="0"/>
              <a:t>Advantages</a:t>
            </a:r>
          </a:p>
          <a:p>
            <a:pPr lvl="1">
              <a:buFont typeface="Arial" panose="020B0604020202020204" pitchFamily="34" charset="0"/>
              <a:buChar char="–"/>
            </a:pPr>
            <a:r>
              <a:rPr lang="en-US" altLang="en-US" sz="2400" dirty="0"/>
              <a:t>Improved performance</a:t>
            </a:r>
          </a:p>
          <a:p>
            <a:pPr lvl="1">
              <a:buFont typeface="Arial" panose="020B0604020202020204" pitchFamily="34" charset="0"/>
              <a:buChar char="–"/>
            </a:pPr>
            <a:r>
              <a:rPr lang="en-US" altLang="en-US" sz="2400" dirty="0"/>
              <a:t>Improved interoperability</a:t>
            </a:r>
          </a:p>
          <a:p>
            <a:pPr lvl="1">
              <a:buFont typeface="Arial" panose="020B0604020202020204" pitchFamily="34" charset="0"/>
              <a:buChar char="–"/>
            </a:pPr>
            <a:r>
              <a:rPr lang="en-US" altLang="en-US" sz="2400" dirty="0"/>
              <a:t>Balanced workloads</a:t>
            </a:r>
          </a:p>
        </p:txBody>
      </p:sp>
    </p:spTree>
    <p:extLst>
      <p:ext uri="{BB962C8B-B14F-4D97-AF65-F5344CB8AC3E}">
        <p14:creationId xmlns:p14="http://schemas.microsoft.com/office/powerpoint/2010/main" val="171113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Fat v</a:t>
            </a:r>
            <a:r>
              <a:rPr lang="en-US" sz="100" dirty="0">
                <a:solidFill>
                  <a:schemeClr val="bg1"/>
                </a:solidFill>
              </a:rPr>
              <a:t>ersu</a:t>
            </a:r>
            <a:r>
              <a:rPr lang="en-US" dirty="0">
                <a:solidFill>
                  <a:schemeClr val="tx2"/>
                </a:solidFill>
              </a:rPr>
              <a:t>s. Thin Clients</a:t>
            </a:r>
          </a:p>
        </p:txBody>
      </p:sp>
      <p:sp>
        <p:nvSpPr>
          <p:cNvPr id="3" name="Text Placeholder 2"/>
          <p:cNvSpPr>
            <a:spLocks noGrp="1"/>
          </p:cNvSpPr>
          <p:nvPr>
            <p:ph type="body" idx="1"/>
          </p:nvPr>
        </p:nvSpPr>
        <p:spPr>
          <a:xfrm>
            <a:off x="457200" y="1600200"/>
            <a:ext cx="8229600" cy="3569677"/>
          </a:xfrm>
        </p:spPr>
        <p:txBody>
          <a:bodyPr/>
          <a:lstStyle/>
          <a:p>
            <a:r>
              <a:rPr lang="en-US" sz="2400" dirty="0"/>
              <a:t>Fat client – a client P</a:t>
            </a:r>
            <a:r>
              <a:rPr lang="en-US" sz="100" dirty="0"/>
              <a:t> </a:t>
            </a:r>
            <a:r>
              <a:rPr lang="en-US" sz="2400" dirty="0"/>
              <a:t>C that is responsible for processing presentation logic, extensive application and business rules logic, and many D</a:t>
            </a:r>
            <a:r>
              <a:rPr lang="en-US" sz="100" dirty="0"/>
              <a:t> </a:t>
            </a:r>
            <a:r>
              <a:rPr lang="en-US" sz="2400" dirty="0"/>
              <a:t>B</a:t>
            </a:r>
            <a:r>
              <a:rPr lang="en-US" sz="100" dirty="0"/>
              <a:t> </a:t>
            </a:r>
            <a:r>
              <a:rPr lang="en-US" sz="2400" dirty="0"/>
              <a:t>M</a:t>
            </a:r>
            <a:r>
              <a:rPr lang="en-US" sz="100" dirty="0"/>
              <a:t> </a:t>
            </a:r>
            <a:r>
              <a:rPr lang="en-US" sz="2400" dirty="0"/>
              <a:t>S functions</a:t>
            </a:r>
          </a:p>
          <a:p>
            <a:r>
              <a:rPr lang="en-US" sz="2400" dirty="0"/>
              <a:t>Thin client – an application where the client (P</a:t>
            </a:r>
            <a:r>
              <a:rPr lang="en-US" sz="100" dirty="0"/>
              <a:t> </a:t>
            </a:r>
            <a:r>
              <a:rPr lang="en-US" sz="2400" dirty="0"/>
              <a:t>C) accessing the application primarily provides the user interfaces and some application processing, usually with no or limited local data storage</a:t>
            </a:r>
          </a:p>
        </p:txBody>
      </p:sp>
    </p:spTree>
    <p:extLst>
      <p:ext uri="{BB962C8B-B14F-4D97-AF65-F5344CB8AC3E}">
        <p14:creationId xmlns:p14="http://schemas.microsoft.com/office/powerpoint/2010/main" val="3806602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a:t>Figure 7-2 Common Logic Distributions </a:t>
            </a:r>
            <a:r>
              <a:rPr lang="en-US" sz="2000" b="0" dirty="0"/>
              <a:t>(1 of 2)</a:t>
            </a:r>
          </a:p>
        </p:txBody>
      </p:sp>
      <p:sp>
        <p:nvSpPr>
          <p:cNvPr id="3" name="Text Placeholder 2"/>
          <p:cNvSpPr>
            <a:spLocks noGrp="1"/>
          </p:cNvSpPr>
          <p:nvPr>
            <p:ph type="body" idx="1"/>
          </p:nvPr>
        </p:nvSpPr>
        <p:spPr>
          <a:xfrm>
            <a:off x="457200" y="1600201"/>
            <a:ext cx="8229600" cy="373574"/>
          </a:xfrm>
        </p:spPr>
        <p:txBody>
          <a:bodyPr/>
          <a:lstStyle/>
          <a:p>
            <a:pPr marL="0" indent="0" eaLnBrk="1" hangingPunct="1">
              <a:buNone/>
            </a:pPr>
            <a:r>
              <a:rPr lang="en-US" altLang="en-US" sz="2000" dirty="0">
                <a:solidFill>
                  <a:srgbClr val="000000"/>
                </a:solidFill>
                <a:cs typeface="Arial" panose="020B0604020202020204" pitchFamily="34" charset="0"/>
              </a:rPr>
              <a:t>a) Two-tier client-server environments</a:t>
            </a:r>
          </a:p>
        </p:txBody>
      </p:sp>
      <p:sp>
        <p:nvSpPr>
          <p:cNvPr id="5" name="Text Placeholder 4"/>
          <p:cNvSpPr>
            <a:spLocks noGrp="1"/>
          </p:cNvSpPr>
          <p:nvPr>
            <p:ph type="body" idx="2"/>
          </p:nvPr>
        </p:nvSpPr>
        <p:spPr>
          <a:xfrm>
            <a:off x="457200" y="2096221"/>
            <a:ext cx="8229600" cy="733244"/>
          </a:xfrm>
        </p:spPr>
        <p:txBody>
          <a:bodyPr/>
          <a:lstStyle/>
          <a:p>
            <a:pPr marL="0" indent="0" eaLnBrk="1" hangingPunct="1">
              <a:buNone/>
            </a:pPr>
            <a:r>
              <a:rPr lang="en-US" altLang="en-US" sz="2000" dirty="0">
                <a:solidFill>
                  <a:srgbClr val="000000"/>
                </a:solidFill>
                <a:cs typeface="Arial" panose="020B0604020202020204" pitchFamily="34" charset="0"/>
              </a:rPr>
              <a:t>Processing logic could be at client (fat client), server (thin client), or both (distributed environment).</a:t>
            </a:r>
          </a:p>
        </p:txBody>
      </p:sp>
      <p:pic>
        <p:nvPicPr>
          <p:cNvPr id="4" name="Picture 3" descr="Three configurations in a two tier client server environment. The three configurations and their components are shown as follows. Fat Client, Server handles storage Logic. Client handles, Processing Logic and Presentation Logic. Thin Client, Server handles Storage Logic and Processing Logic. Client handles Presentation Logic. Distributed Server handles Storage Logic. Client handles Presentation Logic. In Distributed, Processing Logic is shared between Server and Client."/>
          <p:cNvPicPr>
            <a:picLocks noChangeAspect="1"/>
          </p:cNvPicPr>
          <p:nvPr/>
        </p:nvPicPr>
        <p:blipFill>
          <a:blip r:embed="rId3"/>
          <a:stretch>
            <a:fillRect/>
          </a:stretch>
        </p:blipFill>
        <p:spPr>
          <a:xfrm>
            <a:off x="771723" y="3026067"/>
            <a:ext cx="7600555" cy="3169713"/>
          </a:xfrm>
          <a:prstGeom prst="rect">
            <a:avLst/>
          </a:prstGeom>
        </p:spPr>
      </p:pic>
    </p:spTree>
    <p:extLst>
      <p:ext uri="{BB962C8B-B14F-4D97-AF65-F5344CB8AC3E}">
        <p14:creationId xmlns:p14="http://schemas.microsoft.com/office/powerpoint/2010/main" val="2284521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a:t>Figure 7-2 Common Logic Distributions </a:t>
            </a:r>
            <a:r>
              <a:rPr lang="en-US" sz="2000" b="0" dirty="0"/>
              <a:t>(2 of 2)</a:t>
            </a:r>
          </a:p>
        </p:txBody>
      </p:sp>
      <p:sp>
        <p:nvSpPr>
          <p:cNvPr id="3" name="Text Placeholder 2"/>
          <p:cNvSpPr>
            <a:spLocks noGrp="1"/>
          </p:cNvSpPr>
          <p:nvPr>
            <p:ph type="body" idx="1"/>
          </p:nvPr>
        </p:nvSpPr>
        <p:spPr>
          <a:xfrm>
            <a:off x="457200" y="1600201"/>
            <a:ext cx="8229600" cy="427008"/>
          </a:xfrm>
        </p:spPr>
        <p:txBody>
          <a:bodyPr/>
          <a:lstStyle/>
          <a:p>
            <a:pPr marL="0" indent="0">
              <a:buNone/>
            </a:pPr>
            <a:r>
              <a:rPr lang="en-US" altLang="en-US" sz="2000" dirty="0">
                <a:solidFill>
                  <a:srgbClr val="000000"/>
                </a:solidFill>
              </a:rPr>
              <a:t>b) Three-tier and </a:t>
            </a:r>
            <a:r>
              <a:rPr lang="en-US" altLang="en-US" sz="2000" i="1" dirty="0">
                <a:solidFill>
                  <a:srgbClr val="000000"/>
                </a:solidFill>
              </a:rPr>
              <a:t>n</a:t>
            </a:r>
            <a:r>
              <a:rPr lang="en-US" altLang="en-US" sz="2000" dirty="0">
                <a:solidFill>
                  <a:srgbClr val="000000"/>
                </a:solidFill>
              </a:rPr>
              <a:t>-tier client-server environments</a:t>
            </a:r>
          </a:p>
        </p:txBody>
      </p:sp>
      <p:sp>
        <p:nvSpPr>
          <p:cNvPr id="5" name="Text Placeholder 4"/>
          <p:cNvSpPr>
            <a:spLocks noGrp="1"/>
          </p:cNvSpPr>
          <p:nvPr>
            <p:ph type="body" idx="2"/>
          </p:nvPr>
        </p:nvSpPr>
        <p:spPr>
          <a:xfrm>
            <a:off x="457200" y="2096220"/>
            <a:ext cx="8229600" cy="448573"/>
          </a:xfrm>
        </p:spPr>
        <p:txBody>
          <a:bodyPr/>
          <a:lstStyle/>
          <a:p>
            <a:pPr marL="0" indent="0">
              <a:buNone/>
            </a:pPr>
            <a:r>
              <a:rPr lang="en-US" altLang="en-US" sz="2000" dirty="0">
                <a:solidFill>
                  <a:srgbClr val="000000"/>
                </a:solidFill>
              </a:rPr>
              <a:t>Processing logic will be at application server or Web server.</a:t>
            </a:r>
          </a:p>
        </p:txBody>
      </p:sp>
      <p:pic>
        <p:nvPicPr>
          <p:cNvPr id="4" name="Picture 3" descr="A drawing shows 3 tier and n tier client server environments. The first drawing shows a three tier architecture with the following components, along with the languages in which they are coded. Database Server handles Storage Logic using Oracle, Unix, Oracle Net, or T C P I P. Application Server handles Processing Logic using App Services, Oracle Net, Tuxedo, T C P I P, or Unix. Client handles Presentation Logic with C plus plus, Tuxedo, T C P I P, or Windows 10. The second drawing shows four key components of a typical web application site, along with the logic they handle, and the languages in which they are coded, as follows. Database Server, Storage Logic with Oracle, Unix, Oracle Net, or T C P I P. Application Server, Processing Logic with App Server, Oracle Net, T C P I P, or Unix). Web Server, Processing Logic with H T T P, C G I, T C P I P, Windows Server, or App Server A P I. Client, Presentation Logic with I E, Safari, Chrome, Firefox, H T T P, T C P I P, Windows 10, Mac O S 10, I O S 11, or Android."/>
          <p:cNvPicPr>
            <a:picLocks noChangeAspect="1"/>
          </p:cNvPicPr>
          <p:nvPr/>
        </p:nvPicPr>
        <p:blipFill>
          <a:blip r:embed="rId3"/>
          <a:stretch>
            <a:fillRect/>
          </a:stretch>
        </p:blipFill>
        <p:spPr>
          <a:xfrm>
            <a:off x="2000144" y="2748584"/>
            <a:ext cx="4844771" cy="3488239"/>
          </a:xfrm>
          <a:prstGeom prst="rect">
            <a:avLst/>
          </a:prstGeom>
        </p:spPr>
      </p:pic>
    </p:spTree>
    <p:extLst>
      <p:ext uri="{BB962C8B-B14F-4D97-AF65-F5344CB8AC3E}">
        <p14:creationId xmlns:p14="http://schemas.microsoft.com/office/powerpoint/2010/main" val="101108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Components</a:t>
            </a:r>
          </a:p>
        </p:txBody>
      </p:sp>
      <p:sp>
        <p:nvSpPr>
          <p:cNvPr id="3" name="Text Placeholder 2"/>
          <p:cNvSpPr>
            <a:spLocks noGrp="1"/>
          </p:cNvSpPr>
          <p:nvPr>
            <p:ph type="body" idx="1"/>
          </p:nvPr>
        </p:nvSpPr>
        <p:spPr>
          <a:xfrm>
            <a:off x="457200" y="1600200"/>
            <a:ext cx="8307238" cy="4671204"/>
          </a:xfrm>
        </p:spPr>
        <p:txBody>
          <a:bodyPr/>
          <a:lstStyle/>
          <a:p>
            <a:pPr eaLnBrk="1" hangingPunct="1"/>
            <a:r>
              <a:rPr lang="en-US" altLang="en-US" sz="2000" dirty="0"/>
              <a:t>Database server – hosts the D</a:t>
            </a:r>
            <a:r>
              <a:rPr lang="en-US" altLang="en-US" sz="100" dirty="0"/>
              <a:t> </a:t>
            </a:r>
            <a:r>
              <a:rPr lang="en-US" altLang="en-US" sz="2000" dirty="0"/>
              <a:t>B</a:t>
            </a:r>
            <a:r>
              <a:rPr lang="en-US" altLang="en-US" sz="100" dirty="0"/>
              <a:t> </a:t>
            </a:r>
            <a:r>
              <a:rPr lang="en-US" altLang="en-US" sz="2000" dirty="0"/>
              <a:t>M</a:t>
            </a:r>
            <a:r>
              <a:rPr lang="en-US" altLang="en-US" sz="100" dirty="0"/>
              <a:t> </a:t>
            </a:r>
            <a:r>
              <a:rPr lang="en-US" altLang="en-US" sz="2000" dirty="0"/>
              <a:t>S</a:t>
            </a:r>
          </a:p>
          <a:p>
            <a:pPr lvl="1" eaLnBrk="1" hangingPunct="1"/>
            <a:r>
              <a:rPr lang="en-US" altLang="en-US" sz="2000" dirty="0"/>
              <a:t>e.g., Oracle, S</a:t>
            </a:r>
            <a:r>
              <a:rPr lang="en-US" altLang="en-US" sz="100" dirty="0"/>
              <a:t> </a:t>
            </a:r>
            <a:r>
              <a:rPr lang="en-US" altLang="en-US" sz="2000" dirty="0"/>
              <a:t>Q</a:t>
            </a:r>
            <a:r>
              <a:rPr lang="en-US" altLang="en-US" sz="100" dirty="0"/>
              <a:t> </a:t>
            </a:r>
            <a:r>
              <a:rPr lang="en-US" altLang="en-US" sz="2000" dirty="0"/>
              <a:t>L Server, Informix, M</a:t>
            </a:r>
            <a:r>
              <a:rPr lang="en-US" altLang="en-US" sz="100" dirty="0"/>
              <a:t> </a:t>
            </a:r>
            <a:r>
              <a:rPr lang="en-US" altLang="en-US" sz="2000" dirty="0"/>
              <a:t>S Access, My</a:t>
            </a:r>
            <a:r>
              <a:rPr lang="en-US" altLang="en-US" sz="100" dirty="0"/>
              <a:t> </a:t>
            </a:r>
            <a:r>
              <a:rPr lang="en-US" altLang="en-US" sz="2000" dirty="0"/>
              <a:t>S</a:t>
            </a:r>
            <a:r>
              <a:rPr lang="en-US" altLang="en-US" sz="100" dirty="0"/>
              <a:t> </a:t>
            </a:r>
            <a:r>
              <a:rPr lang="en-US" altLang="en-US" sz="2000" dirty="0"/>
              <a:t>q</a:t>
            </a:r>
            <a:r>
              <a:rPr lang="en-US" altLang="en-US" sz="100" dirty="0"/>
              <a:t> </a:t>
            </a:r>
            <a:r>
              <a:rPr lang="en-US" altLang="en-US" sz="2000" dirty="0"/>
              <a:t>l</a:t>
            </a:r>
          </a:p>
          <a:p>
            <a:pPr eaLnBrk="1" hangingPunct="1"/>
            <a:r>
              <a:rPr lang="en-US" altLang="en-US" sz="2000" dirty="0"/>
              <a:t>Web server – receives and responds to browser requests using H</a:t>
            </a:r>
            <a:r>
              <a:rPr lang="en-US" altLang="en-US" sz="100" dirty="0"/>
              <a:t> </a:t>
            </a:r>
            <a:r>
              <a:rPr lang="en-US" altLang="en-US" sz="2000" dirty="0"/>
              <a:t>T</a:t>
            </a:r>
            <a:r>
              <a:rPr lang="en-US" altLang="en-US" sz="100" dirty="0"/>
              <a:t> </a:t>
            </a:r>
            <a:r>
              <a:rPr lang="en-US" altLang="en-US" sz="2000" dirty="0"/>
              <a:t>T</a:t>
            </a:r>
            <a:r>
              <a:rPr lang="en-US" altLang="en-US" sz="100" dirty="0"/>
              <a:t> </a:t>
            </a:r>
            <a:r>
              <a:rPr lang="en-US" altLang="en-US" sz="2000" dirty="0"/>
              <a:t>P protocol</a:t>
            </a:r>
          </a:p>
          <a:p>
            <a:pPr lvl="1" eaLnBrk="1" hangingPunct="1"/>
            <a:r>
              <a:rPr lang="en-US" altLang="en-US" sz="2000" dirty="0"/>
              <a:t>e.g., Apache, Internet Information Services (I</a:t>
            </a:r>
            <a:r>
              <a:rPr lang="en-US" altLang="en-US" sz="100" dirty="0"/>
              <a:t> </a:t>
            </a:r>
            <a:r>
              <a:rPr lang="en-US" altLang="en-US" sz="2000" dirty="0"/>
              <a:t>I</a:t>
            </a:r>
            <a:r>
              <a:rPr lang="en-US" altLang="en-US" sz="100" dirty="0"/>
              <a:t> </a:t>
            </a:r>
            <a:r>
              <a:rPr lang="en-US" altLang="en-US" sz="2000" dirty="0"/>
              <a:t>S)</a:t>
            </a:r>
          </a:p>
          <a:p>
            <a:pPr eaLnBrk="1" hangingPunct="1"/>
            <a:r>
              <a:rPr lang="en-US" altLang="en-US" sz="2000" dirty="0"/>
              <a:t>Application server – software building blocks for creating dynamic Web sites</a:t>
            </a:r>
          </a:p>
          <a:p>
            <a:pPr lvl="1" eaLnBrk="1" hangingPunct="1"/>
            <a:r>
              <a:rPr lang="en-US" altLang="en-US" sz="2000" dirty="0"/>
              <a:t>e.g., M</a:t>
            </a:r>
            <a:r>
              <a:rPr lang="en-US" altLang="en-US" sz="100" dirty="0"/>
              <a:t> </a:t>
            </a:r>
            <a:r>
              <a:rPr lang="en-US" altLang="en-US" sz="2000" dirty="0"/>
              <a:t>S A</a:t>
            </a:r>
            <a:r>
              <a:rPr lang="en-US" altLang="en-US" sz="100" dirty="0"/>
              <a:t> </a:t>
            </a:r>
            <a:r>
              <a:rPr lang="en-US" altLang="en-US" sz="2000" dirty="0"/>
              <a:t>S</a:t>
            </a:r>
            <a:r>
              <a:rPr lang="en-US" altLang="en-US" sz="100" dirty="0"/>
              <a:t> </a:t>
            </a:r>
            <a:r>
              <a:rPr lang="en-US" altLang="en-US" sz="2000" dirty="0"/>
              <a:t>P.NET framework, Java E</a:t>
            </a:r>
            <a:r>
              <a:rPr lang="en-US" altLang="en-US" sz="100" dirty="0"/>
              <a:t> </a:t>
            </a:r>
            <a:r>
              <a:rPr lang="en-US" altLang="en-US" sz="2000" dirty="0"/>
              <a:t>E, P</a:t>
            </a:r>
            <a:r>
              <a:rPr lang="en-US" altLang="en-US" sz="100" dirty="0"/>
              <a:t> </a:t>
            </a:r>
            <a:r>
              <a:rPr lang="en-US" altLang="en-US" sz="2000" dirty="0"/>
              <a:t>H</a:t>
            </a:r>
            <a:r>
              <a:rPr lang="en-US" altLang="en-US" sz="100" dirty="0"/>
              <a:t> </a:t>
            </a:r>
            <a:r>
              <a:rPr lang="en-US" altLang="en-US" sz="2000" dirty="0"/>
              <a:t>P</a:t>
            </a:r>
          </a:p>
          <a:p>
            <a:pPr eaLnBrk="1" hangingPunct="1"/>
            <a:r>
              <a:rPr lang="en-US" altLang="en-US" sz="2000" dirty="0"/>
              <a:t>Web browser – client program that sends Web requests and receives Web pages</a:t>
            </a:r>
          </a:p>
          <a:p>
            <a:pPr lvl="1" eaLnBrk="1" hangingPunct="1"/>
            <a:r>
              <a:rPr lang="en-US" altLang="en-US" sz="2000" dirty="0"/>
              <a:t>e.g., Internet Explorer, Mozilla Firefox, Apple Safari, Google Chrome</a:t>
            </a:r>
          </a:p>
        </p:txBody>
      </p:sp>
    </p:spTree>
    <p:extLst>
      <p:ext uri="{BB962C8B-B14F-4D97-AF65-F5344CB8AC3E}">
        <p14:creationId xmlns:p14="http://schemas.microsoft.com/office/powerpoint/2010/main" val="2149071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8659</TotalTime>
  <Words>1907</Words>
  <Application>Microsoft Office PowerPoint</Application>
  <PresentationFormat>On-screen Show (4:3)</PresentationFormat>
  <Paragraphs>121</Paragraphs>
  <Slides>16</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Franklin Gothic Medium</vt:lpstr>
      <vt:lpstr>Noto Sans Symbols</vt:lpstr>
      <vt:lpstr>Times New Roman</vt:lpstr>
      <vt:lpstr>Verdana</vt:lpstr>
      <vt:lpstr>508 Lecture</vt:lpstr>
      <vt:lpstr>1_508 Lecture</vt:lpstr>
      <vt:lpstr>Modern Database Management</vt:lpstr>
      <vt:lpstr>Learning Objectives</vt:lpstr>
      <vt:lpstr>Client/Server Architectures</vt:lpstr>
      <vt:lpstr>Figure 7-1 Application Logic Components</vt:lpstr>
      <vt:lpstr>Application Partitioning</vt:lpstr>
      <vt:lpstr>Fat versus. Thin Clients</vt:lpstr>
      <vt:lpstr>Figure 7-2 Common Logic Distributions (1 of 2)</vt:lpstr>
      <vt:lpstr>Figure 7-2 Common Logic Distributions (2 of 2)</vt:lpstr>
      <vt:lpstr>Web Application Components</vt:lpstr>
      <vt:lpstr>Figure 7-3 A Database-Enabled Intranet/Internet Environment</vt:lpstr>
      <vt:lpstr>Figure 7-5 Information Flow in a Three-Tier Architecture</vt:lpstr>
      <vt:lpstr>Middleware and A P Is</vt:lpstr>
      <vt:lpstr>Steps for Using Databases via Middleware A P Is</vt:lpstr>
      <vt:lpstr>Figure 7-7 Database Access from a Java Program</vt:lpstr>
      <vt:lpstr>Figure 7-8 System Architecture of Sample Application</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Zaman Zaman</cp:lastModifiedBy>
  <cp:revision>1011</cp:revision>
  <dcterms:modified xsi:type="dcterms:W3CDTF">2021-01-18T16:25:53Z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