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handoutMasterIdLst>
    <p:handoutMasterId r:id="rId27"/>
  </p:handoutMasterIdLst>
  <p:sldIdLst>
    <p:sldId id="332" r:id="rId3"/>
    <p:sldId id="390" r:id="rId4"/>
    <p:sldId id="403" r:id="rId5"/>
    <p:sldId id="404" r:id="rId6"/>
    <p:sldId id="405" r:id="rId7"/>
    <p:sldId id="406" r:id="rId8"/>
    <p:sldId id="408" r:id="rId9"/>
    <p:sldId id="407"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32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95" autoAdjust="0"/>
  </p:normalViewPr>
  <p:slideViewPr>
    <p:cSldViewPr snapToGrid="0" snapToObjects="1">
      <p:cViewPr varScale="1">
        <p:scale>
          <a:sx n="93" d="100"/>
          <a:sy n="93" d="100"/>
        </p:scale>
        <p:origin x="678" y="57"/>
      </p:cViewPr>
      <p:guideLst>
        <p:guide orient="horz" pos="4104"/>
        <p:guide pos="1824"/>
      </p:guideLst>
    </p:cSldViewPr>
  </p:slideViewPr>
  <p:outlineViewPr>
    <p:cViewPr>
      <p:scale>
        <a:sx n="50" d="100"/>
        <a:sy n="50" d="100"/>
      </p:scale>
      <p:origin x="0" y="-354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507AB59E-71A2-4C71-87D7-82CD8A457CFB}"/>
    <pc:docChg chg="delSld">
      <pc:chgData name="Zaman Zaman" userId="e745144d-2859-4efa-8ace-e0474d46a858" providerId="ADAL" clId="{507AB59E-71A2-4C71-87D7-82CD8A457CFB}" dt="2021-01-18T16:48:38.740" v="12" actId="2696"/>
      <pc:docMkLst>
        <pc:docMk/>
      </pc:docMkLst>
      <pc:sldChg chg="del">
        <pc:chgData name="Zaman Zaman" userId="e745144d-2859-4efa-8ace-e0474d46a858" providerId="ADAL" clId="{507AB59E-71A2-4C71-87D7-82CD8A457CFB}" dt="2021-01-18T16:48:38.708" v="7" actId="2696"/>
        <pc:sldMkLst>
          <pc:docMk/>
          <pc:sldMk cId="1066923981" sldId="389"/>
        </pc:sldMkLst>
      </pc:sldChg>
      <pc:sldChg chg="del">
        <pc:chgData name="Zaman Zaman" userId="e745144d-2859-4efa-8ace-e0474d46a858" providerId="ADAL" clId="{507AB59E-71A2-4C71-87D7-82CD8A457CFB}" dt="2021-01-18T16:48:38.716" v="8" actId="2696"/>
        <pc:sldMkLst>
          <pc:docMk/>
          <pc:sldMk cId="3104990420" sldId="391"/>
        </pc:sldMkLst>
      </pc:sldChg>
      <pc:sldChg chg="del">
        <pc:chgData name="Zaman Zaman" userId="e745144d-2859-4efa-8ace-e0474d46a858" providerId="ADAL" clId="{507AB59E-71A2-4C71-87D7-82CD8A457CFB}" dt="2021-01-18T16:48:38.724" v="9" actId="2696"/>
        <pc:sldMkLst>
          <pc:docMk/>
          <pc:sldMk cId="1711137375" sldId="392"/>
        </pc:sldMkLst>
      </pc:sldChg>
      <pc:sldChg chg="del">
        <pc:chgData name="Zaman Zaman" userId="e745144d-2859-4efa-8ace-e0474d46a858" providerId="ADAL" clId="{507AB59E-71A2-4C71-87D7-82CD8A457CFB}" dt="2021-01-18T16:48:38.724" v="10" actId="2696"/>
        <pc:sldMkLst>
          <pc:docMk/>
          <pc:sldMk cId="3806602761" sldId="393"/>
        </pc:sldMkLst>
      </pc:sldChg>
      <pc:sldChg chg="del">
        <pc:chgData name="Zaman Zaman" userId="e745144d-2859-4efa-8ace-e0474d46a858" providerId="ADAL" clId="{507AB59E-71A2-4C71-87D7-82CD8A457CFB}" dt="2021-01-18T16:48:38.732" v="11" actId="2696"/>
        <pc:sldMkLst>
          <pc:docMk/>
          <pc:sldMk cId="2284521193" sldId="394"/>
        </pc:sldMkLst>
      </pc:sldChg>
      <pc:sldChg chg="del">
        <pc:chgData name="Zaman Zaman" userId="e745144d-2859-4efa-8ace-e0474d46a858" providerId="ADAL" clId="{507AB59E-71A2-4C71-87D7-82CD8A457CFB}" dt="2021-01-18T16:48:38.740" v="12" actId="2696"/>
        <pc:sldMkLst>
          <pc:docMk/>
          <pc:sldMk cId="101108328" sldId="395"/>
        </pc:sldMkLst>
      </pc:sldChg>
      <pc:sldChg chg="del">
        <pc:chgData name="Zaman Zaman" userId="e745144d-2859-4efa-8ace-e0474d46a858" providerId="ADAL" clId="{507AB59E-71A2-4C71-87D7-82CD8A457CFB}" dt="2021-01-18T16:48:38.676" v="1" actId="2696"/>
        <pc:sldMkLst>
          <pc:docMk/>
          <pc:sldMk cId="21490717" sldId="396"/>
        </pc:sldMkLst>
      </pc:sldChg>
      <pc:sldChg chg="del">
        <pc:chgData name="Zaman Zaman" userId="e745144d-2859-4efa-8ace-e0474d46a858" providerId="ADAL" clId="{507AB59E-71A2-4C71-87D7-82CD8A457CFB}" dt="2021-01-18T16:48:38.676" v="2" actId="2696"/>
        <pc:sldMkLst>
          <pc:docMk/>
          <pc:sldMk cId="2627411406" sldId="397"/>
        </pc:sldMkLst>
      </pc:sldChg>
      <pc:sldChg chg="del">
        <pc:chgData name="Zaman Zaman" userId="e745144d-2859-4efa-8ace-e0474d46a858" providerId="ADAL" clId="{507AB59E-71A2-4C71-87D7-82CD8A457CFB}" dt="2021-01-18T16:48:38.692" v="4" actId="2696"/>
        <pc:sldMkLst>
          <pc:docMk/>
          <pc:sldMk cId="1573397" sldId="399"/>
        </pc:sldMkLst>
      </pc:sldChg>
      <pc:sldChg chg="del">
        <pc:chgData name="Zaman Zaman" userId="e745144d-2859-4efa-8ace-e0474d46a858" providerId="ADAL" clId="{507AB59E-71A2-4C71-87D7-82CD8A457CFB}" dt="2021-01-18T16:48:38.700" v="5" actId="2696"/>
        <pc:sldMkLst>
          <pc:docMk/>
          <pc:sldMk cId="3006636158" sldId="400"/>
        </pc:sldMkLst>
      </pc:sldChg>
      <pc:sldChg chg="del">
        <pc:chgData name="Zaman Zaman" userId="e745144d-2859-4efa-8ace-e0474d46a858" providerId="ADAL" clId="{507AB59E-71A2-4C71-87D7-82CD8A457CFB}" dt="2021-01-18T16:48:38.708" v="6" actId="2696"/>
        <pc:sldMkLst>
          <pc:docMk/>
          <pc:sldMk cId="3870031861" sldId="401"/>
        </pc:sldMkLst>
      </pc:sldChg>
      <pc:sldChg chg="del">
        <pc:chgData name="Zaman Zaman" userId="e745144d-2859-4efa-8ace-e0474d46a858" providerId="ADAL" clId="{507AB59E-71A2-4C71-87D7-82CD8A457CFB}" dt="2021-01-18T16:48:38.668" v="0" actId="2696"/>
        <pc:sldMkLst>
          <pc:docMk/>
          <pc:sldMk cId="1500278405" sldId="402"/>
        </pc:sldMkLst>
      </pc:sldChg>
      <pc:sldChg chg="del">
        <pc:chgData name="Zaman Zaman" userId="e745144d-2859-4efa-8ace-e0474d46a858" providerId="ADAL" clId="{507AB59E-71A2-4C71-87D7-82CD8A457CFB}" dt="2021-01-18T16:48:38.684" v="3" actId="2696"/>
        <pc:sldMkLst>
          <pc:docMk/>
          <pc:sldMk cId="3757256251" sldId="4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Here we see details of the types and</a:t>
            </a:r>
            <a:r>
              <a:rPr lang="en-US" altLang="en-US" baseline="0" dirty="0"/>
              <a:t> levels of locks.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83607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a:t>
            </a:r>
            <a:r>
              <a:rPr lang="en-US" altLang="en-US" baseline="0" dirty="0"/>
              <a:t> problem with locking is that it can lead to a situation called “deadlock”. If one program has resource A locked and wants resource B, while at the same time another program has resource B locked and wants resource A, you have a deadlock. Neither can proceed until the other releases the resource it wants. So, they are both stuck.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2763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There are two main approaches to dealing with deadlock. One is to try and prevent it from happening in the first place, and this can get pretty</a:t>
            </a:r>
            <a:r>
              <a:rPr lang="en-US" altLang="en-US" baseline="0" dirty="0"/>
              <a:t> complicated.</a:t>
            </a:r>
          </a:p>
          <a:p>
            <a:pPr eaLnBrk="1" hangingPunct="1"/>
            <a:endParaRPr lang="en-US" altLang="en-US" baseline="0" dirty="0"/>
          </a:p>
          <a:p>
            <a:pPr eaLnBrk="1" hangingPunct="1"/>
            <a:r>
              <a:rPr lang="en-US" altLang="en-US" baseline="0" dirty="0"/>
              <a:t>A second is to just deal with it when it happens. Deadlock is not a very frequent occurrence, so if you can quickly resolve it, this is as good as preventing it in the first place.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1607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Versioning is an alternative to locking. You won’t have deadlock, but you may require an application to redo its transaction.</a:t>
            </a:r>
          </a:p>
          <a:p>
            <a:pPr eaLnBrk="1" hangingPunct="1"/>
            <a:endParaRPr lang="en-US" altLang="en-US" dirty="0"/>
          </a:p>
          <a:p>
            <a:pPr eaLnBrk="1" hangingPunct="1"/>
            <a:r>
              <a:rPr lang="en-US" altLang="en-US" dirty="0"/>
              <a:t>The assumption here is that simultaneous</a:t>
            </a:r>
            <a:r>
              <a:rPr lang="en-US" altLang="en-US" baseline="0" dirty="0"/>
              <a:t> updates aren’t going to happen that often. Versioning could be considered to be “optimistic” concurrency control, whereas locking is “pessimistic” concurrency control.</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1172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Here</a:t>
            </a:r>
            <a:r>
              <a:rPr lang="en-US" altLang="en-US" baseline="0" dirty="0"/>
              <a:t> we see the result of versioning. If John’s transaction begins before Marsha’s transaction, then Marsha needs to redo hers. </a:t>
            </a:r>
          </a:p>
          <a:p>
            <a:pPr eaLnBrk="1" hangingPunct="1"/>
            <a:endParaRPr lang="en-US" altLang="en-US" baseline="0" dirty="0"/>
          </a:p>
          <a:p>
            <a:pPr eaLnBrk="1" hangingPunct="1"/>
            <a:r>
              <a:rPr lang="en-US" altLang="en-US" baseline="0" dirty="0"/>
              <a:t>Note that with versioning, you’re not going to encounter deadlock.</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1730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Data security is a critical part of any company’s IT procedures,</a:t>
            </a:r>
            <a:r>
              <a:rPr lang="en-US" altLang="en-US" sz="1200" baseline="0" dirty="0"/>
              <a:t> </a:t>
            </a:r>
            <a:r>
              <a:rPr lang="en-US" altLang="en-US" sz="1200" dirty="0"/>
              <a:t>policies, and infrastructure. This is an important task for the DA</a:t>
            </a:r>
            <a:r>
              <a:rPr lang="en-US" altLang="en-US" sz="1200" baseline="0" dirty="0"/>
              <a:t> and </a:t>
            </a:r>
            <a:r>
              <a:rPr lang="en-US" altLang="en-US" sz="1200" dirty="0"/>
              <a:t>DBA roles.</a:t>
            </a:r>
          </a:p>
          <a:p>
            <a:pPr eaLnBrk="1" hangingPunct="1"/>
            <a:endParaRPr lang="en-US" altLang="en-US" sz="1200" dirty="0"/>
          </a:p>
          <a:p>
            <a:r>
              <a:rPr lang="en-US" sz="1200" b="0" i="0" u="none" strike="noStrike" kern="1200" cap="none" baseline="0" dirty="0">
                <a:solidFill>
                  <a:schemeClr val="tx1"/>
                </a:solidFill>
                <a:latin typeface="Times New Roman" pitchFamily="18" charset="0"/>
                <a:ea typeface="Arial"/>
                <a:cs typeface="Arial" charset="0"/>
                <a:sym typeface="Arial"/>
              </a:rPr>
              <a:t>Because data are a critical resource, people in an organization must be sensitive to security threats and take measures to protect their data. Data administrators are responsible for developing overall policies and procedures to protect databases. Database administrators administer database security on a daily basis. One is more managerial and the other is more technical.</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78397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All of these losses can be very costly, and some can threaten</a:t>
            </a:r>
            <a:r>
              <a:rPr lang="en-US" altLang="en-US" baseline="0" dirty="0"/>
              <a:t> the very existence of a company.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9727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Threats to data security may be direct threats to the database. For example, those who gain unauthorized access to a database may then browse, change, or even steal the data to which they have gained access. But threats come from other places as well, so focusing on database security alone won’t ensure a secure database. All parts of the system must be secure, including the database, the applications using the database, the network, the operating system, the building(s) that house the database, and all personnel who have access to the system.</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764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For static</a:t>
            </a:r>
            <a:r>
              <a:rPr lang="en-US" altLang="en-US" baseline="0" dirty="0"/>
              <a:t> Web pages, the security concerns are on access to the html files on the server. With dynamic Web pages though, there is also concern about database access.</a:t>
            </a:r>
          </a:p>
          <a:p>
            <a:pPr eaLnBrk="1" hangingPunct="1"/>
            <a:endParaRPr lang="en-US" altLang="en-US" baseline="0" dirty="0"/>
          </a:p>
          <a:p>
            <a:r>
              <a:rPr lang="en-US" sz="1200" b="0" i="0" u="none" strike="noStrike" kern="1200" cap="none" baseline="0" dirty="0">
                <a:solidFill>
                  <a:schemeClr val="tx1"/>
                </a:solidFill>
                <a:latin typeface="Times New Roman" pitchFamily="18" charset="0"/>
                <a:ea typeface="Arial"/>
                <a:cs typeface="Arial" charset="0"/>
                <a:sym typeface="Arial"/>
              </a:rPr>
              <a:t>The server that owns the database connection should be physically secure, and the execution of programs on the server</a:t>
            </a:r>
          </a:p>
          <a:p>
            <a:r>
              <a:rPr lang="en-US" sz="1200" b="0" i="0" u="none" strike="noStrike" kern="1200" cap="none" baseline="0" dirty="0">
                <a:solidFill>
                  <a:schemeClr val="tx1"/>
                </a:solidFill>
                <a:latin typeface="Times New Roman" pitchFamily="18" charset="0"/>
                <a:ea typeface="Arial"/>
                <a:cs typeface="Arial" charset="0"/>
                <a:sym typeface="Arial"/>
              </a:rPr>
              <a:t>should be controlled. User input, which could embed SQL commands, also needs to be filtered so unauthorized scripts are not executed. In other words, the system needs to protect against </a:t>
            </a:r>
            <a:r>
              <a:rPr lang="en-US" sz="1200" b="1" i="0" u="none" strike="noStrike" kern="1200" cap="none" baseline="0" dirty="0">
                <a:solidFill>
                  <a:schemeClr val="tx1"/>
                </a:solidFill>
                <a:latin typeface="Times New Roman" pitchFamily="18" charset="0"/>
                <a:ea typeface="Arial"/>
                <a:cs typeface="Arial" charset="0"/>
                <a:sym typeface="Arial"/>
              </a:rPr>
              <a:t>SQL Injection</a:t>
            </a:r>
            <a:r>
              <a:rPr lang="en-US" sz="1200" b="0" i="0" u="none" strike="noStrike" kern="1200" cap="none" baseline="0" dirty="0">
                <a:solidFill>
                  <a:schemeClr val="tx1"/>
                </a:solidFill>
                <a:latin typeface="Times New Roman" pitchFamily="18" charset="0"/>
                <a:ea typeface="Arial"/>
                <a:cs typeface="Arial" charset="0"/>
                <a:sym typeface="Arial"/>
              </a:rPr>
              <a:t>, a particularly harmful data security threat in Web application environments.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6762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is an interesting Web</a:t>
            </a:r>
            <a:r>
              <a:rPr lang="en-US" altLang="en-US" baseline="0" dirty="0"/>
              <a:t> security project called OWASP, Open Web Application Security Project, at http://owasp.org. They have a great deal of useful information for security of dynamic Web application systems.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357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23321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Privacy is an increasing concern. </a:t>
            </a:r>
          </a:p>
          <a:p>
            <a:pPr eaLnBrk="1" hangingPunct="1"/>
            <a:endParaRPr lang="en-US" altLang="en-US" dirty="0"/>
          </a:p>
          <a:p>
            <a:r>
              <a:rPr lang="en-US" sz="1200" b="0" i="0" u="none" strike="noStrike" kern="1200" cap="none" baseline="0" dirty="0">
                <a:solidFill>
                  <a:schemeClr val="tx1"/>
                </a:solidFill>
                <a:latin typeface="Times New Roman" pitchFamily="18" charset="0"/>
                <a:ea typeface="Arial"/>
                <a:cs typeface="Arial" charset="0"/>
                <a:sym typeface="Arial"/>
              </a:rPr>
              <a:t>E-mail, e-commerce, and other online resources allow organizations (employers, governments, and businesses) to get data about people’s Internet behavior. Applications that return individualized responses require that information be collected about the individual, but at the same time proper respect for the privacy and dignity of employees, citizens, and customers should be observed. It’s a delicate balancing act.</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Information privacy legislation gives individuals the right to know what data have been collected about them and to correct any errors in those data. As the amount of data exchanged continues to grow, the need is also growing to develop adequate data protection.</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The W3C’s Platform for Privacy Preferences (P3P) standard communicates a Web site’s stated privacy policies and compare that statement with the user’s own policy preferences. P3P uses XML code on Web site servers that can be fetched automatically by any browser or plug-in equipped for P3P.</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385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stored procedures in Chapter 7. A stored procedure is actually a database object, like a table or a view. With</a:t>
            </a:r>
            <a:r>
              <a:rPr lang="en-US" baseline="0" dirty="0"/>
              <a:t> the stored procedure, application logic is taking place on the database server.</a:t>
            </a:r>
            <a:endParaRPr lang="en-US" dirty="0"/>
          </a:p>
          <a:p>
            <a:endParaRPr lang="en-US" dirty="0"/>
          </a:p>
          <a:p>
            <a:r>
              <a:rPr lang="en-US" dirty="0"/>
              <a:t>Transactions are discussed in Chapter 12. The</a:t>
            </a:r>
            <a:r>
              <a:rPr lang="en-US" baseline="0" dirty="0"/>
              <a:t> idea here is that a transaction should be </a:t>
            </a:r>
            <a:r>
              <a:rPr lang="en-US" b="1" baseline="0" dirty="0"/>
              <a:t>atomic</a:t>
            </a:r>
            <a:r>
              <a:rPr lang="en-US" baseline="0" dirty="0"/>
              <a:t>. That means either the whole thing is done or none of it is done. So, updates within a transaction aren’t finalized until the transaction </a:t>
            </a:r>
            <a:r>
              <a:rPr lang="en-US" b="1" baseline="0" dirty="0"/>
              <a:t>commits</a:t>
            </a:r>
            <a:r>
              <a:rPr lang="en-US" baseline="0" dirty="0"/>
              <a:t>. If an error occurs any time along the way, then the data is </a:t>
            </a:r>
            <a:r>
              <a:rPr lang="en-US" b="1" baseline="0" dirty="0"/>
              <a:t>rolled back</a:t>
            </a:r>
            <a:r>
              <a:rPr lang="en-US" baseline="0" dirty="0"/>
              <a:t>, canceling previous updates in the transaction. </a:t>
            </a:r>
          </a:p>
          <a:p>
            <a:endParaRPr lang="en-US" baseline="0" dirty="0"/>
          </a:p>
          <a:p>
            <a:r>
              <a:rPr lang="en-US" baseline="0" dirty="0"/>
              <a:t>As you can see, developers of Web applications need to be careful about how they establish database connections.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2582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three-tier architecture makes it easy to distribute</a:t>
            </a:r>
            <a:r>
              <a:rPr lang="en-US" altLang="en-US" baseline="0" dirty="0">
                <a:cs typeface="Arial" panose="020B0604020202020204" pitchFamily="34" charset="0"/>
              </a:rPr>
              <a:t> the computational burden across many different computers. This increases scalability and impacts all the factors in this list.</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9315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Transaction integrity is enforced via ACID compliance.</a:t>
            </a:r>
          </a:p>
          <a:p>
            <a:pPr eaLnBrk="1" hangingPunct="1"/>
            <a:endParaRPr lang="en-US" altLang="en-US" dirty="0"/>
          </a:p>
          <a:p>
            <a:pPr eaLnBrk="1" hangingPunct="1"/>
            <a:r>
              <a:rPr lang="en-US" altLang="en-US" dirty="0"/>
              <a:t>ACID is kind of a mantra when it comes to relational database management. This isn’t true for all data sources, however. For example, most XML data that is exchanged over the internet is not ACID compliant. For ensuring data integrity in transaction processing systems,</a:t>
            </a:r>
            <a:r>
              <a:rPr lang="en-US" altLang="en-US" baseline="0" dirty="0"/>
              <a:t> though, ACID is essential.</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944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We’re going to see that multi-user</a:t>
            </a:r>
            <a:r>
              <a:rPr lang="en-US" altLang="en-US" baseline="0" dirty="0"/>
              <a:t> environments add some complexity. The lost update problem is one reason. But, as we’ll see, solving the lost update problem could lead to another problem, called </a:t>
            </a:r>
            <a:r>
              <a:rPr lang="en-US" altLang="en-US" b="1" baseline="0" dirty="0"/>
              <a:t>deadlock</a:t>
            </a:r>
            <a:r>
              <a:rPr lang="en-US" altLang="en-US" baseline="0" dirty="0"/>
              <a:t>. We’ll explore this in the next few slides.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185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So, the idea here is that if two</a:t>
            </a:r>
            <a:r>
              <a:rPr lang="en-US" altLang="en-US" baseline="0" dirty="0"/>
              <a:t> programs can read and write to the same record at the same time, then one may “step on the other”, thereby negating the effect of one program.</a:t>
            </a:r>
          </a:p>
          <a:p>
            <a:pPr eaLnBrk="1" hangingPunct="1"/>
            <a:endParaRPr lang="en-US" altLang="en-US" baseline="0" dirty="0"/>
          </a:p>
          <a:p>
            <a:pPr eaLnBrk="1" hangingPunct="1"/>
            <a:r>
              <a:rPr lang="en-US" altLang="en-US" baseline="0" dirty="0"/>
              <a:t>How do we prevent this? Through </a:t>
            </a:r>
            <a:r>
              <a:rPr lang="en-US" altLang="en-US" b="1" baseline="0" dirty="0"/>
              <a:t>locking</a:t>
            </a:r>
            <a:r>
              <a:rPr lang="en-US" altLang="en-US" baseline="0" dirty="0"/>
              <a:t>. Let’s talk about that next.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35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idea here is to accomplish </a:t>
            </a:r>
            <a:r>
              <a:rPr lang="en-US" altLang="en-US" dirty="0" err="1"/>
              <a:t>serializability</a:t>
            </a:r>
            <a:r>
              <a:rPr lang="en-US" altLang="en-US" dirty="0"/>
              <a:t>. This is usually done via locking.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2422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As you can see from this figure, locking</a:t>
            </a:r>
            <a:r>
              <a:rPr lang="en-US" altLang="en-US" baseline="0" dirty="0"/>
              <a:t> helps to alleviate the lost update problem. You can lock at the table level or at the record level, and you can lock for updates only or updates plus queries. There are SQL commands for locking, and most DBMSs adopt a default locking (e.g., record level for updates) mechanism.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7066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869535"/>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2757286"/>
            <a:ext cx="8229600" cy="86613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3973513"/>
            <a:ext cx="8166100" cy="96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29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35740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71" r:id="rId12"/>
    <p:sldLayoutId id="214748365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solidFill>
                  <a:schemeClr val="tx2"/>
                </a:solidFill>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7</a:t>
            </a:r>
          </a:p>
        </p:txBody>
      </p:sp>
      <p:sp>
        <p:nvSpPr>
          <p:cNvPr id="5" name="Text Placeholder 4"/>
          <p:cNvSpPr>
            <a:spLocks noGrp="1"/>
          </p:cNvSpPr>
          <p:nvPr>
            <p:ph type="body" idx="3"/>
          </p:nvPr>
        </p:nvSpPr>
        <p:spPr>
          <a:xfrm>
            <a:off x="4773169" y="3114461"/>
            <a:ext cx="3751400" cy="857932"/>
          </a:xfrm>
        </p:spPr>
        <p:txBody>
          <a:bodyPr/>
          <a:lstStyle/>
          <a:p>
            <a:pPr lvl="0" algn="ctr">
              <a:buSzPct val="25000"/>
            </a:pPr>
            <a:r>
              <a:rPr lang="en-US" dirty="0">
                <a:solidFill>
                  <a:schemeClr val="tx1"/>
                </a:solidFill>
                <a:latin typeface="+mn-lt"/>
              </a:rPr>
              <a:t>Databases in Applications</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Techniques</a:t>
            </a:r>
          </a:p>
        </p:txBody>
      </p:sp>
      <p:sp>
        <p:nvSpPr>
          <p:cNvPr id="3" name="Text Placeholder 2"/>
          <p:cNvSpPr>
            <a:spLocks noGrp="1"/>
          </p:cNvSpPr>
          <p:nvPr>
            <p:ph type="body" idx="1"/>
          </p:nvPr>
        </p:nvSpPr>
        <p:spPr>
          <a:xfrm>
            <a:off x="457200" y="1600200"/>
            <a:ext cx="8229600" cy="3508131"/>
          </a:xfrm>
        </p:spPr>
        <p:txBody>
          <a:bodyPr/>
          <a:lstStyle/>
          <a:p>
            <a:pPr eaLnBrk="1" hangingPunct="1"/>
            <a:r>
              <a:rPr lang="en-US" altLang="en-US" sz="2400" dirty="0"/>
              <a:t>Serializability</a:t>
            </a:r>
          </a:p>
          <a:p>
            <a:pPr lvl="1" eaLnBrk="1" hangingPunct="1"/>
            <a:r>
              <a:rPr lang="en-US" altLang="en-US" sz="2400" dirty="0"/>
              <a:t>Finish one transaction before starting another</a:t>
            </a:r>
          </a:p>
          <a:p>
            <a:pPr eaLnBrk="1" hangingPunct="1"/>
            <a:r>
              <a:rPr lang="en-US" altLang="en-US" sz="2400" dirty="0"/>
              <a:t>Locking Mechanisms</a:t>
            </a:r>
          </a:p>
          <a:p>
            <a:pPr lvl="1" eaLnBrk="1" hangingPunct="1"/>
            <a:r>
              <a:rPr lang="en-US" altLang="en-US" sz="2400" dirty="0"/>
              <a:t>The most common way of achieving serialization</a:t>
            </a:r>
          </a:p>
          <a:p>
            <a:pPr lvl="1" eaLnBrk="1" hangingPunct="1"/>
            <a:r>
              <a:rPr lang="en-US" altLang="en-US" sz="2400" dirty="0"/>
              <a:t>Data that is retrieved for the purpose of updating is locked for the updater</a:t>
            </a:r>
          </a:p>
          <a:p>
            <a:pPr lvl="1" eaLnBrk="1" hangingPunct="1"/>
            <a:r>
              <a:rPr lang="en-US" altLang="en-US" sz="2400" dirty="0"/>
              <a:t>No other user can perform update until unlocked</a:t>
            </a:r>
          </a:p>
        </p:txBody>
      </p:sp>
    </p:spTree>
    <p:extLst>
      <p:ext uri="{BB962C8B-B14F-4D97-AF65-F5344CB8AC3E}">
        <p14:creationId xmlns:p14="http://schemas.microsoft.com/office/powerpoint/2010/main" val="305326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7-21 Updates with Locking (Concurrency Control)</a:t>
            </a:r>
          </a:p>
        </p:txBody>
      </p:sp>
      <p:sp>
        <p:nvSpPr>
          <p:cNvPr id="4" name="Text Placeholder 3"/>
          <p:cNvSpPr>
            <a:spLocks noGrp="1"/>
          </p:cNvSpPr>
          <p:nvPr>
            <p:ph type="body" idx="1"/>
          </p:nvPr>
        </p:nvSpPr>
        <p:spPr>
          <a:xfrm>
            <a:off x="457200" y="1600200"/>
            <a:ext cx="8229600" cy="496019"/>
          </a:xfrm>
        </p:spPr>
        <p:txBody>
          <a:bodyPr/>
          <a:lstStyle/>
          <a:p>
            <a:pPr marL="0" indent="0">
              <a:buNone/>
            </a:pPr>
            <a:r>
              <a:rPr lang="en-US" sz="2400" dirty="0"/>
              <a:t>Locking solves the lost update problem</a:t>
            </a:r>
          </a:p>
        </p:txBody>
      </p:sp>
      <p:pic>
        <p:nvPicPr>
          <p:cNvPr id="5" name="Picture 4" descr="An illustration shows how the use of record locks helps to maintain data integrity. The drawing shows the sequence of events that occurs when two users, John and Marsha withdraw money from a joint bank account at different time periods. Six events for John are shown on the left in a sequence while six events for Marsha are shown on the right. A vertical time line is depicted in the middle indicating the different time periods when these events occur. The events according to the time line are as follows. 1, Request account balance for John. 2, Lock account balance for John. 1, Request account balance for Marsha, which is denied. 3, Read account balance, where Balance equals $1,000 for John. 4, Withdraw $200, where Balance equals $800 for John. 5, Write account balance, where Balance equals $800 for John. 6, Unlock account balance for John. 2, Lock account balance for Marsha. 3, Read account balance, where Balance equals $800 for Marsha. 4, Withdraw $300, where Balance equals $500 for Marsha. 5, Write account balance, where Balance equals $500 for Marsha. 6, Unlock account balance for Marsha."/>
          <p:cNvPicPr>
            <a:picLocks noChangeAspect="1"/>
          </p:cNvPicPr>
          <p:nvPr/>
        </p:nvPicPr>
        <p:blipFill>
          <a:blip r:embed="rId3"/>
          <a:stretch>
            <a:fillRect/>
          </a:stretch>
        </p:blipFill>
        <p:spPr>
          <a:xfrm>
            <a:off x="2201244" y="2325355"/>
            <a:ext cx="4648285" cy="4016280"/>
          </a:xfrm>
          <a:prstGeom prst="rect">
            <a:avLst/>
          </a:prstGeom>
        </p:spPr>
      </p:pic>
    </p:spTree>
    <p:extLst>
      <p:ext uri="{BB962C8B-B14F-4D97-AF65-F5344CB8AC3E}">
        <p14:creationId xmlns:p14="http://schemas.microsoft.com/office/powerpoint/2010/main" val="418352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 Mechanisms</a:t>
            </a:r>
          </a:p>
        </p:txBody>
      </p:sp>
      <p:sp>
        <p:nvSpPr>
          <p:cNvPr id="3" name="Text Placeholder 2"/>
          <p:cNvSpPr>
            <a:spLocks noGrp="1"/>
          </p:cNvSpPr>
          <p:nvPr>
            <p:ph type="body" idx="1"/>
          </p:nvPr>
        </p:nvSpPr>
        <p:spPr/>
        <p:txBody>
          <a:bodyPr/>
          <a:lstStyle/>
          <a:p>
            <a:pPr eaLnBrk="1" hangingPunct="1"/>
            <a:r>
              <a:rPr lang="en-US" altLang="en-US" sz="2000" dirty="0"/>
              <a:t>Locking level:</a:t>
            </a:r>
          </a:p>
          <a:p>
            <a:pPr lvl="1" eaLnBrk="1" hangingPunct="1"/>
            <a:r>
              <a:rPr lang="en-US" altLang="en-US" sz="2000" dirty="0"/>
              <a:t>Database – used during database updates</a:t>
            </a:r>
          </a:p>
          <a:p>
            <a:pPr lvl="1" eaLnBrk="1" hangingPunct="1"/>
            <a:r>
              <a:rPr lang="en-US" altLang="en-US" sz="2000" dirty="0"/>
              <a:t>Table – used for bulk updates</a:t>
            </a:r>
          </a:p>
          <a:p>
            <a:pPr lvl="1" eaLnBrk="1" hangingPunct="1"/>
            <a:r>
              <a:rPr lang="en-US" altLang="en-US" sz="2000" dirty="0"/>
              <a:t>Block or page – very commonly used</a:t>
            </a:r>
          </a:p>
          <a:p>
            <a:pPr lvl="1" eaLnBrk="1" hangingPunct="1"/>
            <a:r>
              <a:rPr lang="en-US" altLang="en-US" sz="2000" dirty="0"/>
              <a:t>Record – only requested row; fairly commonly used</a:t>
            </a:r>
          </a:p>
          <a:p>
            <a:pPr lvl="1" eaLnBrk="1" hangingPunct="1"/>
            <a:r>
              <a:rPr lang="en-US" altLang="en-US" sz="2000" dirty="0"/>
              <a:t>Field – requires significant overhead; impractical</a:t>
            </a:r>
          </a:p>
          <a:p>
            <a:pPr eaLnBrk="1" hangingPunct="1"/>
            <a:r>
              <a:rPr lang="en-US" altLang="en-US" sz="2000" dirty="0"/>
              <a:t>Types of locks:</a:t>
            </a:r>
          </a:p>
          <a:p>
            <a:pPr lvl="1" eaLnBrk="1" hangingPunct="1"/>
            <a:r>
              <a:rPr lang="en-US" altLang="en-US" sz="2000" dirty="0"/>
              <a:t>Shared lock – Read but no update permitted. Used when just reading to prevent another user from placing an exclusive lock on the record</a:t>
            </a:r>
          </a:p>
          <a:p>
            <a:pPr lvl="1" eaLnBrk="1" hangingPunct="1"/>
            <a:r>
              <a:rPr lang="en-US" altLang="en-US" sz="2000" dirty="0"/>
              <a:t>Exclusive lock – No access permitted. Used when preparing to update</a:t>
            </a:r>
          </a:p>
        </p:txBody>
      </p:sp>
    </p:spTree>
    <p:extLst>
      <p:ext uri="{BB962C8B-B14F-4D97-AF65-F5344CB8AC3E}">
        <p14:creationId xmlns:p14="http://schemas.microsoft.com/office/powerpoint/2010/main" val="214041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Text Placeholder 2"/>
          <p:cNvSpPr>
            <a:spLocks noGrp="1"/>
          </p:cNvSpPr>
          <p:nvPr>
            <p:ph type="body" idx="1"/>
          </p:nvPr>
        </p:nvSpPr>
        <p:spPr>
          <a:xfrm>
            <a:off x="342900" y="1600200"/>
            <a:ext cx="4272232" cy="3912079"/>
          </a:xfrm>
        </p:spPr>
        <p:txBody>
          <a:bodyPr/>
          <a:lstStyle/>
          <a:p>
            <a:pPr eaLnBrk="1" hangingPunct="1"/>
            <a:r>
              <a:rPr lang="en-US" altLang="en-US" sz="2200" dirty="0"/>
              <a:t>An impasse that results when two or more transactions have locked common resources, and each waits for the other to unlock their resources</a:t>
            </a:r>
          </a:p>
          <a:p>
            <a:pPr eaLnBrk="1" hangingPunct="1"/>
            <a:r>
              <a:rPr lang="en-US" altLang="en-US" sz="2200" dirty="0"/>
              <a:t>Figure 7-22 shows the problem of deadlock</a:t>
            </a:r>
          </a:p>
          <a:p>
            <a:r>
              <a:rPr lang="en-US" sz="2200" dirty="0"/>
              <a:t>John and Marsha will wait forever for each other to release their locked resources!</a:t>
            </a:r>
          </a:p>
        </p:txBody>
      </p:sp>
      <p:pic>
        <p:nvPicPr>
          <p:cNvPr id="4" name="Picture 3" descr="An illustration depicts the problem of deadlock when two users operate the same account at different time periods. The drawing shows the sequence of events that occurs when two users, John and Marsha withdraw money from a joint bank account at different time periods. Three events for John are shown on the left in a sequence while three events for Marsha are shown on the right. A vertical time line is depicted in the middle indicating the different time periods when these events occur. The events according to the time line are as follows. 1, Place read lock for John. 2, Check balance, where Balance equals $1,000 for John. 1, Place read lock for Marsha. 2, Check balance, where Balance equal $1,000 for Marsha. 3, Request write lock, denied for John. Wait. 3, Request write lock, denied for Marsha. Wait."/>
          <p:cNvPicPr>
            <a:picLocks noChangeAspect="1"/>
          </p:cNvPicPr>
          <p:nvPr/>
        </p:nvPicPr>
        <p:blipFill>
          <a:blip r:embed="rId3"/>
          <a:stretch>
            <a:fillRect/>
          </a:stretch>
        </p:blipFill>
        <p:spPr>
          <a:xfrm>
            <a:off x="4810136" y="1662667"/>
            <a:ext cx="3876664" cy="4393551"/>
          </a:xfrm>
          <a:prstGeom prst="rect">
            <a:avLst/>
          </a:prstGeom>
        </p:spPr>
      </p:pic>
    </p:spTree>
    <p:extLst>
      <p:ext uri="{BB962C8B-B14F-4D97-AF65-F5344CB8AC3E}">
        <p14:creationId xmlns:p14="http://schemas.microsoft.com/office/powerpoint/2010/main" val="54308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Deadlock</a:t>
            </a:r>
          </a:p>
        </p:txBody>
      </p:sp>
      <p:sp>
        <p:nvSpPr>
          <p:cNvPr id="3" name="Text Placeholder 2"/>
          <p:cNvSpPr>
            <a:spLocks noGrp="1"/>
          </p:cNvSpPr>
          <p:nvPr>
            <p:ph type="body" idx="1"/>
          </p:nvPr>
        </p:nvSpPr>
        <p:spPr>
          <a:xfrm>
            <a:off x="457200" y="1532458"/>
            <a:ext cx="8229600" cy="4850758"/>
          </a:xfrm>
        </p:spPr>
        <p:txBody>
          <a:bodyPr/>
          <a:lstStyle/>
          <a:p>
            <a:pPr eaLnBrk="1" hangingPunct="1"/>
            <a:r>
              <a:rPr lang="en-US" altLang="en-US" sz="2000" dirty="0"/>
              <a:t>Deadlock prevention:</a:t>
            </a:r>
          </a:p>
          <a:p>
            <a:pPr lvl="1" eaLnBrk="1" hangingPunct="1"/>
            <a:r>
              <a:rPr lang="en-US" altLang="en-US" sz="2000" dirty="0"/>
              <a:t>Lock all records required at the beginning of a transaction</a:t>
            </a:r>
          </a:p>
          <a:p>
            <a:pPr lvl="1" eaLnBrk="1" hangingPunct="1"/>
            <a:r>
              <a:rPr lang="en-US" altLang="en-US" sz="2000" dirty="0"/>
              <a:t>Two-phase locking protocol</a:t>
            </a:r>
          </a:p>
          <a:p>
            <a:pPr lvl="2" eaLnBrk="1" hangingPunct="1"/>
            <a:r>
              <a:rPr lang="en-US" altLang="en-US" sz="2000" dirty="0"/>
              <a:t>Growing phase</a:t>
            </a:r>
          </a:p>
          <a:p>
            <a:pPr lvl="2" eaLnBrk="1" hangingPunct="1"/>
            <a:r>
              <a:rPr lang="en-US" altLang="en-US" sz="2000" dirty="0"/>
              <a:t>Shrinking phase</a:t>
            </a:r>
          </a:p>
          <a:p>
            <a:pPr lvl="1" eaLnBrk="1" hangingPunct="1"/>
            <a:r>
              <a:rPr lang="en-US" altLang="en-US" sz="2000" dirty="0"/>
              <a:t>May be difficult to determine all needed resources in advance</a:t>
            </a:r>
          </a:p>
          <a:p>
            <a:pPr eaLnBrk="1" hangingPunct="1"/>
            <a:r>
              <a:rPr lang="en-US" altLang="en-US" sz="2000" dirty="0"/>
              <a:t>Deadlock Resolution:</a:t>
            </a:r>
          </a:p>
          <a:p>
            <a:pPr lvl="1" eaLnBrk="1" hangingPunct="1"/>
            <a:r>
              <a:rPr lang="en-US" altLang="en-US" sz="2000" dirty="0"/>
              <a:t>Allow deadlocks to occur</a:t>
            </a:r>
          </a:p>
          <a:p>
            <a:pPr lvl="1" eaLnBrk="1" hangingPunct="1"/>
            <a:r>
              <a:rPr lang="en-US" altLang="en-US" sz="2000" dirty="0"/>
              <a:t>Mechanisms for detecting and breaking deadlock</a:t>
            </a:r>
          </a:p>
          <a:p>
            <a:pPr lvl="2" eaLnBrk="1" hangingPunct="1"/>
            <a:r>
              <a:rPr lang="en-US" altLang="en-US" sz="2000" dirty="0"/>
              <a:t>Resource usage matrix</a:t>
            </a:r>
          </a:p>
          <a:p>
            <a:pPr lvl="2" eaLnBrk="1" hangingPunct="1"/>
            <a:r>
              <a:rPr lang="en-US" altLang="en-US" sz="2000" dirty="0"/>
              <a:t>Back out one deadlock at a time</a:t>
            </a:r>
          </a:p>
          <a:p>
            <a:pPr lvl="2" eaLnBrk="1" hangingPunct="1"/>
            <a:r>
              <a:rPr lang="en-US" altLang="en-US" sz="2000" dirty="0"/>
              <a:t>Rerun transaction</a:t>
            </a:r>
          </a:p>
        </p:txBody>
      </p:sp>
    </p:spTree>
    <p:extLst>
      <p:ext uri="{BB962C8B-B14F-4D97-AF65-F5344CB8AC3E}">
        <p14:creationId xmlns:p14="http://schemas.microsoft.com/office/powerpoint/2010/main" val="69394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a:t>
            </a:r>
          </a:p>
        </p:txBody>
      </p:sp>
      <p:sp>
        <p:nvSpPr>
          <p:cNvPr id="3" name="Text Placeholder 2"/>
          <p:cNvSpPr>
            <a:spLocks noGrp="1"/>
          </p:cNvSpPr>
          <p:nvPr>
            <p:ph type="body" idx="1"/>
          </p:nvPr>
        </p:nvSpPr>
        <p:spPr>
          <a:xfrm>
            <a:off x="536331" y="1441939"/>
            <a:ext cx="8229600" cy="4624753"/>
          </a:xfrm>
        </p:spPr>
        <p:txBody>
          <a:bodyPr/>
          <a:lstStyle/>
          <a:p>
            <a:pPr eaLnBrk="1" hangingPunct="1"/>
            <a:r>
              <a:rPr lang="en-US" altLang="en-US" sz="2200" dirty="0"/>
              <a:t>Optimistic approach to concurrency control</a:t>
            </a:r>
          </a:p>
          <a:p>
            <a:pPr eaLnBrk="1" hangingPunct="1"/>
            <a:r>
              <a:rPr lang="en-US" altLang="en-US" sz="2200" dirty="0"/>
              <a:t>Instead of locking</a:t>
            </a:r>
          </a:p>
          <a:p>
            <a:pPr eaLnBrk="1" hangingPunct="1"/>
            <a:r>
              <a:rPr lang="en-US" altLang="en-US" sz="2200" dirty="0"/>
              <a:t>Assumption is that simultaneous updates will be infrequent</a:t>
            </a:r>
          </a:p>
          <a:p>
            <a:pPr eaLnBrk="1" hangingPunct="1"/>
            <a:r>
              <a:rPr lang="en-US" altLang="en-US" sz="2200" dirty="0"/>
              <a:t>Each transaction can attempt an update as it wishes</a:t>
            </a:r>
          </a:p>
          <a:p>
            <a:pPr eaLnBrk="1" hangingPunct="1"/>
            <a:r>
              <a:rPr lang="en-US" altLang="en-US" sz="2200" dirty="0"/>
              <a:t>The system will create a new version of a record instead of replacing the old one</a:t>
            </a:r>
          </a:p>
          <a:p>
            <a:pPr eaLnBrk="1" hangingPunct="1"/>
            <a:r>
              <a:rPr lang="en-US" altLang="en-US" sz="2200" dirty="0"/>
              <a:t>When a conflict occurs, accept one user’s update and inform the other user that its update needs to be tried again.</a:t>
            </a:r>
          </a:p>
          <a:p>
            <a:pPr eaLnBrk="1" hangingPunct="1"/>
            <a:r>
              <a:rPr lang="en-US" altLang="en-US" sz="2200" dirty="0"/>
              <a:t>Use of rollback and commit for this</a:t>
            </a:r>
          </a:p>
        </p:txBody>
      </p:sp>
    </p:spTree>
    <p:extLst>
      <p:ext uri="{BB962C8B-B14F-4D97-AF65-F5344CB8AC3E}">
        <p14:creationId xmlns:p14="http://schemas.microsoft.com/office/powerpoint/2010/main" val="341205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7-24 The Use of Versioning</a:t>
            </a:r>
          </a:p>
        </p:txBody>
      </p:sp>
      <p:sp>
        <p:nvSpPr>
          <p:cNvPr id="3" name="Text Placeholder 2"/>
          <p:cNvSpPr>
            <a:spLocks noGrp="1"/>
          </p:cNvSpPr>
          <p:nvPr>
            <p:ph type="body" idx="1"/>
          </p:nvPr>
        </p:nvSpPr>
        <p:spPr>
          <a:xfrm>
            <a:off x="457200" y="1600200"/>
            <a:ext cx="8229600" cy="492369"/>
          </a:xfrm>
        </p:spPr>
        <p:txBody>
          <a:bodyPr/>
          <a:lstStyle/>
          <a:p>
            <a:pPr marL="0" indent="0">
              <a:buNone/>
            </a:pPr>
            <a:r>
              <a:rPr lang="en-US" sz="2400" dirty="0"/>
              <a:t>Better performance than locking</a:t>
            </a:r>
          </a:p>
        </p:txBody>
      </p:sp>
      <p:pic>
        <p:nvPicPr>
          <p:cNvPr id="4" name="Picture 3" descr="An illustration depicts the use of versioning when two users operate the same account at different time periods. The drawing shows the sequence of events that occurs when two users, John and Marsha withdraw money from a joint bank account at different time periods. Three events for John are shown on the left in a sequence while four events for Marsha are shown on the right. A vertical time line is depicted in the middle indicating the different time periods when these events occur. The events according to the time line are as follows. 1, Read balance, where Balance equals $1,000 by John. 1, Read balance, where Balance equals $1,000 by Marsha. 2. Withdraw $200, where Balance equals $800 by John. 2, Attempt to withdraw $300 by Marsha. 3, Rollback by Marsha. 3, Commit by John. 4, Restart transaction by Martha."/>
          <p:cNvPicPr>
            <a:picLocks noChangeAspect="1"/>
          </p:cNvPicPr>
          <p:nvPr/>
        </p:nvPicPr>
        <p:blipFill>
          <a:blip r:embed="rId3"/>
          <a:stretch>
            <a:fillRect/>
          </a:stretch>
        </p:blipFill>
        <p:spPr>
          <a:xfrm>
            <a:off x="2054562" y="2343926"/>
            <a:ext cx="5157967" cy="3990798"/>
          </a:xfrm>
          <a:prstGeom prst="rect">
            <a:avLst/>
          </a:prstGeom>
        </p:spPr>
      </p:pic>
    </p:spTree>
    <p:extLst>
      <p:ext uri="{BB962C8B-B14F-4D97-AF65-F5344CB8AC3E}">
        <p14:creationId xmlns:p14="http://schemas.microsoft.com/office/powerpoint/2010/main" val="174943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a:t>
            </a:r>
          </a:p>
        </p:txBody>
      </p:sp>
      <p:sp>
        <p:nvSpPr>
          <p:cNvPr id="3" name="Text Placeholder 2"/>
          <p:cNvSpPr>
            <a:spLocks noGrp="1"/>
          </p:cNvSpPr>
          <p:nvPr>
            <p:ph type="body" idx="1"/>
          </p:nvPr>
        </p:nvSpPr>
        <p:spPr>
          <a:xfrm>
            <a:off x="457200" y="1600200"/>
            <a:ext cx="8229600" cy="4246685"/>
          </a:xfrm>
        </p:spPr>
        <p:txBody>
          <a:bodyPr/>
          <a:lstStyle/>
          <a:p>
            <a:pPr>
              <a:defRPr/>
            </a:pPr>
            <a:r>
              <a:rPr lang="en-US" sz="2400" b="1" dirty="0">
                <a:solidFill>
                  <a:schemeClr val="bg2"/>
                </a:solidFill>
              </a:rPr>
              <a:t>Database Security:</a:t>
            </a:r>
            <a:r>
              <a:rPr lang="en-US" sz="2400" dirty="0">
                <a:solidFill>
                  <a:schemeClr val="bg2"/>
                </a:solidFill>
              </a:rPr>
              <a:t> Protection of the data against accidental or intentional loss, destruction, or misuse</a:t>
            </a:r>
          </a:p>
          <a:p>
            <a:pPr>
              <a:defRPr/>
            </a:pPr>
            <a:r>
              <a:rPr lang="en-US" sz="2400" dirty="0">
                <a:solidFill>
                  <a:schemeClr val="bg2"/>
                </a:solidFill>
              </a:rPr>
              <a:t>Increased difficulty due to Internet access and client/server technologies</a:t>
            </a:r>
          </a:p>
        </p:txBody>
      </p:sp>
    </p:spTree>
    <p:extLst>
      <p:ext uri="{BB962C8B-B14F-4D97-AF65-F5344CB8AC3E}">
        <p14:creationId xmlns:p14="http://schemas.microsoft.com/office/powerpoint/2010/main" val="63075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to Data Security</a:t>
            </a:r>
          </a:p>
        </p:txBody>
      </p:sp>
      <p:sp>
        <p:nvSpPr>
          <p:cNvPr id="3" name="Text Placeholder 2"/>
          <p:cNvSpPr>
            <a:spLocks noGrp="1"/>
          </p:cNvSpPr>
          <p:nvPr>
            <p:ph type="body" idx="1"/>
          </p:nvPr>
        </p:nvSpPr>
        <p:spPr>
          <a:xfrm>
            <a:off x="457200" y="1600200"/>
            <a:ext cx="8229600" cy="4636698"/>
          </a:xfrm>
        </p:spPr>
        <p:txBody>
          <a:bodyPr/>
          <a:lstStyle/>
          <a:p>
            <a:pPr eaLnBrk="1" hangingPunct="1"/>
            <a:r>
              <a:rPr lang="en-US" altLang="en-US" sz="2200" dirty="0"/>
              <a:t>Accidental losses attributable to:</a:t>
            </a:r>
          </a:p>
          <a:p>
            <a:pPr lvl="1" eaLnBrk="1" hangingPunct="1"/>
            <a:r>
              <a:rPr lang="en-US" altLang="en-US" sz="2200" dirty="0"/>
              <a:t>Human error</a:t>
            </a:r>
          </a:p>
          <a:p>
            <a:pPr lvl="1" eaLnBrk="1" hangingPunct="1"/>
            <a:r>
              <a:rPr lang="en-US" altLang="en-US" sz="2200" dirty="0"/>
              <a:t>Software failure</a:t>
            </a:r>
          </a:p>
          <a:p>
            <a:pPr lvl="1" eaLnBrk="1" hangingPunct="1"/>
            <a:r>
              <a:rPr lang="en-US" altLang="en-US" sz="2200" dirty="0"/>
              <a:t>Hardware failure</a:t>
            </a:r>
          </a:p>
          <a:p>
            <a:pPr eaLnBrk="1" hangingPunct="1"/>
            <a:r>
              <a:rPr lang="en-US" altLang="en-US" sz="2200" dirty="0"/>
              <a:t>Theft and fraud</a:t>
            </a:r>
          </a:p>
          <a:p>
            <a:pPr eaLnBrk="1" hangingPunct="1"/>
            <a:r>
              <a:rPr lang="en-US" altLang="en-US" sz="2200" dirty="0"/>
              <a:t>Loss of privacy or confidentiality</a:t>
            </a:r>
          </a:p>
          <a:p>
            <a:pPr lvl="1" eaLnBrk="1" hangingPunct="1"/>
            <a:r>
              <a:rPr lang="en-US" altLang="en-US" sz="2200" dirty="0"/>
              <a:t>Loss of privacy (personal data)</a:t>
            </a:r>
          </a:p>
          <a:p>
            <a:pPr lvl="1" eaLnBrk="1" hangingPunct="1"/>
            <a:r>
              <a:rPr lang="en-US" altLang="en-US" sz="2200" dirty="0"/>
              <a:t>Loss of confidentiality (corporate data)</a:t>
            </a:r>
          </a:p>
          <a:p>
            <a:pPr eaLnBrk="1" hangingPunct="1"/>
            <a:r>
              <a:rPr lang="en-US" altLang="en-US" sz="2200" dirty="0"/>
              <a:t>Loss of data integrity</a:t>
            </a:r>
          </a:p>
          <a:p>
            <a:pPr eaLnBrk="1" hangingPunct="1"/>
            <a:r>
              <a:rPr lang="en-US" altLang="en-US" sz="2200" dirty="0"/>
              <a:t>Loss of availability (e.g., through sabotage)</a:t>
            </a:r>
          </a:p>
        </p:txBody>
      </p:sp>
    </p:spTree>
    <p:extLst>
      <p:ext uri="{BB962C8B-B14F-4D97-AF65-F5344CB8AC3E}">
        <p14:creationId xmlns:p14="http://schemas.microsoft.com/office/powerpoint/2010/main" val="349562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7-25 Possible Locations of Data Security Threats</a:t>
            </a:r>
          </a:p>
        </p:txBody>
      </p:sp>
      <p:sp>
        <p:nvSpPr>
          <p:cNvPr id="3" name="Text Placeholder 2"/>
          <p:cNvSpPr>
            <a:spLocks noGrp="1"/>
          </p:cNvSpPr>
          <p:nvPr>
            <p:ph type="body" idx="1"/>
          </p:nvPr>
        </p:nvSpPr>
        <p:spPr>
          <a:xfrm>
            <a:off x="457200" y="1600201"/>
            <a:ext cx="8229600" cy="815196"/>
          </a:xfrm>
        </p:spPr>
        <p:txBody>
          <a:bodyPr/>
          <a:lstStyle/>
          <a:p>
            <a:pPr marL="0" indent="0">
              <a:buNone/>
            </a:pPr>
            <a:r>
              <a:rPr lang="en-US" sz="2200" dirty="0"/>
              <a:t>Threats come from many sources and vulnerabilities exist in multiple places within an information system.</a:t>
            </a:r>
          </a:p>
        </p:txBody>
      </p:sp>
      <p:pic>
        <p:nvPicPr>
          <p:cNvPr id="4" name="Picture 3" descr="A drawing depicts possible locations of data security threats. The drawing shows three rectangular boxes depicted one inside the other. The outer box represents Building while the middle box represents Equipment room. The inner box depicts Hardware, Operating system, and D B M S which are linked by a Network. Two communication lines are drawn out from Network to outside the building, linking them to Users. A third line drawn out of the building is an external communication link."/>
          <p:cNvPicPr>
            <a:picLocks noChangeAspect="1"/>
          </p:cNvPicPr>
          <p:nvPr/>
        </p:nvPicPr>
        <p:blipFill>
          <a:blip r:embed="rId3"/>
          <a:stretch>
            <a:fillRect/>
          </a:stretch>
        </p:blipFill>
        <p:spPr>
          <a:xfrm>
            <a:off x="1018715" y="2615141"/>
            <a:ext cx="7036232" cy="3614784"/>
          </a:xfrm>
          <a:prstGeom prst="rect">
            <a:avLst/>
          </a:prstGeom>
        </p:spPr>
      </p:pic>
    </p:spTree>
    <p:extLst>
      <p:ext uri="{BB962C8B-B14F-4D97-AF65-F5344CB8AC3E}">
        <p14:creationId xmlns:p14="http://schemas.microsoft.com/office/powerpoint/2010/main" val="232237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a:xfrm>
            <a:off x="457200" y="1415562"/>
            <a:ext cx="8229600" cy="4677507"/>
          </a:xfrm>
        </p:spPr>
        <p:txBody>
          <a:bodyPr/>
          <a:lstStyle/>
          <a:p>
            <a:pPr marL="0" indent="0" eaLnBrk="1" hangingPunct="1">
              <a:buNone/>
            </a:pPr>
            <a:r>
              <a:rPr lang="en-US" sz="2000" b="1" dirty="0">
                <a:solidFill>
                  <a:srgbClr val="007FA3"/>
                </a:solidFill>
              </a:rPr>
              <a:t>7.1</a:t>
            </a:r>
            <a:r>
              <a:rPr lang="en-US" sz="2000" dirty="0"/>
              <a:t> </a:t>
            </a:r>
            <a:r>
              <a:rPr lang="en-US" altLang="en-US" sz="2000" dirty="0"/>
              <a:t>Define terms</a:t>
            </a:r>
          </a:p>
          <a:p>
            <a:pPr marL="0" indent="0" eaLnBrk="1" hangingPunct="1">
              <a:buNone/>
            </a:pPr>
            <a:r>
              <a:rPr lang="en-US" sz="2000" b="1" dirty="0">
                <a:solidFill>
                  <a:srgbClr val="007FA3"/>
                </a:solidFill>
              </a:rPr>
              <a:t>7.2</a:t>
            </a:r>
            <a:r>
              <a:rPr lang="en-US" sz="2000" dirty="0"/>
              <a:t> </a:t>
            </a:r>
            <a:r>
              <a:rPr lang="en-US" altLang="en-US" sz="2000" dirty="0"/>
              <a:t>Explain three components of client/server systems: presentation, processing, and storage</a:t>
            </a:r>
          </a:p>
          <a:p>
            <a:pPr marL="0" indent="0" eaLnBrk="1" hangingPunct="1">
              <a:buNone/>
            </a:pPr>
            <a:r>
              <a:rPr lang="en-US" sz="2000" b="1" dirty="0">
                <a:solidFill>
                  <a:srgbClr val="007FA3"/>
                </a:solidFill>
              </a:rPr>
              <a:t>7.3</a:t>
            </a:r>
            <a:r>
              <a:rPr lang="en-US" sz="2000" dirty="0"/>
              <a:t> </a:t>
            </a:r>
            <a:r>
              <a:rPr lang="en-US" altLang="en-US" sz="2000" dirty="0"/>
              <a:t>Distinguish between two-tier and three-tier architectures</a:t>
            </a:r>
          </a:p>
          <a:p>
            <a:pPr marL="0" indent="0" eaLnBrk="1" hangingPunct="1">
              <a:buNone/>
            </a:pPr>
            <a:r>
              <a:rPr lang="en-US" sz="2000" b="1" dirty="0">
                <a:solidFill>
                  <a:srgbClr val="007FA3"/>
                </a:solidFill>
              </a:rPr>
              <a:t>7.4 </a:t>
            </a:r>
            <a:r>
              <a:rPr lang="en-US" altLang="en-US" sz="2000" dirty="0"/>
              <a:t>Describe key components and information flow in Web applications</a:t>
            </a:r>
          </a:p>
          <a:p>
            <a:pPr marL="0" indent="0" eaLnBrk="1" hangingPunct="1">
              <a:buNone/>
            </a:pPr>
            <a:r>
              <a:rPr lang="en-US" sz="2000" b="1" dirty="0">
                <a:solidFill>
                  <a:srgbClr val="007FA3"/>
                </a:solidFill>
              </a:rPr>
              <a:t>7.5 </a:t>
            </a:r>
            <a:r>
              <a:rPr lang="en-US" altLang="en-US" sz="2000" dirty="0"/>
              <a:t>Describe how to connect to databases in 3-tier applications using Java (J</a:t>
            </a:r>
            <a:r>
              <a:rPr lang="en-US" altLang="en-US" sz="100" dirty="0"/>
              <a:t> </a:t>
            </a:r>
            <a:r>
              <a:rPr lang="en-US" altLang="en-US" sz="2000" dirty="0"/>
              <a:t>S</a:t>
            </a:r>
            <a:r>
              <a:rPr lang="en-US" altLang="en-US" sz="100" dirty="0"/>
              <a:t> </a:t>
            </a:r>
            <a:r>
              <a:rPr lang="en-US" altLang="en-US" sz="2000" dirty="0"/>
              <a:t>P) and Python</a:t>
            </a:r>
          </a:p>
          <a:p>
            <a:pPr marL="0" indent="0" eaLnBrk="1" hangingPunct="1">
              <a:buNone/>
            </a:pPr>
            <a:r>
              <a:rPr lang="en-US" sz="2000" b="1" dirty="0">
                <a:solidFill>
                  <a:srgbClr val="007FA3"/>
                </a:solidFill>
              </a:rPr>
              <a:t>7.6 </a:t>
            </a:r>
            <a:r>
              <a:rPr lang="en-US" altLang="en-US" sz="2000" dirty="0"/>
              <a:t>Understand the notion of transaction integrity</a:t>
            </a:r>
          </a:p>
          <a:p>
            <a:pPr marL="0" indent="0" eaLnBrk="1" hangingPunct="1">
              <a:buNone/>
            </a:pPr>
            <a:r>
              <a:rPr lang="en-US" sz="2000" b="1" dirty="0">
                <a:solidFill>
                  <a:srgbClr val="007FA3"/>
                </a:solidFill>
              </a:rPr>
              <a:t>7.7 </a:t>
            </a:r>
            <a:r>
              <a:rPr lang="en-US" altLang="en-US" sz="2000" dirty="0"/>
              <a:t>Compare optimistic and pessimistic concurrency control</a:t>
            </a:r>
          </a:p>
          <a:p>
            <a:pPr marL="0" indent="0" eaLnBrk="1" hangingPunct="1">
              <a:buNone/>
            </a:pPr>
            <a:r>
              <a:rPr lang="en-US" sz="2000" b="1" dirty="0">
                <a:solidFill>
                  <a:srgbClr val="007FA3"/>
                </a:solidFill>
              </a:rPr>
              <a:t>7.8 </a:t>
            </a:r>
            <a:r>
              <a:rPr lang="en-US" altLang="en-US" sz="2000" dirty="0"/>
              <a:t>Understand the basics of application security</a:t>
            </a:r>
            <a:endParaRPr lang="en-US" sz="2000" dirty="0"/>
          </a:p>
        </p:txBody>
      </p:sp>
    </p:spTree>
    <p:extLst>
      <p:ext uri="{BB962C8B-B14F-4D97-AF65-F5344CB8AC3E}">
        <p14:creationId xmlns:p14="http://schemas.microsoft.com/office/powerpoint/2010/main" val="124972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7-26 Establishing Internet Security</a:t>
            </a:r>
          </a:p>
        </p:txBody>
      </p:sp>
      <p:pic>
        <p:nvPicPr>
          <p:cNvPr id="4" name="Picture 3" descr="A drawing shows how internet security is established for an organization. The drawing depicts a firewall between the servers of an organization and the internet. The internet is shown on the left as a cloud structure marked as W W W T C P IP&quot;, to which a public client and a router are connected. The router connects to the firewall, shown in the middle of the drawing. On the organization's side, an intrusion detection system is created around the firewall, leading out to a web farm on one side, and to a router connected to business systems on the other side."/>
          <p:cNvPicPr>
            <a:picLocks noChangeAspect="1"/>
          </p:cNvPicPr>
          <p:nvPr/>
        </p:nvPicPr>
        <p:blipFill>
          <a:blip r:embed="rId3"/>
          <a:stretch>
            <a:fillRect/>
          </a:stretch>
        </p:blipFill>
        <p:spPr>
          <a:xfrm>
            <a:off x="783692" y="1760183"/>
            <a:ext cx="7529343" cy="4198282"/>
          </a:xfrm>
          <a:prstGeom prst="rect">
            <a:avLst/>
          </a:prstGeom>
        </p:spPr>
      </p:pic>
    </p:spTree>
    <p:extLst>
      <p:ext uri="{BB962C8B-B14F-4D97-AF65-F5344CB8AC3E}">
        <p14:creationId xmlns:p14="http://schemas.microsoft.com/office/powerpoint/2010/main" val="3410563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Application Security</a:t>
            </a:r>
          </a:p>
        </p:txBody>
      </p:sp>
      <p:sp>
        <p:nvSpPr>
          <p:cNvPr id="3" name="Text Placeholder 2"/>
          <p:cNvSpPr>
            <a:spLocks noGrp="1"/>
          </p:cNvSpPr>
          <p:nvPr>
            <p:ph type="body" idx="1"/>
          </p:nvPr>
        </p:nvSpPr>
        <p:spPr/>
        <p:txBody>
          <a:bodyPr/>
          <a:lstStyle/>
          <a:p>
            <a:pPr eaLnBrk="1" hangingPunct="1"/>
            <a:r>
              <a:rPr lang="en-US" altLang="en-US" sz="2400" dirty="0"/>
              <a:t>Static H</a:t>
            </a:r>
            <a:r>
              <a:rPr lang="en-US" altLang="en-US" sz="100" dirty="0"/>
              <a:t> </a:t>
            </a:r>
            <a:r>
              <a:rPr lang="en-US" altLang="en-US" sz="2400" dirty="0"/>
              <a:t>T</a:t>
            </a:r>
            <a:r>
              <a:rPr lang="en-US" altLang="en-US" sz="100" dirty="0"/>
              <a:t> </a:t>
            </a:r>
            <a:r>
              <a:rPr lang="en-US" altLang="en-US" sz="2400" dirty="0"/>
              <a:t>M</a:t>
            </a:r>
            <a:r>
              <a:rPr lang="en-US" altLang="en-US" sz="100" dirty="0"/>
              <a:t> </a:t>
            </a:r>
            <a:r>
              <a:rPr lang="en-US" altLang="en-US" sz="2400" dirty="0"/>
              <a:t>L files are easy to secure</a:t>
            </a:r>
          </a:p>
          <a:p>
            <a:pPr lvl="1" eaLnBrk="1" hangingPunct="1"/>
            <a:r>
              <a:rPr lang="en-US" altLang="en-US" sz="2400" dirty="0"/>
              <a:t>Standard database access controls</a:t>
            </a:r>
          </a:p>
          <a:p>
            <a:pPr lvl="1" eaLnBrk="1" hangingPunct="1"/>
            <a:r>
              <a:rPr lang="en-US" altLang="en-US" sz="2400" dirty="0"/>
              <a:t>Place Web files in protected directories on server</a:t>
            </a:r>
          </a:p>
          <a:p>
            <a:pPr eaLnBrk="1" hangingPunct="1"/>
            <a:r>
              <a:rPr lang="en-US" altLang="en-US" sz="2400" dirty="0"/>
              <a:t>Dynamic pages are harder</a:t>
            </a:r>
          </a:p>
          <a:p>
            <a:pPr lvl="1" eaLnBrk="1" hangingPunct="1"/>
            <a:r>
              <a:rPr lang="en-US" altLang="en-US" sz="2400" dirty="0"/>
              <a:t>User authentication</a:t>
            </a:r>
          </a:p>
          <a:p>
            <a:pPr lvl="1" eaLnBrk="1" hangingPunct="1"/>
            <a:r>
              <a:rPr lang="en-US" altLang="en-US" sz="2400" dirty="0"/>
              <a:t>Session security</a:t>
            </a:r>
          </a:p>
          <a:p>
            <a:pPr lvl="1" eaLnBrk="1" hangingPunct="1"/>
            <a:r>
              <a:rPr lang="en-US" altLang="en-US" sz="2400" dirty="0"/>
              <a:t>S</a:t>
            </a:r>
            <a:r>
              <a:rPr lang="en-US" altLang="en-US" sz="100" dirty="0"/>
              <a:t> </a:t>
            </a:r>
            <a:r>
              <a:rPr lang="en-US" altLang="en-US" sz="2400" dirty="0"/>
              <a:t>S</a:t>
            </a:r>
            <a:r>
              <a:rPr lang="en-US" altLang="en-US" sz="100" dirty="0"/>
              <a:t> </a:t>
            </a:r>
            <a:r>
              <a:rPr lang="en-US" altLang="en-US" sz="2400" dirty="0"/>
              <a:t>L for encryption</a:t>
            </a:r>
          </a:p>
          <a:p>
            <a:pPr lvl="1" eaLnBrk="1" hangingPunct="1"/>
            <a:r>
              <a:rPr lang="en-US" altLang="en-US" sz="2400" dirty="0"/>
              <a:t>Restrict number of users and open ports</a:t>
            </a:r>
          </a:p>
          <a:p>
            <a:pPr lvl="1" eaLnBrk="1" hangingPunct="1"/>
            <a:r>
              <a:rPr lang="en-US" altLang="en-US" sz="2400" dirty="0"/>
              <a:t>Remove unnecessary programs</a:t>
            </a:r>
          </a:p>
        </p:txBody>
      </p:sp>
    </p:spTree>
    <p:extLst>
      <p:ext uri="{BB962C8B-B14F-4D97-AF65-F5344CB8AC3E}">
        <p14:creationId xmlns:p14="http://schemas.microsoft.com/office/powerpoint/2010/main" val="130617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Privacy</a:t>
            </a:r>
          </a:p>
        </p:txBody>
      </p:sp>
      <p:sp>
        <p:nvSpPr>
          <p:cNvPr id="3" name="Text Placeholder 2"/>
          <p:cNvSpPr>
            <a:spLocks noGrp="1"/>
          </p:cNvSpPr>
          <p:nvPr>
            <p:ph type="body" idx="1"/>
          </p:nvPr>
        </p:nvSpPr>
        <p:spPr/>
        <p:txBody>
          <a:bodyPr/>
          <a:lstStyle/>
          <a:p>
            <a:pPr eaLnBrk="1" hangingPunct="1"/>
            <a:r>
              <a:rPr lang="en-US" sz="2200" dirty="0"/>
              <a:t>W3C Web Privacy Standard</a:t>
            </a:r>
            <a:endParaRPr lang="en-US" altLang="en-US" sz="2200" dirty="0"/>
          </a:p>
          <a:p>
            <a:pPr lvl="1"/>
            <a:r>
              <a:rPr lang="en-US" altLang="en-US" sz="2200" dirty="0"/>
              <a:t>Platform for Privacy Protection (P3P)</a:t>
            </a:r>
          </a:p>
          <a:p>
            <a:pPr eaLnBrk="1" hangingPunct="1"/>
            <a:r>
              <a:rPr lang="en-US" altLang="en-US" sz="2200" dirty="0"/>
              <a:t>Addresses the following:</a:t>
            </a:r>
          </a:p>
          <a:p>
            <a:pPr lvl="1" eaLnBrk="1" hangingPunct="1"/>
            <a:r>
              <a:rPr lang="en-US" altLang="en-US" sz="2200" dirty="0"/>
              <a:t>Who collects data</a:t>
            </a:r>
          </a:p>
          <a:p>
            <a:pPr lvl="1" eaLnBrk="1" hangingPunct="1"/>
            <a:r>
              <a:rPr lang="en-US" altLang="en-US" sz="2200" dirty="0"/>
              <a:t>What data is collected and for what purpose</a:t>
            </a:r>
          </a:p>
          <a:p>
            <a:pPr lvl="1" eaLnBrk="1" hangingPunct="1"/>
            <a:r>
              <a:rPr lang="en-US" altLang="en-US" sz="2200" dirty="0"/>
              <a:t>Who is data shared with</a:t>
            </a:r>
          </a:p>
          <a:p>
            <a:pPr lvl="1" eaLnBrk="1" hangingPunct="1"/>
            <a:r>
              <a:rPr lang="en-US" altLang="en-US" sz="2200" dirty="0"/>
              <a:t>Can users control access to their data</a:t>
            </a:r>
          </a:p>
          <a:p>
            <a:pPr lvl="1" eaLnBrk="1" hangingPunct="1"/>
            <a:r>
              <a:rPr lang="en-US" altLang="en-US" sz="2200" dirty="0"/>
              <a:t>How are disputes resolved</a:t>
            </a:r>
          </a:p>
          <a:p>
            <a:pPr lvl="1" eaLnBrk="1" hangingPunct="1"/>
            <a:r>
              <a:rPr lang="en-US" altLang="en-US" sz="2200" dirty="0"/>
              <a:t>Policies for retaining data</a:t>
            </a:r>
          </a:p>
          <a:p>
            <a:pPr lvl="1" eaLnBrk="1" hangingPunct="1"/>
            <a:r>
              <a:rPr lang="en-US" altLang="en-US" sz="2200" dirty="0"/>
              <a:t>Where are policies kept and how can they be accessed</a:t>
            </a:r>
          </a:p>
        </p:txBody>
      </p:sp>
    </p:spTree>
    <p:extLst>
      <p:ext uri="{BB962C8B-B14F-4D97-AF65-F5344CB8AC3E}">
        <p14:creationId xmlns:p14="http://schemas.microsoft.com/office/powerpoint/2010/main" val="178738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in 3-Tier Applications</a:t>
            </a:r>
          </a:p>
        </p:txBody>
      </p:sp>
      <p:sp>
        <p:nvSpPr>
          <p:cNvPr id="3" name="Text Placeholder 2"/>
          <p:cNvSpPr>
            <a:spLocks noGrp="1"/>
          </p:cNvSpPr>
          <p:nvPr>
            <p:ph type="body" idx="1"/>
          </p:nvPr>
        </p:nvSpPr>
        <p:spPr/>
        <p:txBody>
          <a:bodyPr/>
          <a:lstStyle/>
          <a:p>
            <a:pPr eaLnBrk="1" hangingPunct="1"/>
            <a:r>
              <a:rPr lang="en-US" altLang="en-US" sz="2400" dirty="0"/>
              <a:t>Stored procedures</a:t>
            </a:r>
          </a:p>
          <a:p>
            <a:pPr lvl="1" eaLnBrk="1" hangingPunct="1"/>
            <a:r>
              <a:rPr lang="en-US" altLang="en-US" sz="2400" dirty="0"/>
              <a:t>Code logic embedded in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lvl="1" eaLnBrk="1" hangingPunct="1"/>
            <a:r>
              <a:rPr lang="en-US" altLang="en-US" sz="2400" dirty="0"/>
              <a:t>Improve performance, but proprietary</a:t>
            </a:r>
          </a:p>
          <a:p>
            <a:pPr eaLnBrk="1" hangingPunct="1"/>
            <a:r>
              <a:rPr lang="en-US" altLang="en-US" sz="2400" dirty="0"/>
              <a:t>Transactions</a:t>
            </a:r>
          </a:p>
          <a:p>
            <a:pPr lvl="1" eaLnBrk="1" hangingPunct="1"/>
            <a:r>
              <a:rPr lang="en-US" altLang="en-US" sz="2400" dirty="0"/>
              <a:t>Involve many database updates</a:t>
            </a:r>
          </a:p>
          <a:p>
            <a:pPr lvl="1" eaLnBrk="1" hangingPunct="1"/>
            <a:r>
              <a:rPr lang="en-US" altLang="en-US" sz="2400" dirty="0"/>
              <a:t>Either all must succeed, or none should occur</a:t>
            </a:r>
          </a:p>
          <a:p>
            <a:pPr eaLnBrk="1" hangingPunct="1"/>
            <a:r>
              <a:rPr lang="en-US" altLang="en-US" sz="2400" dirty="0"/>
              <a:t>Database connections</a:t>
            </a:r>
          </a:p>
          <a:p>
            <a:pPr lvl="1" eaLnBrk="1" hangingPunct="1"/>
            <a:r>
              <a:rPr lang="en-US" altLang="en-US" sz="2400" dirty="0"/>
              <a:t>Maintaining an open connection is resource-intensive</a:t>
            </a:r>
          </a:p>
          <a:p>
            <a:pPr lvl="1" eaLnBrk="1" hangingPunct="1"/>
            <a:r>
              <a:rPr lang="en-US" altLang="en-US" sz="2400" dirty="0"/>
              <a:t>Use of connection pooling</a:t>
            </a:r>
          </a:p>
        </p:txBody>
      </p:sp>
    </p:spTree>
    <p:extLst>
      <p:ext uri="{BB962C8B-B14F-4D97-AF65-F5344CB8AC3E}">
        <p14:creationId xmlns:p14="http://schemas.microsoft.com/office/powerpoint/2010/main" val="382650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of Stored Procedures</a:t>
            </a:r>
          </a:p>
        </p:txBody>
      </p:sp>
      <p:sp>
        <p:nvSpPr>
          <p:cNvPr id="3" name="Text Placeholder 2"/>
          <p:cNvSpPr>
            <a:spLocks noGrp="1"/>
          </p:cNvSpPr>
          <p:nvPr>
            <p:ph type="body" idx="1"/>
          </p:nvPr>
        </p:nvSpPr>
        <p:spPr/>
        <p:txBody>
          <a:bodyPr/>
          <a:lstStyle/>
          <a:p>
            <a:pPr eaLnBrk="1" hangingPunct="1"/>
            <a:r>
              <a:rPr lang="en-US" altLang="en-US" sz="2400" dirty="0"/>
              <a:t>Advantages</a:t>
            </a:r>
          </a:p>
          <a:p>
            <a:pPr lvl="1" eaLnBrk="1" hangingPunct="1"/>
            <a:r>
              <a:rPr lang="en-US" altLang="en-US" sz="2400" dirty="0"/>
              <a:t>Performance improves for compiled S</a:t>
            </a:r>
            <a:r>
              <a:rPr lang="en-US" altLang="en-US" sz="100" dirty="0"/>
              <a:t> </a:t>
            </a:r>
            <a:r>
              <a:rPr lang="en-US" altLang="en-US" sz="2400" dirty="0"/>
              <a:t>Q</a:t>
            </a:r>
            <a:r>
              <a:rPr lang="en-US" altLang="en-US" sz="100" dirty="0"/>
              <a:t> </a:t>
            </a:r>
            <a:r>
              <a:rPr lang="en-US" altLang="en-US" sz="2400" dirty="0"/>
              <a:t>L statements</a:t>
            </a:r>
          </a:p>
          <a:p>
            <a:pPr lvl="1" eaLnBrk="1" hangingPunct="1"/>
            <a:r>
              <a:rPr lang="en-US" altLang="en-US" sz="2400" dirty="0"/>
              <a:t>Reduced network traffic</a:t>
            </a:r>
          </a:p>
          <a:p>
            <a:pPr lvl="1" eaLnBrk="1" hangingPunct="1"/>
            <a:r>
              <a:rPr lang="en-US" altLang="en-US" sz="2400" dirty="0"/>
              <a:t>Improved security</a:t>
            </a:r>
          </a:p>
          <a:p>
            <a:pPr lvl="1" eaLnBrk="1" hangingPunct="1"/>
            <a:r>
              <a:rPr lang="en-US" altLang="en-US" sz="2400" dirty="0"/>
              <a:t>Improved data integrity</a:t>
            </a:r>
          </a:p>
          <a:p>
            <a:pPr lvl="1" eaLnBrk="1" hangingPunct="1"/>
            <a:r>
              <a:rPr lang="en-US" altLang="en-US" sz="2400" dirty="0"/>
              <a:t>Thinner clients</a:t>
            </a:r>
          </a:p>
          <a:p>
            <a:pPr eaLnBrk="1" hangingPunct="1"/>
            <a:r>
              <a:rPr lang="en-US" altLang="en-US" sz="2400" dirty="0"/>
              <a:t>Disadvantages</a:t>
            </a:r>
          </a:p>
          <a:p>
            <a:pPr lvl="1" eaLnBrk="1" hangingPunct="1"/>
            <a:r>
              <a:rPr lang="en-US" altLang="en-US" sz="2400" dirty="0"/>
              <a:t>Programming takes more time</a:t>
            </a:r>
          </a:p>
          <a:p>
            <a:pPr lvl="1" eaLnBrk="1" hangingPunct="1"/>
            <a:r>
              <a:rPr lang="en-US" altLang="en-US" sz="2400" dirty="0"/>
              <a:t>Proprietary, so algorithms are not portable</a:t>
            </a:r>
          </a:p>
        </p:txBody>
      </p:sp>
    </p:spTree>
    <p:extLst>
      <p:ext uri="{BB962C8B-B14F-4D97-AF65-F5344CB8AC3E}">
        <p14:creationId xmlns:p14="http://schemas.microsoft.com/office/powerpoint/2010/main" val="368916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Three-Tier Architectures</a:t>
            </a:r>
          </a:p>
        </p:txBody>
      </p:sp>
      <p:sp>
        <p:nvSpPr>
          <p:cNvPr id="3" name="Text Placeholder 2"/>
          <p:cNvSpPr>
            <a:spLocks noGrp="1"/>
          </p:cNvSpPr>
          <p:nvPr>
            <p:ph type="body" idx="1"/>
          </p:nvPr>
        </p:nvSpPr>
        <p:spPr>
          <a:xfrm>
            <a:off x="457200" y="1600200"/>
            <a:ext cx="8229600" cy="4079631"/>
          </a:xfrm>
        </p:spPr>
        <p:txBody>
          <a:bodyPr/>
          <a:lstStyle/>
          <a:p>
            <a:pPr eaLnBrk="1" hangingPunct="1"/>
            <a:r>
              <a:rPr lang="en-US" altLang="en-US" sz="2400" dirty="0"/>
              <a:t>Scalability</a:t>
            </a:r>
          </a:p>
          <a:p>
            <a:pPr eaLnBrk="1" hangingPunct="1"/>
            <a:r>
              <a:rPr lang="en-US" altLang="en-US" sz="2400" dirty="0"/>
              <a:t>Technological flexibility</a:t>
            </a:r>
          </a:p>
          <a:p>
            <a:pPr eaLnBrk="1" hangingPunct="1"/>
            <a:r>
              <a:rPr lang="en-US" altLang="en-US" sz="2400" dirty="0"/>
              <a:t>Long-term cost reduction</a:t>
            </a:r>
          </a:p>
          <a:p>
            <a:pPr eaLnBrk="1" hangingPunct="1"/>
            <a:r>
              <a:rPr lang="en-US" altLang="en-US" sz="2400" dirty="0"/>
              <a:t>Better match of systems to business needs</a:t>
            </a:r>
          </a:p>
          <a:p>
            <a:pPr eaLnBrk="1" hangingPunct="1"/>
            <a:r>
              <a:rPr lang="en-US" altLang="en-US" sz="2400" dirty="0"/>
              <a:t>Improved customer service</a:t>
            </a:r>
          </a:p>
          <a:p>
            <a:pPr eaLnBrk="1" hangingPunct="1"/>
            <a:r>
              <a:rPr lang="en-US" altLang="en-US" sz="2400" dirty="0"/>
              <a:t>Competitive advantage</a:t>
            </a:r>
          </a:p>
          <a:p>
            <a:pPr eaLnBrk="1" hangingPunct="1"/>
            <a:r>
              <a:rPr lang="en-US" altLang="en-US" sz="2400" dirty="0"/>
              <a:t>Reduced risk</a:t>
            </a:r>
          </a:p>
        </p:txBody>
      </p:sp>
    </p:spTree>
    <p:extLst>
      <p:ext uri="{BB962C8B-B14F-4D97-AF65-F5344CB8AC3E}">
        <p14:creationId xmlns:p14="http://schemas.microsoft.com/office/powerpoint/2010/main" val="90671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Integrity: A</a:t>
            </a:r>
            <a:r>
              <a:rPr lang="en-US" sz="100" dirty="0"/>
              <a:t> </a:t>
            </a:r>
            <a:r>
              <a:rPr lang="en-US" dirty="0"/>
              <a:t>C</a:t>
            </a:r>
            <a:r>
              <a:rPr lang="en-US" sz="100" dirty="0"/>
              <a:t> </a:t>
            </a:r>
            <a:r>
              <a:rPr lang="en-US" dirty="0"/>
              <a:t>I</a:t>
            </a:r>
            <a:r>
              <a:rPr lang="en-US" sz="100" dirty="0"/>
              <a:t> </a:t>
            </a:r>
            <a:r>
              <a:rPr lang="en-US" dirty="0"/>
              <a:t>D Rules</a:t>
            </a:r>
          </a:p>
        </p:txBody>
      </p:sp>
      <p:sp>
        <p:nvSpPr>
          <p:cNvPr id="3" name="Text Placeholder 2"/>
          <p:cNvSpPr>
            <a:spLocks noGrp="1"/>
          </p:cNvSpPr>
          <p:nvPr>
            <p:ph type="body" idx="1"/>
          </p:nvPr>
        </p:nvSpPr>
        <p:spPr>
          <a:xfrm>
            <a:off x="527538" y="1312650"/>
            <a:ext cx="8229600" cy="4695092"/>
          </a:xfrm>
        </p:spPr>
        <p:txBody>
          <a:bodyPr/>
          <a:lstStyle/>
          <a:p>
            <a:pPr eaLnBrk="1" hangingPunct="1"/>
            <a:r>
              <a:rPr lang="en-US" altLang="en-US" sz="2400" dirty="0"/>
              <a:t>Atomic</a:t>
            </a:r>
          </a:p>
          <a:p>
            <a:pPr lvl="1" eaLnBrk="1" hangingPunct="1"/>
            <a:r>
              <a:rPr lang="en-US" altLang="en-US" sz="2400" dirty="0"/>
              <a:t>Transaction cannot be subdivided</a:t>
            </a:r>
          </a:p>
          <a:p>
            <a:pPr eaLnBrk="1" hangingPunct="1"/>
            <a:r>
              <a:rPr lang="en-US" altLang="en-US" sz="2400" dirty="0"/>
              <a:t>Consistent</a:t>
            </a:r>
          </a:p>
          <a:p>
            <a:pPr lvl="1" eaLnBrk="1" hangingPunct="1"/>
            <a:r>
              <a:rPr lang="en-US" altLang="en-US" sz="2400" dirty="0"/>
              <a:t>Constraints don’t change from before transaction to after transaction</a:t>
            </a:r>
          </a:p>
          <a:p>
            <a:pPr eaLnBrk="1" hangingPunct="1"/>
            <a:r>
              <a:rPr lang="en-US" altLang="en-US" sz="2400" dirty="0"/>
              <a:t>Isolated</a:t>
            </a:r>
          </a:p>
          <a:p>
            <a:pPr lvl="1" eaLnBrk="1" hangingPunct="1"/>
            <a:r>
              <a:rPr lang="en-US" altLang="en-US" sz="2400" dirty="0"/>
              <a:t>Database changes not revealed to users until after transaction has completed</a:t>
            </a:r>
          </a:p>
          <a:p>
            <a:pPr eaLnBrk="1" hangingPunct="1"/>
            <a:r>
              <a:rPr lang="en-US" altLang="en-US" sz="2400" dirty="0"/>
              <a:t>Durable</a:t>
            </a:r>
          </a:p>
          <a:p>
            <a:pPr lvl="1" eaLnBrk="1" hangingPunct="1"/>
            <a:r>
              <a:rPr lang="en-US" altLang="en-US" sz="2400" dirty="0"/>
              <a:t>Database changes are permanent</a:t>
            </a:r>
          </a:p>
        </p:txBody>
      </p:sp>
    </p:spTree>
    <p:extLst>
      <p:ext uri="{BB962C8B-B14F-4D97-AF65-F5344CB8AC3E}">
        <p14:creationId xmlns:p14="http://schemas.microsoft.com/office/powerpoint/2010/main" val="263164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069" y="378070"/>
            <a:ext cx="8229600" cy="1066799"/>
          </a:xfrm>
        </p:spPr>
        <p:txBody>
          <a:bodyPr anchor="b"/>
          <a:lstStyle/>
          <a:p>
            <a:r>
              <a:rPr lang="fr-FR" dirty="0"/>
              <a:t>Figure 7-19 A S</a:t>
            </a:r>
            <a:r>
              <a:rPr lang="fr-FR" sz="100" dirty="0"/>
              <a:t> </a:t>
            </a:r>
            <a:r>
              <a:rPr lang="fr-FR" dirty="0"/>
              <a:t>Q</a:t>
            </a:r>
            <a:r>
              <a:rPr lang="fr-FR" sz="100" dirty="0"/>
              <a:t> </a:t>
            </a:r>
            <a:r>
              <a:rPr lang="fr-FR" dirty="0"/>
              <a:t>L Transaction Sequence (Pseudocode) Environment</a:t>
            </a:r>
            <a:endParaRPr lang="en-US" dirty="0"/>
          </a:p>
        </p:txBody>
      </p:sp>
      <p:pic>
        <p:nvPicPr>
          <p:cNvPr id="4" name="Picture 3" descr="An S Q L transaction sequence written in a pseudocode. The illustration shows the following code in a box. Line 1. BEGIN transaction. Line 2. INSERT Order I D, Order date, Customer I D into Order underscore, semicolon. Line 3. INSERT Order I D comma Product I D comma Ordered Quantity into Order Line underscore T semicolon. Line 4. INSERT Order I D comma Product I D comma Ordered Quantity into Order Line underscore T semicolon.&#10;Line 5. INSERT Order I D comma Product I D comma Ordered Quantity into Order Line underscore T semicolon. Line 6. END transaction. The following appears below the box. Two steps are executed as below when valid information is inserted. COMMIT work. All changes to data are made permanent. When invalid Product I D is entered, the following two steps are executed, Transaction will be ABORTED. ROLLBACK all changes made to Order underscore T. All changes made to Order underscore T and Order Line Order underscore T are removed. Database state is just as it was before the transaction began."/>
          <p:cNvPicPr>
            <a:picLocks noChangeAspect="1"/>
          </p:cNvPicPr>
          <p:nvPr/>
        </p:nvPicPr>
        <p:blipFill>
          <a:blip r:embed="rId2"/>
          <a:stretch>
            <a:fillRect/>
          </a:stretch>
        </p:blipFill>
        <p:spPr>
          <a:xfrm>
            <a:off x="1334306" y="1756922"/>
            <a:ext cx="6475389" cy="4398893"/>
          </a:xfrm>
          <a:prstGeom prst="rect">
            <a:avLst/>
          </a:prstGeom>
        </p:spPr>
      </p:pic>
    </p:spTree>
    <p:extLst>
      <p:ext uri="{BB962C8B-B14F-4D97-AF65-F5344CB8AC3E}">
        <p14:creationId xmlns:p14="http://schemas.microsoft.com/office/powerpoint/2010/main" val="2677783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Concurrent Access</a:t>
            </a:r>
          </a:p>
        </p:txBody>
      </p:sp>
      <p:sp>
        <p:nvSpPr>
          <p:cNvPr id="3" name="Text Placeholder 2"/>
          <p:cNvSpPr>
            <a:spLocks noGrp="1"/>
          </p:cNvSpPr>
          <p:nvPr>
            <p:ph type="body" idx="1"/>
          </p:nvPr>
        </p:nvSpPr>
        <p:spPr>
          <a:xfrm>
            <a:off x="457200" y="1600200"/>
            <a:ext cx="8229600" cy="4079631"/>
          </a:xfrm>
        </p:spPr>
        <p:txBody>
          <a:bodyPr/>
          <a:lstStyle/>
          <a:p>
            <a:pPr>
              <a:defRPr/>
            </a:pPr>
            <a:r>
              <a:rPr lang="en-US" sz="2400" dirty="0"/>
              <a:t>Problem</a:t>
            </a:r>
          </a:p>
          <a:p>
            <a:pPr lvl="1">
              <a:defRPr/>
            </a:pPr>
            <a:r>
              <a:rPr lang="en-US" sz="2400" dirty="0"/>
              <a:t>In a multi-user environment, simultaneous access to data can result in interference and data loss (</a:t>
            </a:r>
            <a:r>
              <a:rPr lang="en-US" sz="2400" b="1" dirty="0">
                <a:solidFill>
                  <a:schemeClr val="bg2"/>
                </a:solidFill>
              </a:rPr>
              <a:t>lost update </a:t>
            </a:r>
            <a:r>
              <a:rPr lang="en-US" sz="2400" dirty="0"/>
              <a:t>problem)</a:t>
            </a:r>
          </a:p>
          <a:p>
            <a:pPr>
              <a:defRPr/>
            </a:pPr>
            <a:r>
              <a:rPr lang="en-US" sz="2400" dirty="0"/>
              <a:t>Solution – </a:t>
            </a:r>
            <a:r>
              <a:rPr lang="en-US" sz="2400" dirty="0">
                <a:solidFill>
                  <a:schemeClr val="bg2"/>
                </a:solidFill>
              </a:rPr>
              <a:t>Concurrency Control</a:t>
            </a:r>
          </a:p>
          <a:p>
            <a:pPr lvl="1">
              <a:defRPr/>
            </a:pPr>
            <a:r>
              <a:rPr lang="en-US" sz="2400" dirty="0"/>
              <a:t>Managing simultaneous operations against a database so that data integrity is maintained and the operations do not interfere with each other in a multi-user environment</a:t>
            </a:r>
          </a:p>
        </p:txBody>
      </p:sp>
    </p:spTree>
    <p:extLst>
      <p:ext uri="{BB962C8B-B14F-4D97-AF65-F5344CB8AC3E}">
        <p14:creationId xmlns:p14="http://schemas.microsoft.com/office/powerpoint/2010/main" val="385599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7-20 Lost Update (No Concurrency Control in Effect)</a:t>
            </a:r>
          </a:p>
        </p:txBody>
      </p:sp>
      <p:sp>
        <p:nvSpPr>
          <p:cNvPr id="3" name="Text Placeholder 2"/>
          <p:cNvSpPr>
            <a:spLocks noGrp="1"/>
          </p:cNvSpPr>
          <p:nvPr>
            <p:ph type="body" idx="1"/>
          </p:nvPr>
        </p:nvSpPr>
        <p:spPr>
          <a:xfrm>
            <a:off x="457200" y="1600201"/>
            <a:ext cx="8229600" cy="756138"/>
          </a:xfrm>
        </p:spPr>
        <p:txBody>
          <a:bodyPr/>
          <a:lstStyle/>
          <a:p>
            <a:pPr marL="0" indent="0">
              <a:buNone/>
            </a:pPr>
            <a:r>
              <a:rPr lang="en-US" altLang="en-US" sz="2200" dirty="0">
                <a:solidFill>
                  <a:schemeClr val="bg2"/>
                </a:solidFill>
                <a:cs typeface="Tahoma" pitchFamily="34" charset="0"/>
              </a:rPr>
              <a:t>Simultaneous access causes updates to cancel each other. A similar problem is the </a:t>
            </a:r>
            <a:r>
              <a:rPr lang="en-US" altLang="en-US" sz="2200" b="1" dirty="0">
                <a:solidFill>
                  <a:schemeClr val="bg2"/>
                </a:solidFill>
                <a:cs typeface="Tahoma" pitchFamily="34" charset="0"/>
              </a:rPr>
              <a:t>inconsistent read</a:t>
            </a:r>
            <a:r>
              <a:rPr lang="en-US" altLang="en-US" sz="2200" dirty="0">
                <a:solidFill>
                  <a:schemeClr val="bg2"/>
                </a:solidFill>
                <a:cs typeface="Tahoma" pitchFamily="34" charset="0"/>
              </a:rPr>
              <a:t> problem.</a:t>
            </a:r>
          </a:p>
        </p:txBody>
      </p:sp>
      <p:pic>
        <p:nvPicPr>
          <p:cNvPr id="4" name="Picture 3" descr="An illustration shows a loss of updates that occurs when no concurrency control is in effect. The drawing shows the sequence of events that occurs when two users, John and Marsha withdraw money from a joint bank account at different time periods. Three events for John are shown on the left in a sequence while three events for Marsha are shown on the right. A vertical time line is depicted in the middle indicating the different time periods when these events occur. The events according to the time line are as follows. 1, Read account balance, where the Balance equals $1,000 for John. 1, Read account balance, where the Balance equals $1,000 for Marsha. 2, Withdraw $200, where the Balance equals $800 for John. 2, Withdraw $300, where the Balance equals $700 for Marsha. 3, Write account balance, where the Balance equals $800 for John. 3, Write account balance, where the Balance equals $700 for Marsha. An ERROR exclamation is depicted since Martha's transactions overwrite John's updates."/>
          <p:cNvPicPr>
            <a:picLocks noChangeAspect="1"/>
          </p:cNvPicPr>
          <p:nvPr/>
        </p:nvPicPr>
        <p:blipFill>
          <a:blip r:embed="rId3"/>
          <a:stretch>
            <a:fillRect/>
          </a:stretch>
        </p:blipFill>
        <p:spPr>
          <a:xfrm>
            <a:off x="1824306" y="2517261"/>
            <a:ext cx="5214032" cy="3725763"/>
          </a:xfrm>
          <a:prstGeom prst="rect">
            <a:avLst/>
          </a:prstGeom>
        </p:spPr>
      </p:pic>
    </p:spTree>
    <p:extLst>
      <p:ext uri="{BB962C8B-B14F-4D97-AF65-F5344CB8AC3E}">
        <p14:creationId xmlns:p14="http://schemas.microsoft.com/office/powerpoint/2010/main" val="187085705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8659</TotalTime>
  <Words>2131</Words>
  <Application>Microsoft Office PowerPoint</Application>
  <PresentationFormat>On-screen Show (4:3)</PresentationFormat>
  <Paragraphs>211</Paragraphs>
  <Slides>23</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Noto Sans Symbols</vt:lpstr>
      <vt:lpstr>Times New Roman</vt:lpstr>
      <vt:lpstr>Verdana</vt:lpstr>
      <vt:lpstr>508 Lecture</vt:lpstr>
      <vt:lpstr>1_508 Lecture</vt:lpstr>
      <vt:lpstr>Modern Database Management</vt:lpstr>
      <vt:lpstr>Learning Objectives</vt:lpstr>
      <vt:lpstr>Considerations in 3-Tier Applications</vt:lpstr>
      <vt:lpstr>Advantages and Disadvantages of Stored Procedures</vt:lpstr>
      <vt:lpstr>Benefits of Three-Tier Architectures</vt:lpstr>
      <vt:lpstr>Transaction Integrity: A C I D Rules</vt:lpstr>
      <vt:lpstr>Figure 7-19 A S Q L Transaction Sequence (Pseudocode) Environment</vt:lpstr>
      <vt:lpstr>Controlling Concurrent Access</vt:lpstr>
      <vt:lpstr>Figure 7-20 Lost Update (No Concurrency Control in Effect)</vt:lpstr>
      <vt:lpstr>Concurrency Control Techniques</vt:lpstr>
      <vt:lpstr>Figure 7-21 Updates with Locking (Concurrency Control)</vt:lpstr>
      <vt:lpstr>Locking Mechanisms</vt:lpstr>
      <vt:lpstr>Deadlock</vt:lpstr>
      <vt:lpstr>Managing Deadlock</vt:lpstr>
      <vt:lpstr>Versioning</vt:lpstr>
      <vt:lpstr>Figure 7-24 The Use of Versioning</vt:lpstr>
      <vt:lpstr>Data Security</vt:lpstr>
      <vt:lpstr>Threats to Data Security</vt:lpstr>
      <vt:lpstr>Figure 7-25 Possible Locations of Data Security Threats</vt:lpstr>
      <vt:lpstr>Figure 7-26 Establishing Internet Security</vt:lpstr>
      <vt:lpstr>Client–Server Application Security</vt:lpstr>
      <vt:lpstr>Data Privacy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1011</cp:revision>
  <dcterms:modified xsi:type="dcterms:W3CDTF">2021-01-18T16:48:44Z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