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7"/>
  </p:notesMasterIdLst>
  <p:handoutMasterIdLst>
    <p:handoutMasterId r:id="rId28"/>
  </p:handoutMasterIdLst>
  <p:sldIdLst>
    <p:sldId id="332" r:id="rId3"/>
    <p:sldId id="389" r:id="rId4"/>
    <p:sldId id="390" r:id="rId5"/>
    <p:sldId id="391" r:id="rId6"/>
    <p:sldId id="392" r:id="rId7"/>
    <p:sldId id="393" r:id="rId8"/>
    <p:sldId id="394" r:id="rId9"/>
    <p:sldId id="395" r:id="rId10"/>
    <p:sldId id="396" r:id="rId11"/>
    <p:sldId id="397" r:id="rId12"/>
    <p:sldId id="398" r:id="rId13"/>
    <p:sldId id="399" r:id="rId14"/>
    <p:sldId id="400" r:id="rId15"/>
    <p:sldId id="433" r:id="rId16"/>
    <p:sldId id="402" r:id="rId17"/>
    <p:sldId id="403" r:id="rId18"/>
    <p:sldId id="404" r:id="rId19"/>
    <p:sldId id="405" r:id="rId20"/>
    <p:sldId id="406" r:id="rId21"/>
    <p:sldId id="407" r:id="rId22"/>
    <p:sldId id="408" r:id="rId23"/>
    <p:sldId id="409" r:id="rId24"/>
    <p:sldId id="410" r:id="rId25"/>
    <p:sldId id="329" r:id="rId2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04" userDrawn="1">
          <p15:clr>
            <a:srgbClr val="A4A3A4"/>
          </p15:clr>
        </p15:guide>
        <p15:guide id="2" pos="1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579" autoAdjust="0"/>
    <p:restoredTop sz="88488" autoAdjust="0"/>
  </p:normalViewPr>
  <p:slideViewPr>
    <p:cSldViewPr snapToGrid="0" snapToObjects="1">
      <p:cViewPr varScale="1">
        <p:scale>
          <a:sx n="82" d="100"/>
          <a:sy n="82" d="100"/>
        </p:scale>
        <p:origin x="1092" y="54"/>
      </p:cViewPr>
      <p:guideLst>
        <p:guide orient="horz" pos="4104"/>
        <p:guide pos="1824"/>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1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man Zaman" userId="e745144d-2859-4efa-8ace-e0474d46a858" providerId="ADAL" clId="{E61677EF-749B-48C0-8FD4-4CD54BC48805}"/>
    <pc:docChg chg="delSld">
      <pc:chgData name="Zaman Zaman" userId="e745144d-2859-4efa-8ace-e0474d46a858" providerId="ADAL" clId="{E61677EF-749B-48C0-8FD4-4CD54BC48805}" dt="2021-01-18T14:27:12.333" v="21" actId="2696"/>
      <pc:docMkLst>
        <pc:docMk/>
      </pc:docMkLst>
      <pc:sldChg chg="del">
        <pc:chgData name="Zaman Zaman" userId="e745144d-2859-4efa-8ace-e0474d46a858" providerId="ADAL" clId="{E61677EF-749B-48C0-8FD4-4CD54BC48805}" dt="2021-01-18T14:27:12.322" v="19" actId="2696"/>
        <pc:sldMkLst>
          <pc:docMk/>
          <pc:sldMk cId="2941570850" sldId="411"/>
        </pc:sldMkLst>
      </pc:sldChg>
      <pc:sldChg chg="del">
        <pc:chgData name="Zaman Zaman" userId="e745144d-2859-4efa-8ace-e0474d46a858" providerId="ADAL" clId="{E61677EF-749B-48C0-8FD4-4CD54BC48805}" dt="2021-01-18T14:27:12.330" v="20" actId="2696"/>
        <pc:sldMkLst>
          <pc:docMk/>
          <pc:sldMk cId="1935965786" sldId="412"/>
        </pc:sldMkLst>
      </pc:sldChg>
      <pc:sldChg chg="del">
        <pc:chgData name="Zaman Zaman" userId="e745144d-2859-4efa-8ace-e0474d46a858" providerId="ADAL" clId="{E61677EF-749B-48C0-8FD4-4CD54BC48805}" dt="2021-01-18T14:27:12.333" v="21" actId="2696"/>
        <pc:sldMkLst>
          <pc:docMk/>
          <pc:sldMk cId="3952627933" sldId="413"/>
        </pc:sldMkLst>
      </pc:sldChg>
      <pc:sldChg chg="del">
        <pc:chgData name="Zaman Zaman" userId="e745144d-2859-4efa-8ace-e0474d46a858" providerId="ADAL" clId="{E61677EF-749B-48C0-8FD4-4CD54BC48805}" dt="2021-01-18T14:27:12.303" v="13" actId="2696"/>
        <pc:sldMkLst>
          <pc:docMk/>
          <pc:sldMk cId="43009905" sldId="414"/>
        </pc:sldMkLst>
      </pc:sldChg>
      <pc:sldChg chg="del">
        <pc:chgData name="Zaman Zaman" userId="e745144d-2859-4efa-8ace-e0474d46a858" providerId="ADAL" clId="{E61677EF-749B-48C0-8FD4-4CD54BC48805}" dt="2021-01-18T14:27:12.310" v="14" actId="2696"/>
        <pc:sldMkLst>
          <pc:docMk/>
          <pc:sldMk cId="2523068224" sldId="415"/>
        </pc:sldMkLst>
      </pc:sldChg>
      <pc:sldChg chg="del">
        <pc:chgData name="Zaman Zaman" userId="e745144d-2859-4efa-8ace-e0474d46a858" providerId="ADAL" clId="{E61677EF-749B-48C0-8FD4-4CD54BC48805}" dt="2021-01-18T14:27:12.312" v="15" actId="2696"/>
        <pc:sldMkLst>
          <pc:docMk/>
          <pc:sldMk cId="1408510831" sldId="416"/>
        </pc:sldMkLst>
      </pc:sldChg>
      <pc:sldChg chg="del">
        <pc:chgData name="Zaman Zaman" userId="e745144d-2859-4efa-8ace-e0474d46a858" providerId="ADAL" clId="{E61677EF-749B-48C0-8FD4-4CD54BC48805}" dt="2021-01-18T14:27:12.312" v="16" actId="2696"/>
        <pc:sldMkLst>
          <pc:docMk/>
          <pc:sldMk cId="131333150" sldId="417"/>
        </pc:sldMkLst>
      </pc:sldChg>
      <pc:sldChg chg="del">
        <pc:chgData name="Zaman Zaman" userId="e745144d-2859-4efa-8ace-e0474d46a858" providerId="ADAL" clId="{E61677EF-749B-48C0-8FD4-4CD54BC48805}" dt="2021-01-18T14:27:12.320" v="17" actId="2696"/>
        <pc:sldMkLst>
          <pc:docMk/>
          <pc:sldMk cId="2657281080" sldId="418"/>
        </pc:sldMkLst>
      </pc:sldChg>
      <pc:sldChg chg="del">
        <pc:chgData name="Zaman Zaman" userId="e745144d-2859-4efa-8ace-e0474d46a858" providerId="ADAL" clId="{E61677EF-749B-48C0-8FD4-4CD54BC48805}" dt="2021-01-18T14:27:12.322" v="18" actId="2696"/>
        <pc:sldMkLst>
          <pc:docMk/>
          <pc:sldMk cId="2769793511" sldId="419"/>
        </pc:sldMkLst>
      </pc:sldChg>
      <pc:sldChg chg="del">
        <pc:chgData name="Zaman Zaman" userId="e745144d-2859-4efa-8ace-e0474d46a858" providerId="ADAL" clId="{E61677EF-749B-48C0-8FD4-4CD54BC48805}" dt="2021-01-18T14:27:12.288" v="7" actId="2696"/>
        <pc:sldMkLst>
          <pc:docMk/>
          <pc:sldMk cId="842544985" sldId="420"/>
        </pc:sldMkLst>
      </pc:sldChg>
      <pc:sldChg chg="del">
        <pc:chgData name="Zaman Zaman" userId="e745144d-2859-4efa-8ace-e0474d46a858" providerId="ADAL" clId="{E61677EF-749B-48C0-8FD4-4CD54BC48805}" dt="2021-01-18T14:27:12.288" v="8" actId="2696"/>
        <pc:sldMkLst>
          <pc:docMk/>
          <pc:sldMk cId="2192294997" sldId="421"/>
        </pc:sldMkLst>
      </pc:sldChg>
      <pc:sldChg chg="del">
        <pc:chgData name="Zaman Zaman" userId="e745144d-2859-4efa-8ace-e0474d46a858" providerId="ADAL" clId="{E61677EF-749B-48C0-8FD4-4CD54BC48805}" dt="2021-01-18T14:27:12.288" v="9" actId="2696"/>
        <pc:sldMkLst>
          <pc:docMk/>
          <pc:sldMk cId="4071500303" sldId="422"/>
        </pc:sldMkLst>
      </pc:sldChg>
      <pc:sldChg chg="del">
        <pc:chgData name="Zaman Zaman" userId="e745144d-2859-4efa-8ace-e0474d46a858" providerId="ADAL" clId="{E61677EF-749B-48C0-8FD4-4CD54BC48805}" dt="2021-01-18T14:27:12.288" v="10" actId="2696"/>
        <pc:sldMkLst>
          <pc:docMk/>
          <pc:sldMk cId="4242703429" sldId="423"/>
        </pc:sldMkLst>
      </pc:sldChg>
      <pc:sldChg chg="del">
        <pc:chgData name="Zaman Zaman" userId="e745144d-2859-4efa-8ace-e0474d46a858" providerId="ADAL" clId="{E61677EF-749B-48C0-8FD4-4CD54BC48805}" dt="2021-01-18T14:27:12.288" v="11" actId="2696"/>
        <pc:sldMkLst>
          <pc:docMk/>
          <pc:sldMk cId="2979506847" sldId="424"/>
        </pc:sldMkLst>
      </pc:sldChg>
      <pc:sldChg chg="del">
        <pc:chgData name="Zaman Zaman" userId="e745144d-2859-4efa-8ace-e0474d46a858" providerId="ADAL" clId="{E61677EF-749B-48C0-8FD4-4CD54BC48805}" dt="2021-01-18T14:27:12.288" v="12" actId="2696"/>
        <pc:sldMkLst>
          <pc:docMk/>
          <pc:sldMk cId="2524332251" sldId="425"/>
        </pc:sldMkLst>
      </pc:sldChg>
      <pc:sldChg chg="del">
        <pc:chgData name="Zaman Zaman" userId="e745144d-2859-4efa-8ace-e0474d46a858" providerId="ADAL" clId="{E61677EF-749B-48C0-8FD4-4CD54BC48805}" dt="2021-01-18T14:27:12.257" v="1" actId="2696"/>
        <pc:sldMkLst>
          <pc:docMk/>
          <pc:sldMk cId="716862611" sldId="426"/>
        </pc:sldMkLst>
      </pc:sldChg>
      <pc:sldChg chg="del">
        <pc:chgData name="Zaman Zaman" userId="e745144d-2859-4efa-8ace-e0474d46a858" providerId="ADAL" clId="{E61677EF-749B-48C0-8FD4-4CD54BC48805}" dt="2021-01-18T14:27:12.272" v="2" actId="2696"/>
        <pc:sldMkLst>
          <pc:docMk/>
          <pc:sldMk cId="336623032" sldId="427"/>
        </pc:sldMkLst>
      </pc:sldChg>
      <pc:sldChg chg="del">
        <pc:chgData name="Zaman Zaman" userId="e745144d-2859-4efa-8ace-e0474d46a858" providerId="ADAL" clId="{E61677EF-749B-48C0-8FD4-4CD54BC48805}" dt="2021-01-18T14:27:12.272" v="3" actId="2696"/>
        <pc:sldMkLst>
          <pc:docMk/>
          <pc:sldMk cId="1353697777" sldId="428"/>
        </pc:sldMkLst>
      </pc:sldChg>
      <pc:sldChg chg="del">
        <pc:chgData name="Zaman Zaman" userId="e745144d-2859-4efa-8ace-e0474d46a858" providerId="ADAL" clId="{E61677EF-749B-48C0-8FD4-4CD54BC48805}" dt="2021-01-18T14:27:12.272" v="4" actId="2696"/>
        <pc:sldMkLst>
          <pc:docMk/>
          <pc:sldMk cId="1126516563" sldId="429"/>
        </pc:sldMkLst>
      </pc:sldChg>
      <pc:sldChg chg="del">
        <pc:chgData name="Zaman Zaman" userId="e745144d-2859-4efa-8ace-e0474d46a858" providerId="ADAL" clId="{E61677EF-749B-48C0-8FD4-4CD54BC48805}" dt="2021-01-18T14:27:12.272" v="5" actId="2696"/>
        <pc:sldMkLst>
          <pc:docMk/>
          <pc:sldMk cId="3762888667" sldId="430"/>
        </pc:sldMkLst>
      </pc:sldChg>
      <pc:sldChg chg="del">
        <pc:chgData name="Zaman Zaman" userId="e745144d-2859-4efa-8ace-e0474d46a858" providerId="ADAL" clId="{E61677EF-749B-48C0-8FD4-4CD54BC48805}" dt="2021-01-18T14:27:12.272" v="6" actId="2696"/>
        <pc:sldMkLst>
          <pc:docMk/>
          <pc:sldMk cId="1501332335" sldId="431"/>
        </pc:sldMkLst>
      </pc:sldChg>
      <pc:sldChg chg="del">
        <pc:chgData name="Zaman Zaman" userId="e745144d-2859-4efa-8ace-e0474d46a858" providerId="ADAL" clId="{E61677EF-749B-48C0-8FD4-4CD54BC48805}" dt="2021-01-18T14:27:12.257" v="0" actId="2696"/>
        <pc:sldMkLst>
          <pc:docMk/>
          <pc:sldMk cId="2577642389" sldId="43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1/18/2021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query:</a:t>
            </a:r>
          </a:p>
          <a:p>
            <a:r>
              <a:rPr lang="en-US" sz="1200" b="0" i="0" u="none" strike="noStrike" kern="1200" cap="none" baseline="0" dirty="0">
                <a:solidFill>
                  <a:schemeClr val="dk1"/>
                </a:solidFill>
                <a:latin typeface="Arial"/>
                <a:ea typeface="Arial"/>
                <a:cs typeface="Arial"/>
                <a:sym typeface="Arial"/>
              </a:rPr>
              <a:t>SELECT </a:t>
            </a:r>
            <a:r>
              <a:rPr lang="en-US" sz="1200" b="0" i="0" u="none" strike="noStrike" kern="1200" cap="none" baseline="0" dirty="0" err="1">
                <a:solidFill>
                  <a:schemeClr val="dk1"/>
                </a:solidFill>
                <a:latin typeface="Arial"/>
                <a:ea typeface="Arial"/>
                <a:cs typeface="Arial"/>
                <a:sym typeface="Arial"/>
              </a:rPr>
              <a:t>Customer_T.CustomerID</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CustomerName</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OrderID</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FROM Customer_T </a:t>
            </a:r>
            <a:r>
              <a:rPr lang="en-US" sz="1200" b="1" i="0" u="none" strike="noStrike" kern="1200" cap="none" baseline="0" dirty="0">
                <a:solidFill>
                  <a:schemeClr val="dk1"/>
                </a:solidFill>
                <a:latin typeface="Arial"/>
                <a:ea typeface="Arial"/>
                <a:cs typeface="Arial"/>
                <a:sym typeface="Arial"/>
              </a:rPr>
              <a:t>LEFT OUTER JOIN </a:t>
            </a:r>
            <a:r>
              <a:rPr lang="en-US" sz="1200" b="0" i="0" u="none" strike="noStrike" kern="1200" cap="none" baseline="0" dirty="0">
                <a:solidFill>
                  <a:schemeClr val="dk1"/>
                </a:solidFill>
                <a:latin typeface="Arial"/>
                <a:ea typeface="Arial"/>
                <a:cs typeface="Arial"/>
                <a:sym typeface="Arial"/>
              </a:rPr>
              <a:t>Order_T</a:t>
            </a:r>
          </a:p>
          <a:p>
            <a:r>
              <a:rPr lang="en-US" sz="1200" b="0" i="0" u="none" strike="noStrike" kern="1200" cap="none" baseline="0" dirty="0">
                <a:solidFill>
                  <a:schemeClr val="dk1"/>
                </a:solidFill>
                <a:latin typeface="Arial"/>
                <a:ea typeface="Arial"/>
                <a:cs typeface="Arial"/>
                <a:sym typeface="Arial"/>
              </a:rPr>
              <a:t>WHERE </a:t>
            </a:r>
            <a:r>
              <a:rPr lang="en-US" sz="1200" b="0" i="0" u="none" strike="noStrike" kern="1200" cap="none" baseline="0" dirty="0" err="1">
                <a:solidFill>
                  <a:schemeClr val="dk1"/>
                </a:solidFill>
                <a:latin typeface="Arial"/>
                <a:ea typeface="Arial"/>
                <a:cs typeface="Arial"/>
                <a:sym typeface="Arial"/>
              </a:rPr>
              <a:t>Customer_T.CustomerID</a:t>
            </a:r>
            <a:r>
              <a:rPr lang="en-US" sz="1200" b="0" i="0" u="none" strike="noStrike" kern="1200" cap="none" baseline="0" dirty="0">
                <a:solidFill>
                  <a:schemeClr val="dk1"/>
                </a:solidFill>
                <a:latin typeface="Arial"/>
                <a:ea typeface="Arial"/>
                <a:cs typeface="Arial"/>
                <a:sym typeface="Arial"/>
              </a:rPr>
              <a:t> = Order_T. </a:t>
            </a:r>
            <a:r>
              <a:rPr lang="en-US" sz="1200" b="0" i="0" u="none" strike="noStrike" kern="1200" cap="none" baseline="0" dirty="0" err="1">
                <a:solidFill>
                  <a:schemeClr val="dk1"/>
                </a:solidFill>
                <a:latin typeface="Arial"/>
                <a:ea typeface="Arial"/>
                <a:cs typeface="Arial"/>
                <a:sym typeface="Arial"/>
              </a:rPr>
              <a:t>CustomerID</a:t>
            </a:r>
            <a:r>
              <a:rPr lang="en-US" sz="1200" b="0" i="0" u="none" strike="noStrike" kern="1200" cap="none" baseline="0" dirty="0">
                <a:solidFill>
                  <a:schemeClr val="dk1"/>
                </a:solidFill>
                <a:latin typeface="Arial"/>
                <a:ea typeface="Arial"/>
                <a:cs typeface="Arial"/>
                <a:sym typeface="Arial"/>
              </a:rPr>
              <a:t>;</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61009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u="none" strike="noStrike" kern="1200" cap="none" baseline="0" dirty="0">
                <a:solidFill>
                  <a:schemeClr val="dk1"/>
                </a:solidFill>
                <a:latin typeface="Arial"/>
                <a:ea typeface="Arial"/>
                <a:cs typeface="Arial"/>
                <a:sym typeface="Arial"/>
              </a:rPr>
              <a:t>Result:</a:t>
            </a:r>
          </a:p>
          <a:p>
            <a:r>
              <a:rPr lang="en-US" sz="1200" b="1" i="0" u="none" strike="noStrike" kern="1200" cap="none" baseline="0" dirty="0">
                <a:solidFill>
                  <a:schemeClr val="dk1"/>
                </a:solidFill>
                <a:latin typeface="Arial"/>
                <a:ea typeface="Arial"/>
                <a:cs typeface="Arial"/>
                <a:sym typeface="Arial"/>
              </a:rPr>
              <a:t>CUSTOMERID CUSTOMERNAME ORDERID</a:t>
            </a:r>
          </a:p>
          <a:p>
            <a:r>
              <a:rPr lang="en-US" sz="1200" b="0" i="0" u="none" strike="noStrike" kern="1200" cap="none" baseline="0" dirty="0">
                <a:solidFill>
                  <a:schemeClr val="dk1"/>
                </a:solidFill>
                <a:latin typeface="Arial"/>
                <a:ea typeface="Arial"/>
                <a:cs typeface="Arial"/>
                <a:sym typeface="Arial"/>
              </a:rPr>
              <a:t>1 Contemporary Casuals 1001</a:t>
            </a:r>
          </a:p>
          <a:p>
            <a:r>
              <a:rPr lang="en-US" sz="1200" b="0" i="0" u="none" strike="noStrike" kern="1200" cap="none" baseline="0" dirty="0">
                <a:solidFill>
                  <a:schemeClr val="dk1"/>
                </a:solidFill>
                <a:latin typeface="Arial"/>
                <a:ea typeface="Arial"/>
                <a:cs typeface="Arial"/>
                <a:sym typeface="Arial"/>
              </a:rPr>
              <a:t>1 Contemporary Casuals 1010</a:t>
            </a:r>
          </a:p>
          <a:p>
            <a:r>
              <a:rPr lang="en-US" sz="1200" b="0" i="0" u="none" strike="noStrike" kern="1200" cap="none" baseline="0" dirty="0">
                <a:solidFill>
                  <a:schemeClr val="dk1"/>
                </a:solidFill>
                <a:latin typeface="Arial"/>
                <a:ea typeface="Arial"/>
                <a:cs typeface="Arial"/>
                <a:sym typeface="Arial"/>
              </a:rPr>
              <a:t>2 Value Furniture 1006</a:t>
            </a:r>
          </a:p>
          <a:p>
            <a:r>
              <a:rPr lang="en-US" sz="1200" b="0" i="0" u="none" strike="noStrike" kern="1200" cap="none" baseline="0" dirty="0">
                <a:solidFill>
                  <a:schemeClr val="dk1"/>
                </a:solidFill>
                <a:latin typeface="Arial"/>
                <a:ea typeface="Arial"/>
                <a:cs typeface="Arial"/>
                <a:sym typeface="Arial"/>
              </a:rPr>
              <a:t>3 Home Furnishings 1005</a:t>
            </a:r>
          </a:p>
          <a:p>
            <a:r>
              <a:rPr lang="en-US" sz="1200" b="0" i="0" u="none" strike="noStrike" kern="1200" cap="none" baseline="0" dirty="0">
                <a:solidFill>
                  <a:schemeClr val="dk1"/>
                </a:solidFill>
                <a:latin typeface="Arial"/>
                <a:ea typeface="Arial"/>
                <a:cs typeface="Arial"/>
                <a:sym typeface="Arial"/>
              </a:rPr>
              <a:t>4 Eastern Furniture 1009</a:t>
            </a:r>
          </a:p>
          <a:p>
            <a:r>
              <a:rPr lang="en-US" sz="1200" b="0" i="0" u="none" strike="noStrike" kern="1200" cap="none" baseline="0" dirty="0">
                <a:solidFill>
                  <a:schemeClr val="dk1"/>
                </a:solidFill>
                <a:latin typeface="Arial"/>
                <a:ea typeface="Arial"/>
                <a:cs typeface="Arial"/>
                <a:sym typeface="Arial"/>
              </a:rPr>
              <a:t>5 Impressions 1004</a:t>
            </a:r>
          </a:p>
          <a:p>
            <a:r>
              <a:rPr lang="en-US" sz="1200" b="0" i="0" u="none" strike="noStrike" kern="1200" cap="none" baseline="0" dirty="0">
                <a:solidFill>
                  <a:schemeClr val="dk1"/>
                </a:solidFill>
                <a:latin typeface="Arial"/>
                <a:ea typeface="Arial"/>
                <a:cs typeface="Arial"/>
                <a:sym typeface="Arial"/>
              </a:rPr>
              <a:t>6 Furniture Gallery</a:t>
            </a:r>
          </a:p>
          <a:p>
            <a:r>
              <a:rPr lang="en-US" sz="1200" b="0" i="0" u="none" strike="noStrike" kern="1200" cap="none" baseline="0" dirty="0">
                <a:solidFill>
                  <a:schemeClr val="dk1"/>
                </a:solidFill>
                <a:latin typeface="Arial"/>
                <a:ea typeface="Arial"/>
                <a:cs typeface="Arial"/>
                <a:sym typeface="Arial"/>
              </a:rPr>
              <a:t>7 Period Furniture</a:t>
            </a:r>
          </a:p>
          <a:p>
            <a:r>
              <a:rPr lang="en-US" sz="1200" b="0" i="0" u="none" strike="noStrike" kern="1200" cap="none" baseline="0" dirty="0">
                <a:solidFill>
                  <a:schemeClr val="dk1"/>
                </a:solidFill>
                <a:latin typeface="Arial"/>
                <a:ea typeface="Arial"/>
                <a:cs typeface="Arial"/>
                <a:sym typeface="Arial"/>
              </a:rPr>
              <a:t>8 California Classics 1002</a:t>
            </a:r>
          </a:p>
          <a:p>
            <a:r>
              <a:rPr lang="en-US" sz="1200" b="0" i="0" u="none" strike="noStrike" kern="1200" cap="none" baseline="0" dirty="0">
                <a:solidFill>
                  <a:schemeClr val="dk1"/>
                </a:solidFill>
                <a:latin typeface="Arial"/>
                <a:ea typeface="Arial"/>
                <a:cs typeface="Arial"/>
                <a:sym typeface="Arial"/>
              </a:rPr>
              <a:t>9 M &amp; H Casual Furniture</a:t>
            </a:r>
          </a:p>
          <a:p>
            <a:r>
              <a:rPr lang="en-US" sz="1200" b="0" i="0" u="none" strike="noStrike" kern="1200" cap="none" baseline="0" dirty="0">
                <a:solidFill>
                  <a:schemeClr val="dk1"/>
                </a:solidFill>
                <a:latin typeface="Arial"/>
                <a:ea typeface="Arial"/>
                <a:cs typeface="Arial"/>
                <a:sym typeface="Arial"/>
              </a:rPr>
              <a:t>10 Seminole Interiors</a:t>
            </a:r>
          </a:p>
          <a:p>
            <a:r>
              <a:rPr lang="en-US" sz="1200" b="0" i="0" u="none" strike="noStrike" kern="1200" cap="none" baseline="0" dirty="0">
                <a:solidFill>
                  <a:schemeClr val="dk1"/>
                </a:solidFill>
                <a:latin typeface="Arial"/>
                <a:ea typeface="Arial"/>
                <a:cs typeface="Arial"/>
                <a:sym typeface="Arial"/>
              </a:rPr>
              <a:t>11 American Euro Lifestyles 1007</a:t>
            </a:r>
          </a:p>
          <a:p>
            <a:r>
              <a:rPr lang="en-US" sz="1200" b="0" i="0" u="none" strike="noStrike" kern="1200" cap="none" baseline="0" dirty="0">
                <a:solidFill>
                  <a:schemeClr val="dk1"/>
                </a:solidFill>
                <a:latin typeface="Arial"/>
                <a:ea typeface="Arial"/>
                <a:cs typeface="Arial"/>
                <a:sym typeface="Arial"/>
              </a:rPr>
              <a:t>12 Battle Creek Furniture 1008</a:t>
            </a:r>
          </a:p>
          <a:p>
            <a:r>
              <a:rPr lang="en-US" sz="1200" b="0" i="0" u="none" strike="noStrike" kern="1200" cap="none" baseline="0" dirty="0">
                <a:solidFill>
                  <a:schemeClr val="dk1"/>
                </a:solidFill>
                <a:latin typeface="Arial"/>
                <a:ea typeface="Arial"/>
                <a:cs typeface="Arial"/>
                <a:sym typeface="Arial"/>
              </a:rPr>
              <a:t>13 Heritage Furnishings</a:t>
            </a:r>
          </a:p>
          <a:p>
            <a:r>
              <a:rPr lang="en-US" sz="1200" b="0" i="0" u="none" strike="noStrike" kern="1200" cap="none" baseline="0" dirty="0">
                <a:solidFill>
                  <a:schemeClr val="dk1"/>
                </a:solidFill>
                <a:latin typeface="Arial"/>
                <a:ea typeface="Arial"/>
                <a:cs typeface="Arial"/>
                <a:sym typeface="Arial"/>
              </a:rPr>
              <a:t>14 Kaneohe Homes</a:t>
            </a:r>
          </a:p>
          <a:p>
            <a:r>
              <a:rPr lang="en-US" sz="1200" b="0" i="0" u="none" strike="noStrike" kern="1200" cap="none" baseline="0" dirty="0">
                <a:solidFill>
                  <a:schemeClr val="dk1"/>
                </a:solidFill>
                <a:latin typeface="Arial"/>
                <a:ea typeface="Arial"/>
                <a:cs typeface="Arial"/>
                <a:sym typeface="Arial"/>
              </a:rPr>
              <a:t>15 Mountain Scenes 1003</a:t>
            </a:r>
          </a:p>
          <a:p>
            <a:r>
              <a:rPr lang="en-US" sz="1200" b="0" i="0" u="none" strike="noStrike" kern="1200" cap="none" baseline="0" dirty="0">
                <a:solidFill>
                  <a:schemeClr val="dk1"/>
                </a:solidFill>
                <a:latin typeface="Arial"/>
                <a:ea typeface="Arial"/>
                <a:cs typeface="Arial"/>
                <a:sym typeface="Arial"/>
              </a:rPr>
              <a:t>16 rows selected.</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08756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four tables involved in this join. Therefore there are three join conditions. In general, if there are </a:t>
            </a:r>
            <a:r>
              <a:rPr lang="en-US" i="1" baseline="0" dirty="0"/>
              <a:t>n</a:t>
            </a:r>
            <a:r>
              <a:rPr lang="en-US" baseline="0" dirty="0"/>
              <a:t> tables, there will be </a:t>
            </a:r>
            <a:r>
              <a:rPr lang="en-US" i="1" baseline="0" dirty="0"/>
              <a:t>n-1</a:t>
            </a:r>
            <a:r>
              <a:rPr lang="en-US" baseline="0" dirty="0"/>
              <a:t> join conditions.</a:t>
            </a:r>
          </a:p>
          <a:p>
            <a:endParaRPr lang="en-US" baseline="0" dirty="0"/>
          </a:p>
          <a:p>
            <a:r>
              <a:rPr lang="en-US" baseline="0" dirty="0"/>
              <a:t>The final condition (</a:t>
            </a:r>
            <a:r>
              <a:rPr lang="en-US" baseline="0" dirty="0" err="1"/>
              <a:t>OrderID</a:t>
            </a:r>
            <a:r>
              <a:rPr lang="en-US" baseline="0" dirty="0"/>
              <a:t> = 1006) is not a join condition. This is a condition that restricts the number of rows returned, not one that connects tables.</a:t>
            </a:r>
          </a:p>
          <a:p>
            <a:endParaRPr lang="en-US" baseline="0" dirty="0"/>
          </a:p>
          <a:p>
            <a:r>
              <a:rPr lang="en-US" baseline="0" dirty="0"/>
              <a:t>This is why the join syntax (inner join, outer join, etc.) may be preferable. Using that syntax, join conditions are clearly distinguished from other conditions.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38210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dk1"/>
                </a:solidFill>
                <a:latin typeface="Arial"/>
                <a:ea typeface="Arial"/>
                <a:cs typeface="Arial"/>
                <a:sym typeface="Arial"/>
              </a:rPr>
              <a:t>CUSTOMERID</a:t>
            </a:r>
          </a:p>
          <a:p>
            <a:r>
              <a:rPr lang="en-US" sz="1200" b="0" i="0" u="none" strike="noStrike" kern="1200" cap="none" baseline="0" dirty="0">
                <a:solidFill>
                  <a:schemeClr val="dk1"/>
                </a:solidFill>
                <a:latin typeface="Arial"/>
                <a:ea typeface="Arial"/>
                <a:cs typeface="Arial"/>
                <a:sym typeface="Arial"/>
              </a:rPr>
              <a:t>2</a:t>
            </a:r>
          </a:p>
          <a:p>
            <a:r>
              <a:rPr lang="en-US" sz="1200" b="0" i="0" u="none" strike="noStrike" kern="1200" cap="none" baseline="0" dirty="0">
                <a:solidFill>
                  <a:schemeClr val="dk1"/>
                </a:solidFill>
                <a:latin typeface="Arial"/>
                <a:ea typeface="Arial"/>
                <a:cs typeface="Arial"/>
                <a:sym typeface="Arial"/>
              </a:rPr>
              <a:t>2</a:t>
            </a:r>
          </a:p>
          <a:p>
            <a:r>
              <a:rPr lang="en-US" sz="1200" b="0" i="0" u="none" strike="noStrike" kern="1200" cap="none" baseline="0" dirty="0">
                <a:solidFill>
                  <a:schemeClr val="dk1"/>
                </a:solidFill>
                <a:latin typeface="Arial"/>
                <a:ea typeface="Arial"/>
                <a:cs typeface="Arial"/>
                <a:sym typeface="Arial"/>
              </a:rPr>
              <a:t>2</a:t>
            </a:r>
          </a:p>
          <a:p>
            <a:r>
              <a:rPr lang="en-US" sz="1200" b="0" i="0" u="none" strike="noStrike" kern="1200" cap="none" baseline="0" dirty="0">
                <a:solidFill>
                  <a:schemeClr val="dk1"/>
                </a:solidFill>
                <a:latin typeface="Arial"/>
                <a:ea typeface="Arial"/>
                <a:cs typeface="Arial"/>
                <a:sym typeface="Arial"/>
              </a:rPr>
              <a:t>CUSTOMERNAME</a:t>
            </a:r>
          </a:p>
          <a:p>
            <a:r>
              <a:rPr lang="en-US" sz="1200" b="0" i="0" u="none" strike="noStrike" kern="1200" cap="none" baseline="0" dirty="0">
                <a:solidFill>
                  <a:schemeClr val="dk1"/>
                </a:solidFill>
                <a:latin typeface="Arial"/>
                <a:ea typeface="Arial"/>
                <a:cs typeface="Arial"/>
                <a:sym typeface="Arial"/>
              </a:rPr>
              <a:t>Value Furniture</a:t>
            </a:r>
          </a:p>
          <a:p>
            <a:r>
              <a:rPr lang="en-US" sz="1200" b="0" i="0" u="none" strike="noStrike" kern="1200" cap="none" baseline="0" dirty="0">
                <a:solidFill>
                  <a:schemeClr val="dk1"/>
                </a:solidFill>
                <a:latin typeface="Arial"/>
                <a:ea typeface="Arial"/>
                <a:cs typeface="Arial"/>
                <a:sym typeface="Arial"/>
              </a:rPr>
              <a:t>Value Furniture</a:t>
            </a:r>
          </a:p>
          <a:p>
            <a:r>
              <a:rPr lang="en-US" sz="1200" b="0" i="0" u="none" strike="noStrike" kern="1200" cap="none" baseline="0" dirty="0">
                <a:solidFill>
                  <a:schemeClr val="dk1"/>
                </a:solidFill>
                <a:latin typeface="Arial"/>
                <a:ea typeface="Arial"/>
                <a:cs typeface="Arial"/>
                <a:sym typeface="Arial"/>
              </a:rPr>
              <a:t>Value Furniture</a:t>
            </a:r>
          </a:p>
          <a:p>
            <a:r>
              <a:rPr lang="en-US" sz="1200" b="0" i="0" u="none" strike="noStrike" kern="1200" cap="none" baseline="0" dirty="0">
                <a:solidFill>
                  <a:schemeClr val="dk1"/>
                </a:solidFill>
                <a:latin typeface="Arial"/>
                <a:ea typeface="Arial"/>
                <a:cs typeface="Arial"/>
                <a:sym typeface="Arial"/>
              </a:rPr>
              <a:t>CUSTOMERADDRESS</a:t>
            </a:r>
          </a:p>
          <a:p>
            <a:r>
              <a:rPr lang="en-US" sz="1200" b="0" i="0" u="none" strike="noStrike" kern="1200" cap="none" baseline="0" dirty="0">
                <a:solidFill>
                  <a:schemeClr val="dk1"/>
                </a:solidFill>
                <a:latin typeface="Arial"/>
                <a:ea typeface="Arial"/>
                <a:cs typeface="Arial"/>
                <a:sym typeface="Arial"/>
              </a:rPr>
              <a:t>15145 S. W. 17th St.</a:t>
            </a:r>
          </a:p>
          <a:p>
            <a:r>
              <a:rPr lang="en-US" sz="1200" b="0" i="0" u="none" strike="noStrike" kern="1200" cap="none" baseline="0" dirty="0">
                <a:solidFill>
                  <a:schemeClr val="dk1"/>
                </a:solidFill>
                <a:latin typeface="Arial"/>
                <a:ea typeface="Arial"/>
                <a:cs typeface="Arial"/>
                <a:sym typeface="Arial"/>
              </a:rPr>
              <a:t>15145 S. W. 17th St.</a:t>
            </a:r>
          </a:p>
          <a:p>
            <a:r>
              <a:rPr lang="en-US" sz="1200" b="0" i="0" u="none" strike="noStrike" kern="1200" cap="none" baseline="0" dirty="0">
                <a:solidFill>
                  <a:schemeClr val="dk1"/>
                </a:solidFill>
                <a:latin typeface="Arial"/>
                <a:ea typeface="Arial"/>
                <a:cs typeface="Arial"/>
                <a:sym typeface="Arial"/>
              </a:rPr>
              <a:t>15145 S. W. 17th St.</a:t>
            </a:r>
          </a:p>
          <a:p>
            <a:r>
              <a:rPr lang="en-US" sz="1200" b="0" i="0" u="none" strike="noStrike" kern="1200" cap="none" baseline="0" dirty="0">
                <a:solidFill>
                  <a:schemeClr val="dk1"/>
                </a:solidFill>
                <a:latin typeface="Arial"/>
                <a:ea typeface="Arial"/>
                <a:cs typeface="Arial"/>
                <a:sym typeface="Arial"/>
              </a:rPr>
              <a:t>CUSTOMER</a:t>
            </a:r>
          </a:p>
          <a:p>
            <a:r>
              <a:rPr lang="en-US" sz="1200" b="0" i="0" u="none" strike="noStrike" kern="1200" cap="none" baseline="0" dirty="0">
                <a:solidFill>
                  <a:schemeClr val="dk1"/>
                </a:solidFill>
                <a:latin typeface="Arial"/>
                <a:ea typeface="Arial"/>
                <a:cs typeface="Arial"/>
                <a:sym typeface="Arial"/>
              </a:rPr>
              <a:t>CITY</a:t>
            </a:r>
          </a:p>
          <a:p>
            <a:r>
              <a:rPr lang="en-US" sz="1200" b="0" i="0" u="none" strike="noStrike" kern="1200" cap="none" baseline="0" dirty="0">
                <a:solidFill>
                  <a:schemeClr val="dk1"/>
                </a:solidFill>
                <a:latin typeface="Arial"/>
                <a:ea typeface="Arial"/>
                <a:cs typeface="Arial"/>
                <a:sym typeface="Arial"/>
              </a:rPr>
              <a:t>Plano</a:t>
            </a:r>
          </a:p>
          <a:p>
            <a:r>
              <a:rPr lang="en-US" sz="1200" b="0" i="0" u="none" strike="noStrike" kern="1200" cap="none" baseline="0" dirty="0">
                <a:solidFill>
                  <a:schemeClr val="dk1"/>
                </a:solidFill>
                <a:latin typeface="Arial"/>
                <a:ea typeface="Arial"/>
                <a:cs typeface="Arial"/>
                <a:sym typeface="Arial"/>
              </a:rPr>
              <a:t>Plano</a:t>
            </a:r>
          </a:p>
          <a:p>
            <a:r>
              <a:rPr lang="en-US" sz="1200" b="0" i="0" u="none" strike="noStrike" kern="1200" cap="none" baseline="0" dirty="0">
                <a:solidFill>
                  <a:schemeClr val="dk1"/>
                </a:solidFill>
                <a:latin typeface="Arial"/>
                <a:ea typeface="Arial"/>
                <a:cs typeface="Arial"/>
                <a:sym typeface="Arial"/>
              </a:rPr>
              <a:t>Plano</a:t>
            </a:r>
          </a:p>
          <a:p>
            <a:r>
              <a:rPr lang="en-US" sz="1200" b="0" i="0" u="none" strike="noStrike" kern="1200" cap="none" baseline="0" dirty="0">
                <a:solidFill>
                  <a:schemeClr val="dk1"/>
                </a:solidFill>
                <a:latin typeface="Arial"/>
                <a:ea typeface="Arial"/>
                <a:cs typeface="Arial"/>
                <a:sym typeface="Arial"/>
              </a:rPr>
              <a:t>CUSTOMER</a:t>
            </a:r>
          </a:p>
          <a:p>
            <a:r>
              <a:rPr lang="en-US" sz="1200" b="0" i="0" u="none" strike="noStrike" kern="1200" cap="none" baseline="0" dirty="0">
                <a:solidFill>
                  <a:schemeClr val="dk1"/>
                </a:solidFill>
                <a:latin typeface="Arial"/>
                <a:ea typeface="Arial"/>
                <a:cs typeface="Arial"/>
                <a:sym typeface="Arial"/>
              </a:rPr>
              <a:t>STATE</a:t>
            </a:r>
          </a:p>
          <a:p>
            <a:r>
              <a:rPr lang="en-US" sz="1200" b="0" i="0" u="none" strike="noStrike" kern="1200" cap="none" baseline="0" dirty="0">
                <a:solidFill>
                  <a:schemeClr val="dk1"/>
                </a:solidFill>
                <a:latin typeface="Arial"/>
                <a:ea typeface="Arial"/>
                <a:cs typeface="Arial"/>
                <a:sym typeface="Arial"/>
              </a:rPr>
              <a:t>TX</a:t>
            </a:r>
          </a:p>
          <a:p>
            <a:r>
              <a:rPr lang="en-US" sz="1200" b="0" i="0" u="none" strike="noStrike" kern="1200" cap="none" baseline="0" dirty="0">
                <a:solidFill>
                  <a:schemeClr val="dk1"/>
                </a:solidFill>
                <a:latin typeface="Arial"/>
                <a:ea typeface="Arial"/>
                <a:cs typeface="Arial"/>
                <a:sym typeface="Arial"/>
              </a:rPr>
              <a:t>TX</a:t>
            </a:r>
          </a:p>
          <a:p>
            <a:r>
              <a:rPr lang="en-US" sz="1200" b="0" i="0" u="none" strike="noStrike" kern="1200" cap="none" baseline="0" dirty="0">
                <a:solidFill>
                  <a:schemeClr val="dk1"/>
                </a:solidFill>
                <a:latin typeface="Arial"/>
                <a:ea typeface="Arial"/>
                <a:cs typeface="Arial"/>
                <a:sym typeface="Arial"/>
              </a:rPr>
              <a:t>TX</a:t>
            </a:r>
          </a:p>
          <a:p>
            <a:r>
              <a:rPr lang="en-US" sz="1200" b="0" i="0" u="none" strike="noStrike" kern="1200" cap="none" baseline="0" dirty="0">
                <a:solidFill>
                  <a:schemeClr val="dk1"/>
                </a:solidFill>
                <a:latin typeface="Arial"/>
                <a:ea typeface="Arial"/>
                <a:cs typeface="Arial"/>
                <a:sym typeface="Arial"/>
              </a:rPr>
              <a:t>CUSTOMER</a:t>
            </a:r>
          </a:p>
          <a:p>
            <a:r>
              <a:rPr lang="en-US" sz="1200" b="0" i="0" u="none" strike="noStrike" kern="1200" cap="none" baseline="0" dirty="0">
                <a:solidFill>
                  <a:schemeClr val="dk1"/>
                </a:solidFill>
                <a:latin typeface="Arial"/>
                <a:ea typeface="Arial"/>
                <a:cs typeface="Arial"/>
                <a:sym typeface="Arial"/>
              </a:rPr>
              <a:t>POSTALCODE</a:t>
            </a:r>
          </a:p>
          <a:p>
            <a:r>
              <a:rPr lang="en-US" sz="1200" b="0" i="0" u="none" strike="noStrike" kern="1200" cap="none" baseline="0" dirty="0">
                <a:solidFill>
                  <a:schemeClr val="dk1"/>
                </a:solidFill>
                <a:latin typeface="Arial"/>
                <a:ea typeface="Arial"/>
                <a:cs typeface="Arial"/>
                <a:sym typeface="Arial"/>
              </a:rPr>
              <a:t>75094 7743</a:t>
            </a:r>
          </a:p>
          <a:p>
            <a:r>
              <a:rPr lang="en-US" sz="1200" b="0" i="0" u="none" strike="noStrike" kern="1200" cap="none" baseline="0" dirty="0">
                <a:solidFill>
                  <a:schemeClr val="dk1"/>
                </a:solidFill>
                <a:latin typeface="Arial"/>
                <a:ea typeface="Arial"/>
                <a:cs typeface="Arial"/>
                <a:sym typeface="Arial"/>
              </a:rPr>
              <a:t>75094 7743</a:t>
            </a:r>
          </a:p>
          <a:p>
            <a:r>
              <a:rPr lang="en-US" sz="1200" b="0" i="0" u="none" strike="noStrike" kern="1200" cap="none" baseline="0" dirty="0">
                <a:solidFill>
                  <a:schemeClr val="dk1"/>
                </a:solidFill>
                <a:latin typeface="Arial"/>
                <a:ea typeface="Arial"/>
                <a:cs typeface="Arial"/>
                <a:sym typeface="Arial"/>
              </a:rPr>
              <a:t>75094 7743</a:t>
            </a:r>
          </a:p>
          <a:p>
            <a:r>
              <a:rPr lang="en-US" sz="1200" b="0" i="0" u="none" strike="noStrike" kern="1200" cap="none" baseline="0" dirty="0">
                <a:solidFill>
                  <a:schemeClr val="dk1"/>
                </a:solidFill>
                <a:latin typeface="Arial"/>
                <a:ea typeface="Arial"/>
                <a:cs typeface="Arial"/>
                <a:sym typeface="Arial"/>
              </a:rPr>
              <a:t>ORDERID</a:t>
            </a:r>
          </a:p>
          <a:p>
            <a:r>
              <a:rPr lang="en-US" sz="1200" b="0" i="0" u="none" strike="noStrike" kern="1200" cap="none" baseline="0" dirty="0">
                <a:solidFill>
                  <a:schemeClr val="dk1"/>
                </a:solidFill>
                <a:latin typeface="Arial"/>
                <a:ea typeface="Arial"/>
                <a:cs typeface="Arial"/>
                <a:sym typeface="Arial"/>
              </a:rPr>
              <a:t>1006</a:t>
            </a:r>
          </a:p>
          <a:p>
            <a:r>
              <a:rPr lang="en-US" sz="1200" b="0" i="0" u="none" strike="noStrike" kern="1200" cap="none" baseline="0" dirty="0">
                <a:solidFill>
                  <a:schemeClr val="dk1"/>
                </a:solidFill>
                <a:latin typeface="Arial"/>
                <a:ea typeface="Arial"/>
                <a:cs typeface="Arial"/>
                <a:sym typeface="Arial"/>
              </a:rPr>
              <a:t>1006</a:t>
            </a:r>
          </a:p>
          <a:p>
            <a:r>
              <a:rPr lang="en-US" sz="1200" b="0" i="0" u="none" strike="noStrike" kern="1200" cap="none" baseline="0" dirty="0">
                <a:solidFill>
                  <a:schemeClr val="dk1"/>
                </a:solidFill>
                <a:latin typeface="Arial"/>
                <a:ea typeface="Arial"/>
                <a:cs typeface="Arial"/>
                <a:sym typeface="Arial"/>
              </a:rPr>
              <a:t>1006</a:t>
            </a:r>
          </a:p>
          <a:p>
            <a:r>
              <a:rPr lang="en-US" sz="1200" b="0" i="0" u="none" strike="noStrike" kern="1200" cap="none" baseline="0" dirty="0">
                <a:solidFill>
                  <a:schemeClr val="dk1"/>
                </a:solidFill>
                <a:latin typeface="Arial"/>
                <a:ea typeface="Arial"/>
                <a:cs typeface="Arial"/>
                <a:sym typeface="Arial"/>
              </a:rPr>
              <a:t>ORDERDATE</a:t>
            </a:r>
          </a:p>
          <a:p>
            <a:r>
              <a:rPr lang="en-US" sz="1200" b="0" i="0" u="none" strike="noStrike" kern="1200" cap="none" baseline="0" dirty="0">
                <a:solidFill>
                  <a:schemeClr val="dk1"/>
                </a:solidFill>
                <a:latin typeface="Arial"/>
                <a:ea typeface="Arial"/>
                <a:cs typeface="Arial"/>
                <a:sym typeface="Arial"/>
              </a:rPr>
              <a:t>24-OCT-18</a:t>
            </a:r>
          </a:p>
          <a:p>
            <a:r>
              <a:rPr lang="en-US" sz="1200" b="0" i="0" u="none" strike="noStrike" kern="1200" cap="none" baseline="0" dirty="0">
                <a:solidFill>
                  <a:schemeClr val="dk1"/>
                </a:solidFill>
                <a:latin typeface="Arial"/>
                <a:ea typeface="Arial"/>
                <a:cs typeface="Arial"/>
                <a:sym typeface="Arial"/>
              </a:rPr>
              <a:t>24-OCT-18</a:t>
            </a:r>
          </a:p>
          <a:p>
            <a:r>
              <a:rPr lang="en-US" sz="1200" b="0" i="0" u="none" strike="noStrike" kern="1200" cap="none" baseline="0" dirty="0">
                <a:solidFill>
                  <a:schemeClr val="dk1"/>
                </a:solidFill>
                <a:latin typeface="Arial"/>
                <a:ea typeface="Arial"/>
                <a:cs typeface="Arial"/>
                <a:sym typeface="Arial"/>
              </a:rPr>
              <a:t>24-OCT-18</a:t>
            </a:r>
          </a:p>
          <a:p>
            <a:r>
              <a:rPr lang="en-US" sz="1200" b="0" i="0" u="none" strike="noStrike" kern="1200" cap="none" baseline="0" dirty="0">
                <a:solidFill>
                  <a:schemeClr val="dk1"/>
                </a:solidFill>
                <a:latin typeface="Arial"/>
                <a:ea typeface="Arial"/>
                <a:cs typeface="Arial"/>
                <a:sym typeface="Arial"/>
              </a:rPr>
              <a:t>ORDERED</a:t>
            </a:r>
          </a:p>
          <a:p>
            <a:r>
              <a:rPr lang="en-US" sz="1200" b="0" i="0" u="none" strike="noStrike" kern="1200" cap="none" baseline="0" dirty="0">
                <a:solidFill>
                  <a:schemeClr val="dk1"/>
                </a:solidFill>
                <a:latin typeface="Arial"/>
                <a:ea typeface="Arial"/>
                <a:cs typeface="Arial"/>
                <a:sym typeface="Arial"/>
              </a:rPr>
              <a:t>QUANTITY</a:t>
            </a:r>
          </a:p>
          <a:p>
            <a:r>
              <a:rPr lang="en-US" sz="1200" b="0" i="0" u="none" strike="noStrike" kern="1200" cap="none" baseline="0" dirty="0">
                <a:solidFill>
                  <a:schemeClr val="dk1"/>
                </a:solidFill>
                <a:latin typeface="Arial"/>
                <a:ea typeface="Arial"/>
                <a:cs typeface="Arial"/>
                <a:sym typeface="Arial"/>
              </a:rPr>
              <a:t>1</a:t>
            </a:r>
          </a:p>
          <a:p>
            <a:r>
              <a:rPr lang="en-US" sz="1200" b="0" i="0" u="none" strike="noStrike" kern="1200" cap="none" baseline="0" dirty="0">
                <a:solidFill>
                  <a:schemeClr val="dk1"/>
                </a:solidFill>
                <a:latin typeface="Arial"/>
                <a:ea typeface="Arial"/>
                <a:cs typeface="Arial"/>
                <a:sym typeface="Arial"/>
              </a:rPr>
              <a:t>2</a:t>
            </a:r>
          </a:p>
          <a:p>
            <a:r>
              <a:rPr lang="en-US" sz="1200" b="0" i="0" u="none" strike="noStrike" kern="1200" cap="none" baseline="0" dirty="0">
                <a:solidFill>
                  <a:schemeClr val="dk1"/>
                </a:solidFill>
                <a:latin typeface="Arial"/>
                <a:ea typeface="Arial"/>
                <a:cs typeface="Arial"/>
                <a:sym typeface="Arial"/>
              </a:rPr>
              <a:t>2</a:t>
            </a:r>
          </a:p>
          <a:p>
            <a:r>
              <a:rPr lang="en-US" sz="1200" b="0" i="0" u="none" strike="noStrike" kern="1200" cap="none" baseline="0" dirty="0">
                <a:solidFill>
                  <a:schemeClr val="dk1"/>
                </a:solidFill>
                <a:latin typeface="Arial"/>
                <a:ea typeface="Arial"/>
                <a:cs typeface="Arial"/>
                <a:sym typeface="Arial"/>
              </a:rPr>
              <a:t>PRODUCTNAME</a:t>
            </a:r>
          </a:p>
          <a:p>
            <a:r>
              <a:rPr lang="en-US" sz="1200" b="0" i="0" u="none" strike="noStrike" kern="1200" cap="none" baseline="0" dirty="0">
                <a:solidFill>
                  <a:schemeClr val="dk1"/>
                </a:solidFill>
                <a:latin typeface="Arial"/>
                <a:ea typeface="Arial"/>
                <a:cs typeface="Arial"/>
                <a:sym typeface="Arial"/>
              </a:rPr>
              <a:t>Entertainment Center</a:t>
            </a:r>
          </a:p>
          <a:p>
            <a:r>
              <a:rPr lang="en-US" sz="1200" b="0" i="0" u="none" strike="noStrike" kern="1200" cap="none" baseline="0" dirty="0">
                <a:solidFill>
                  <a:schemeClr val="dk1"/>
                </a:solidFill>
                <a:latin typeface="Arial"/>
                <a:ea typeface="Arial"/>
                <a:cs typeface="Arial"/>
                <a:sym typeface="Arial"/>
              </a:rPr>
              <a:t>Writer’s Desk</a:t>
            </a:r>
          </a:p>
          <a:p>
            <a:r>
              <a:rPr lang="en-US" sz="1200" b="0" i="0" u="none" strike="noStrike" kern="1200" cap="none" baseline="0" dirty="0">
                <a:solidFill>
                  <a:schemeClr val="dk1"/>
                </a:solidFill>
                <a:latin typeface="Arial"/>
                <a:ea typeface="Arial"/>
                <a:cs typeface="Arial"/>
                <a:sym typeface="Arial"/>
              </a:rPr>
              <a:t>Dining Table</a:t>
            </a:r>
          </a:p>
          <a:p>
            <a:r>
              <a:rPr lang="en-US" sz="1200" b="0" i="0" u="none" strike="noStrike" kern="1200" cap="none" baseline="0" dirty="0">
                <a:solidFill>
                  <a:schemeClr val="dk1"/>
                </a:solidFill>
                <a:latin typeface="Arial"/>
                <a:ea typeface="Arial"/>
                <a:cs typeface="Arial"/>
                <a:sym typeface="Arial"/>
              </a:rPr>
              <a:t>PRODUCT</a:t>
            </a:r>
          </a:p>
          <a:p>
            <a:r>
              <a:rPr lang="en-US" sz="1200" b="0" i="0" u="none" strike="noStrike" kern="1200" cap="none" baseline="0" dirty="0">
                <a:solidFill>
                  <a:schemeClr val="dk1"/>
                </a:solidFill>
                <a:latin typeface="Arial"/>
                <a:ea typeface="Arial"/>
                <a:cs typeface="Arial"/>
                <a:sym typeface="Arial"/>
              </a:rPr>
              <a:t>STANDARDPRICE</a:t>
            </a:r>
          </a:p>
          <a:p>
            <a:r>
              <a:rPr lang="en-US" sz="1200" b="0" i="0" u="none" strike="noStrike" kern="1200" cap="none" baseline="0" dirty="0">
                <a:solidFill>
                  <a:schemeClr val="dk1"/>
                </a:solidFill>
                <a:latin typeface="Arial"/>
                <a:ea typeface="Arial"/>
                <a:cs typeface="Arial"/>
                <a:sym typeface="Arial"/>
              </a:rPr>
              <a:t>650</a:t>
            </a:r>
          </a:p>
          <a:p>
            <a:r>
              <a:rPr lang="en-US" sz="1200" b="0" i="0" u="none" strike="noStrike" kern="1200" cap="none" baseline="0" dirty="0">
                <a:solidFill>
                  <a:schemeClr val="dk1"/>
                </a:solidFill>
                <a:latin typeface="Arial"/>
                <a:ea typeface="Arial"/>
                <a:cs typeface="Arial"/>
                <a:sym typeface="Arial"/>
              </a:rPr>
              <a:t>325</a:t>
            </a:r>
          </a:p>
          <a:p>
            <a:r>
              <a:rPr lang="en-US" sz="1200" b="0" i="0" u="none" strike="noStrike" kern="1200" cap="none" baseline="0" dirty="0">
                <a:solidFill>
                  <a:schemeClr val="dk1"/>
                </a:solidFill>
                <a:latin typeface="Arial"/>
                <a:ea typeface="Arial"/>
                <a:cs typeface="Arial"/>
                <a:sym typeface="Arial"/>
              </a:rPr>
              <a:t>800</a:t>
            </a:r>
          </a:p>
          <a:p>
            <a:r>
              <a:rPr lang="en-US" sz="1200" b="0" i="0" u="none" strike="noStrike" kern="1200" cap="none" baseline="0" dirty="0">
                <a:solidFill>
                  <a:schemeClr val="dk1"/>
                </a:solidFill>
                <a:latin typeface="Arial"/>
                <a:ea typeface="Arial"/>
                <a:cs typeface="Arial"/>
                <a:sym typeface="Arial"/>
              </a:rPr>
              <a:t>(QUANTITY*</a:t>
            </a:r>
          </a:p>
          <a:p>
            <a:r>
              <a:rPr lang="en-US" sz="1200" b="0" i="0" u="none" strike="noStrike" kern="1200" cap="none" baseline="0" dirty="0">
                <a:solidFill>
                  <a:schemeClr val="dk1"/>
                </a:solidFill>
                <a:latin typeface="Arial"/>
                <a:ea typeface="Arial"/>
                <a:cs typeface="Arial"/>
                <a:sym typeface="Arial"/>
              </a:rPr>
              <a:t>STANDARDPRICE)</a:t>
            </a:r>
          </a:p>
          <a:p>
            <a:r>
              <a:rPr lang="en-US" sz="1200" b="0" i="0" u="none" strike="noStrike" kern="1200" cap="none" baseline="0" dirty="0">
                <a:solidFill>
                  <a:schemeClr val="dk1"/>
                </a:solidFill>
                <a:latin typeface="Arial"/>
                <a:ea typeface="Arial"/>
                <a:cs typeface="Arial"/>
                <a:sym typeface="Arial"/>
              </a:rPr>
              <a:t>650</a:t>
            </a:r>
          </a:p>
          <a:p>
            <a:r>
              <a:rPr lang="en-US" sz="1200" b="0" i="0" u="none" strike="noStrike" kern="1200" cap="none" baseline="0" dirty="0">
                <a:solidFill>
                  <a:schemeClr val="dk1"/>
                </a:solidFill>
                <a:latin typeface="Arial"/>
                <a:ea typeface="Arial"/>
                <a:cs typeface="Arial"/>
                <a:sym typeface="Arial"/>
              </a:rPr>
              <a:t>650</a:t>
            </a:r>
          </a:p>
          <a:p>
            <a:r>
              <a:rPr lang="en-US" sz="1200" b="0" i="0" u="none" strike="noStrike" kern="1200" cap="none" baseline="0" dirty="0">
                <a:solidFill>
                  <a:schemeClr val="dk1"/>
                </a:solidFill>
                <a:latin typeface="Arial"/>
                <a:ea typeface="Arial"/>
                <a:cs typeface="Arial"/>
                <a:sym typeface="Arial"/>
              </a:rPr>
              <a:t>1600</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1080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you have a table of five employees as shown here. Only one of these employees has a supervisor. The</a:t>
            </a:r>
            <a:r>
              <a:rPr lang="en-US" baseline="0" dirty="0"/>
              <a:t> </a:t>
            </a:r>
            <a:r>
              <a:rPr lang="en-US" baseline="0" dirty="0" err="1"/>
              <a:t>EmployeeSupervisor</a:t>
            </a:r>
            <a:r>
              <a:rPr lang="en-US" baseline="0" dirty="0"/>
              <a:t> column </a:t>
            </a:r>
            <a:r>
              <a:rPr lang="en-US" dirty="0"/>
              <a:t>would be a foreign key in the Employees</a:t>
            </a:r>
            <a:r>
              <a:rPr lang="en-US" baseline="0" dirty="0"/>
              <a:t> table which is associated with the primary key </a:t>
            </a:r>
            <a:r>
              <a:rPr lang="en-US" baseline="0" dirty="0" err="1"/>
              <a:t>EmployeeID</a:t>
            </a:r>
            <a:r>
              <a:rPr lang="en-US" baseline="0" dirty="0"/>
              <a:t>. We saw an E-R diagram showing the same sort of thing in Chapter 2. So, a self join is associated with a unary relationship.</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31911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Subqueries are usually placed in the WHERE or HAVING</a:t>
            </a:r>
            <a:r>
              <a:rPr lang="en-US" altLang="en-US" baseline="0" dirty="0">
                <a:cs typeface="Arial" panose="020B0604020202020204" pitchFamily="34" charset="0"/>
              </a:rPr>
              <a:t> clause of the outer query. In this case, the subquery’s results are used to test a condition for the outer query’s WHERE or HAVING clause.  If the condition is a test comparing the subquery result to another value, then the subquery should return a single value (one row consisting of one column). If it is used in an IN test or an ALL test of a WHERE clause, it can return a list of values (multiple rows, each with one column). If used in an EXISTS test, there is no limit to the rows and columns returned from the subquery.</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It is also possible to put subqueries in the FROM clause of an outer query, instead of a table. In this case there is no restriction on how many rows or columns should be returned from the subquery, but the subquery’s columns must be consistent with the columns in the SELECT clause of the outer query.</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If a subquery is used in the SELECT clause, the subquery’s result should be a single value, and this value becomes a column of the outer query. </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When using multiple tables, sometimes you need a subquery, sometimes you need a join. Other times, the problem can be solved by either a subquery or a join. It is also possible to combine joins and subqueries together.</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677679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the subquery returns customer ID for the </a:t>
            </a:r>
            <a:r>
              <a:rPr lang="en-US" dirty="0" err="1"/>
              <a:t>OrderID</a:t>
            </a:r>
            <a:r>
              <a:rPr lang="en-US" dirty="0"/>
              <a:t> 1008</a:t>
            </a:r>
            <a:r>
              <a:rPr lang="en-US" baseline="0" dirty="0"/>
              <a:t>. That value is then used in the WHERE condition of the outer query. Note: Since the WHERE clause is testing for equality, the subquery must return a single row with a single column.</a:t>
            </a:r>
          </a:p>
          <a:p>
            <a:endParaRPr lang="en-US" baseline="0" dirty="0"/>
          </a:p>
          <a:p>
            <a:r>
              <a:rPr lang="en-US" baseline="0" dirty="0"/>
              <a:t>Note that a subquery is embedded between parentheses.</a:t>
            </a:r>
            <a:endParaRPr lang="en-US" dirty="0"/>
          </a:p>
          <a:p>
            <a:endParaRPr lang="en-US" dirty="0"/>
          </a:p>
          <a:p>
            <a:r>
              <a:rPr lang="en-US" dirty="0"/>
              <a:t>The query:</a:t>
            </a:r>
          </a:p>
          <a:p>
            <a:r>
              <a:rPr lang="en-US" sz="1200" b="0" i="0" u="none" strike="noStrike" kern="1200" cap="none" baseline="0" dirty="0">
                <a:solidFill>
                  <a:schemeClr val="dk1"/>
                </a:solidFill>
                <a:latin typeface="Arial"/>
                <a:ea typeface="Arial"/>
                <a:cs typeface="Arial"/>
                <a:sym typeface="Arial"/>
              </a:rPr>
              <a:t>SELECT </a:t>
            </a:r>
            <a:r>
              <a:rPr lang="en-US" sz="1200" b="0" i="0" u="none" strike="noStrike" kern="1200" cap="none" baseline="0" dirty="0" err="1">
                <a:solidFill>
                  <a:schemeClr val="dk1"/>
                </a:solidFill>
                <a:latin typeface="Arial"/>
                <a:ea typeface="Arial"/>
                <a:cs typeface="Arial"/>
                <a:sym typeface="Arial"/>
              </a:rPr>
              <a:t>CustomerName</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CustomerAddress</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CustomerCity</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CustomerState</a:t>
            </a:r>
            <a:r>
              <a:rPr lang="en-US" sz="1200" b="0" i="0" u="none" strike="noStrike" kern="1200" cap="none" baseline="0" dirty="0">
                <a:solidFill>
                  <a:schemeClr val="dk1"/>
                </a:solidFill>
                <a:latin typeface="Arial"/>
                <a:ea typeface="Arial"/>
                <a:cs typeface="Arial"/>
                <a:sym typeface="Arial"/>
              </a:rPr>
              <a:t>,</a:t>
            </a:r>
          </a:p>
          <a:p>
            <a:r>
              <a:rPr lang="en-US" sz="1200" b="0" i="0" u="none" strike="noStrike" kern="1200" cap="none" baseline="0" dirty="0" err="1">
                <a:solidFill>
                  <a:schemeClr val="dk1"/>
                </a:solidFill>
                <a:latin typeface="Arial"/>
                <a:ea typeface="Arial"/>
                <a:cs typeface="Arial"/>
                <a:sym typeface="Arial"/>
              </a:rPr>
              <a:t>CustomerPostalCode</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FROM Customer_T</a:t>
            </a:r>
          </a:p>
          <a:p>
            <a:r>
              <a:rPr lang="en-US" sz="1200" b="0" i="0" u="none" strike="noStrike" kern="1200" cap="none" baseline="0" dirty="0">
                <a:solidFill>
                  <a:schemeClr val="dk1"/>
                </a:solidFill>
                <a:latin typeface="Arial"/>
                <a:ea typeface="Arial"/>
                <a:cs typeface="Arial"/>
                <a:sym typeface="Arial"/>
              </a:rPr>
              <a:t>WHERE </a:t>
            </a:r>
            <a:r>
              <a:rPr lang="en-US" sz="1200" b="0" i="0" u="none" strike="noStrike" kern="1200" cap="none" baseline="0" dirty="0" err="1">
                <a:solidFill>
                  <a:schemeClr val="dk1"/>
                </a:solidFill>
                <a:latin typeface="Arial"/>
                <a:ea typeface="Arial"/>
                <a:cs typeface="Arial"/>
                <a:sym typeface="Arial"/>
              </a:rPr>
              <a:t>Customer_T.CustomerID</a:t>
            </a:r>
            <a:r>
              <a:rPr lang="en-US" sz="1200" b="0" i="0" u="none" strike="noStrike" kern="1200" cap="none" baseline="0" dirty="0">
                <a:solidFill>
                  <a:schemeClr val="dk1"/>
                </a:solidFill>
                <a:latin typeface="Arial"/>
                <a:ea typeface="Arial"/>
                <a:cs typeface="Arial"/>
                <a:sym typeface="Arial"/>
              </a:rPr>
              <a:t> =</a:t>
            </a:r>
          </a:p>
          <a:p>
            <a:r>
              <a:rPr lang="en-US" sz="1200" b="0" i="0" u="none" strike="noStrike" kern="1200" cap="none" baseline="0" dirty="0">
                <a:solidFill>
                  <a:schemeClr val="dk1"/>
                </a:solidFill>
                <a:latin typeface="Arial"/>
                <a:ea typeface="Arial"/>
                <a:cs typeface="Arial"/>
                <a:sym typeface="Arial"/>
              </a:rPr>
              <a:t>(SELECT </a:t>
            </a:r>
            <a:r>
              <a:rPr lang="en-US" sz="1200" b="0" i="0" u="none" strike="noStrike" kern="1200" cap="none" baseline="0" dirty="0" err="1">
                <a:solidFill>
                  <a:schemeClr val="dk1"/>
                </a:solidFill>
                <a:latin typeface="Arial"/>
                <a:ea typeface="Arial"/>
                <a:cs typeface="Arial"/>
                <a:sym typeface="Arial"/>
              </a:rPr>
              <a:t>Order_T.CustomerID</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FROM Order_T</a:t>
            </a:r>
          </a:p>
          <a:p>
            <a:r>
              <a:rPr lang="en-US" sz="1200" b="0" i="0" u="none" strike="noStrike" kern="1200" cap="none" baseline="0" dirty="0">
                <a:solidFill>
                  <a:schemeClr val="dk1"/>
                </a:solidFill>
                <a:latin typeface="Arial"/>
                <a:ea typeface="Arial"/>
                <a:cs typeface="Arial"/>
                <a:sym typeface="Arial"/>
              </a:rPr>
              <a:t>WHERE </a:t>
            </a:r>
            <a:r>
              <a:rPr lang="en-US" sz="1200" b="0" i="0" u="none" strike="noStrike" kern="1200" cap="none" baseline="0" dirty="0" err="1">
                <a:solidFill>
                  <a:schemeClr val="dk1"/>
                </a:solidFill>
                <a:latin typeface="Arial"/>
                <a:ea typeface="Arial"/>
                <a:cs typeface="Arial"/>
                <a:sym typeface="Arial"/>
              </a:rPr>
              <a:t>OrderID</a:t>
            </a:r>
            <a:r>
              <a:rPr lang="en-US" sz="1200" b="0" i="0" u="none" strike="noStrike" kern="1200" cap="none" baseline="0" dirty="0">
                <a:solidFill>
                  <a:schemeClr val="dk1"/>
                </a:solidFill>
                <a:latin typeface="Arial"/>
                <a:ea typeface="Arial"/>
                <a:cs typeface="Arial"/>
                <a:sym typeface="Arial"/>
              </a:rPr>
              <a:t> = 1008);</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47282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you can accomplish the same result in different ways. The previous subquery could have been done via this join.</a:t>
            </a:r>
          </a:p>
          <a:p>
            <a:endParaRPr lang="en-US" dirty="0"/>
          </a:p>
          <a:p>
            <a:r>
              <a:rPr lang="en-US" dirty="0"/>
              <a:t>The join query:</a:t>
            </a:r>
          </a:p>
          <a:p>
            <a:r>
              <a:rPr lang="en-US" sz="1200" b="0" i="0" u="none" strike="noStrike" kern="1200" cap="none" baseline="0" dirty="0">
                <a:solidFill>
                  <a:schemeClr val="dk1"/>
                </a:solidFill>
                <a:latin typeface="Arial"/>
                <a:ea typeface="Arial"/>
                <a:cs typeface="Arial"/>
                <a:sym typeface="Arial"/>
              </a:rPr>
              <a:t>SELECT </a:t>
            </a:r>
            <a:r>
              <a:rPr lang="en-US" sz="1200" b="0" i="0" u="none" strike="noStrike" kern="1200" cap="none" baseline="0" dirty="0" err="1">
                <a:solidFill>
                  <a:schemeClr val="dk1"/>
                </a:solidFill>
                <a:latin typeface="Arial"/>
                <a:ea typeface="Arial"/>
                <a:cs typeface="Arial"/>
                <a:sym typeface="Arial"/>
              </a:rPr>
              <a:t>CustomerName</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CustomerAddress</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CustomerCity</a:t>
            </a:r>
            <a:r>
              <a:rPr lang="en-US" sz="1200" b="0" i="0" u="none" strike="noStrike" kern="1200" cap="none" baseline="0" dirty="0">
                <a:solidFill>
                  <a:schemeClr val="dk1"/>
                </a:solidFill>
                <a:latin typeface="Arial"/>
                <a:ea typeface="Arial"/>
                <a:cs typeface="Arial"/>
                <a:sym typeface="Arial"/>
              </a:rPr>
              <a:t>,</a:t>
            </a:r>
          </a:p>
          <a:p>
            <a:r>
              <a:rPr lang="en-US" sz="1200" b="0" i="0" u="none" strike="noStrike" kern="1200" cap="none" baseline="0" dirty="0" err="1">
                <a:solidFill>
                  <a:schemeClr val="dk1"/>
                </a:solidFill>
                <a:latin typeface="Arial"/>
                <a:ea typeface="Arial"/>
                <a:cs typeface="Arial"/>
                <a:sym typeface="Arial"/>
              </a:rPr>
              <a:t>CustomerState</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CustomerPostalCode</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FROM Customer_T, Order_T</a:t>
            </a:r>
          </a:p>
          <a:p>
            <a:r>
              <a:rPr lang="en-US" sz="1200" b="0" i="0" u="none" strike="noStrike" kern="1200" cap="none" baseline="0" dirty="0">
                <a:solidFill>
                  <a:schemeClr val="dk1"/>
                </a:solidFill>
                <a:latin typeface="Arial"/>
                <a:ea typeface="Arial"/>
                <a:cs typeface="Arial"/>
                <a:sym typeface="Arial"/>
              </a:rPr>
              <a:t>WHERE </a:t>
            </a:r>
            <a:r>
              <a:rPr lang="en-US" sz="1200" b="0" i="0" u="none" strike="noStrike" kern="1200" cap="none" baseline="0" dirty="0" err="1">
                <a:solidFill>
                  <a:schemeClr val="dk1"/>
                </a:solidFill>
                <a:latin typeface="Arial"/>
                <a:ea typeface="Arial"/>
                <a:cs typeface="Arial"/>
                <a:sym typeface="Arial"/>
              </a:rPr>
              <a:t>Customer_T.CustomerID</a:t>
            </a:r>
            <a:r>
              <a:rPr lang="en-US" sz="1200" b="0" i="0" u="none" strike="noStrike" kern="1200" cap="none" baseline="0" dirty="0">
                <a:solidFill>
                  <a:schemeClr val="dk1"/>
                </a:solidFill>
                <a:latin typeface="Arial"/>
                <a:ea typeface="Arial"/>
                <a:cs typeface="Arial"/>
                <a:sym typeface="Arial"/>
              </a:rPr>
              <a:t> = Order_T. </a:t>
            </a:r>
            <a:r>
              <a:rPr lang="en-US" sz="1200" b="0" i="0" u="none" strike="noStrike" kern="1200" cap="none" baseline="0" dirty="0" err="1">
                <a:solidFill>
                  <a:schemeClr val="dk1"/>
                </a:solidFill>
                <a:latin typeface="Arial"/>
                <a:ea typeface="Arial"/>
                <a:cs typeface="Arial"/>
                <a:sym typeface="Arial"/>
              </a:rPr>
              <a:t>CustomerID</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AND </a:t>
            </a:r>
            <a:r>
              <a:rPr lang="en-US" sz="1200" b="0" i="0" u="none" strike="noStrike" kern="1200" cap="none" baseline="0" dirty="0" err="1">
                <a:solidFill>
                  <a:schemeClr val="dk1"/>
                </a:solidFill>
                <a:latin typeface="Arial"/>
                <a:ea typeface="Arial"/>
                <a:cs typeface="Arial"/>
                <a:sym typeface="Arial"/>
              </a:rPr>
              <a:t>OrderID</a:t>
            </a:r>
            <a:r>
              <a:rPr lang="en-US" sz="1200" b="0" i="0" u="none" strike="noStrike" kern="1200" cap="none" baseline="0" dirty="0">
                <a:solidFill>
                  <a:schemeClr val="dk1"/>
                </a:solidFill>
                <a:latin typeface="Arial"/>
                <a:ea typeface="Arial"/>
                <a:cs typeface="Arial"/>
                <a:sym typeface="Arial"/>
              </a:rPr>
              <a:t> = 1008;</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131424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Times New Roman" pitchFamily="18" charset="0"/>
                <a:ea typeface="Arial"/>
                <a:cs typeface="Arial" charset="0"/>
                <a:sym typeface="Arial"/>
              </a:rPr>
              <a:t>The joining technique is useful when data from </a:t>
            </a:r>
            <a:r>
              <a:rPr lang="en-US" sz="1200" b="0" i="1" u="none" strike="noStrike" kern="1200" cap="none" baseline="0" dirty="0">
                <a:solidFill>
                  <a:schemeClr val="tx1"/>
                </a:solidFill>
                <a:latin typeface="Times New Roman" pitchFamily="18" charset="0"/>
                <a:ea typeface="Arial"/>
                <a:cs typeface="Arial" charset="0"/>
                <a:sym typeface="Arial"/>
              </a:rPr>
              <a:t>several relations </a:t>
            </a:r>
            <a:r>
              <a:rPr lang="en-US" sz="1200" b="0" i="0" u="none" strike="noStrike" kern="1200" cap="none" baseline="0" dirty="0">
                <a:solidFill>
                  <a:schemeClr val="tx1"/>
                </a:solidFill>
                <a:latin typeface="Times New Roman" pitchFamily="18" charset="0"/>
                <a:ea typeface="Arial"/>
                <a:cs typeface="Arial" charset="0"/>
                <a:sym typeface="Arial"/>
              </a:rPr>
              <a:t>are to be retrieved and displayed, and the relationships are not necessarily nested, whereas the subquery technique allows you to display data from only the tables mentioned in the outer query. For example with the join we could see the </a:t>
            </a:r>
            <a:r>
              <a:rPr lang="en-US" sz="1200" b="0" i="0" u="none" strike="noStrike" kern="1200" cap="none" baseline="0" dirty="0" err="1">
                <a:solidFill>
                  <a:schemeClr val="tx1"/>
                </a:solidFill>
                <a:latin typeface="Times New Roman" pitchFamily="18" charset="0"/>
                <a:ea typeface="Arial"/>
                <a:cs typeface="Arial" charset="0"/>
                <a:sym typeface="Arial"/>
              </a:rPr>
              <a:t>OrderID</a:t>
            </a:r>
            <a:r>
              <a:rPr lang="en-US" sz="1200" b="0" i="0" u="none" strike="noStrike" kern="1200" cap="none" baseline="0" dirty="0">
                <a:solidFill>
                  <a:schemeClr val="tx1"/>
                </a:solidFill>
                <a:latin typeface="Times New Roman" pitchFamily="18" charset="0"/>
                <a:ea typeface="Arial"/>
                <a:cs typeface="Arial" charset="0"/>
                <a:sym typeface="Arial"/>
              </a:rPr>
              <a:t>, but not with the subquery.</a:t>
            </a:r>
          </a:p>
          <a:p>
            <a:endParaRPr lang="en-US" sz="1200" b="0" i="0" u="none" strike="noStrike" kern="1200" cap="none" baseline="0" dirty="0">
              <a:solidFill>
                <a:schemeClr val="tx1"/>
              </a:solidFill>
              <a:latin typeface="Times New Roman" pitchFamily="18" charset="0"/>
              <a:ea typeface="Arial"/>
              <a:cs typeface="Arial" charset="0"/>
              <a:sym typeface="Arial"/>
            </a:endParaRPr>
          </a:p>
          <a:p>
            <a:r>
              <a:rPr lang="en-US" sz="1200" b="0" i="0" u="none" strike="noStrike" kern="1200" cap="none" baseline="0" dirty="0">
                <a:solidFill>
                  <a:schemeClr val="tx1"/>
                </a:solidFill>
                <a:latin typeface="Times New Roman" pitchFamily="18" charset="0"/>
                <a:ea typeface="Arial"/>
                <a:cs typeface="Arial" charset="0"/>
                <a:sym typeface="Arial"/>
              </a:rPr>
              <a:t>A join involves a cross product which combines all combinations of rows from each of the tables, followed by removing the rows that don’t match according to the conditions of the join.</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528475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subquery operates differently</a:t>
            </a:r>
            <a:r>
              <a:rPr lang="en-US" baseline="0" dirty="0"/>
              <a:t> from a join. First, the subquery executes, which returns a result. Then that result is used in the outer query.</a:t>
            </a:r>
          </a:p>
          <a:p>
            <a:endParaRPr lang="en-US" baseline="0" dirty="0"/>
          </a:p>
          <a:p>
            <a:r>
              <a:rPr lang="en-US" baseline="0" dirty="0"/>
              <a:t>So, for these examples, although the results are the same, the execution that gave the results are quite different.</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55940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88944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cs typeface="Arial" panose="020B0604020202020204" pitchFamily="34" charset="0"/>
              </a:rPr>
              <a:t>Correlated subqueries use the result of the outer query to determine the processing of the inner query. That is, the inner query is somewhat different for each row referenced in the outer query. In this case, the inner query must be computed for each row processed in the outer query, whereas in the earlier examples, the inner query was computed only once for all rows processed in the outer query.</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0350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altLang="en-US" sz="1200" dirty="0"/>
              <a:t>Note that the outer query uses </a:t>
            </a:r>
            <a:r>
              <a:rPr lang="en-US" altLang="en-US" sz="1200" dirty="0" err="1"/>
              <a:t>Product_T</a:t>
            </a:r>
            <a:r>
              <a:rPr lang="en-US" altLang="en-US" sz="1200" dirty="0"/>
              <a:t> with a PA alias in its FROM clause. The subquery also uses </a:t>
            </a:r>
            <a:r>
              <a:rPr lang="en-US" altLang="en-US" sz="1200" dirty="0" err="1"/>
              <a:t>Product_T</a:t>
            </a:r>
            <a:r>
              <a:rPr lang="en-US" altLang="en-US" sz="1200" dirty="0"/>
              <a:t> in its FROM clause but with a PB alias. </a:t>
            </a:r>
          </a:p>
          <a:p>
            <a:pPr eaLnBrk="1" hangingPunct="1">
              <a:lnSpc>
                <a:spcPct val="90000"/>
              </a:lnSpc>
            </a:pPr>
            <a:endParaRPr lang="en-US" altLang="en-US" sz="1200" dirty="0"/>
          </a:p>
          <a:p>
            <a:pPr eaLnBrk="1" hangingPunct="1">
              <a:lnSpc>
                <a:spcPct val="90000"/>
              </a:lnSpc>
            </a:pPr>
            <a:r>
              <a:rPr lang="en-US" altLang="en-US" sz="1200" dirty="0"/>
              <a:t>The subquery also references the PA alias from the outer query, which makes the subquery correlated.</a:t>
            </a:r>
          </a:p>
          <a:p>
            <a:endParaRPr lang="en-US" dirty="0"/>
          </a:p>
          <a:p>
            <a:r>
              <a:rPr lang="en-US" dirty="0"/>
              <a:t>Query:</a:t>
            </a:r>
          </a:p>
          <a:p>
            <a:r>
              <a:rPr lang="en-US" sz="1200" b="0" i="0" u="none" strike="noStrike" kern="1200" cap="none" baseline="0" dirty="0">
                <a:solidFill>
                  <a:schemeClr val="dk1"/>
                </a:solidFill>
                <a:latin typeface="Arial"/>
                <a:ea typeface="Arial"/>
                <a:cs typeface="Arial"/>
                <a:sym typeface="Arial"/>
              </a:rPr>
              <a:t>SELECT </a:t>
            </a:r>
            <a:r>
              <a:rPr lang="en-US" sz="1200" b="0" i="0" u="none" strike="noStrike" kern="1200" cap="none" baseline="0" dirty="0" err="1">
                <a:solidFill>
                  <a:schemeClr val="dk1"/>
                </a:solidFill>
                <a:latin typeface="Arial"/>
                <a:ea typeface="Arial"/>
                <a:cs typeface="Arial"/>
                <a:sym typeface="Arial"/>
              </a:rPr>
              <a:t>ProductDescription</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ProductFinish</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ProductStandardPrice</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FROM </a:t>
            </a:r>
            <a:r>
              <a:rPr lang="en-US" sz="1200" b="0" i="0" u="none" strike="noStrike" kern="1200" cap="none" baseline="0" dirty="0" err="1">
                <a:solidFill>
                  <a:schemeClr val="dk1"/>
                </a:solidFill>
                <a:latin typeface="Arial"/>
                <a:ea typeface="Arial"/>
                <a:cs typeface="Arial"/>
                <a:sym typeface="Arial"/>
              </a:rPr>
              <a:t>Product_T</a:t>
            </a:r>
            <a:r>
              <a:rPr lang="en-US" sz="1200" b="0" i="0" u="none" strike="noStrike" kern="1200" cap="none" baseline="0" dirty="0">
                <a:solidFill>
                  <a:schemeClr val="dk1"/>
                </a:solidFill>
                <a:latin typeface="Arial"/>
                <a:ea typeface="Arial"/>
                <a:cs typeface="Arial"/>
                <a:sym typeface="Arial"/>
              </a:rPr>
              <a:t> PA</a:t>
            </a:r>
          </a:p>
          <a:p>
            <a:r>
              <a:rPr lang="en-US" sz="1200" b="0" i="0" u="none" strike="noStrike" kern="1200" cap="none" baseline="0" dirty="0">
                <a:solidFill>
                  <a:schemeClr val="dk1"/>
                </a:solidFill>
                <a:latin typeface="Arial"/>
                <a:ea typeface="Arial"/>
                <a:cs typeface="Arial"/>
                <a:sym typeface="Arial"/>
              </a:rPr>
              <a:t>WHERE </a:t>
            </a:r>
            <a:r>
              <a:rPr lang="en-US" sz="1200" b="0" i="0" u="none" strike="noStrike" kern="1200" cap="none" baseline="0" dirty="0" err="1">
                <a:solidFill>
                  <a:schemeClr val="dk1"/>
                </a:solidFill>
                <a:latin typeface="Arial"/>
                <a:ea typeface="Arial"/>
                <a:cs typeface="Arial"/>
                <a:sym typeface="Arial"/>
              </a:rPr>
              <a:t>PA.ProductStandardPrice</a:t>
            </a:r>
            <a:r>
              <a:rPr lang="en-US" sz="1200" b="0" i="0" u="none" strike="noStrike" kern="1200" cap="none" baseline="0" dirty="0">
                <a:solidFill>
                  <a:schemeClr val="dk1"/>
                </a:solidFill>
                <a:latin typeface="Arial"/>
                <a:ea typeface="Arial"/>
                <a:cs typeface="Arial"/>
                <a:sym typeface="Arial"/>
              </a:rPr>
              <a:t> &gt; ALL</a:t>
            </a:r>
          </a:p>
          <a:p>
            <a:r>
              <a:rPr lang="en-US" sz="1200" b="0" i="0" u="none" strike="noStrike" kern="1200" cap="none" baseline="0" dirty="0">
                <a:solidFill>
                  <a:schemeClr val="dk1"/>
                </a:solidFill>
                <a:latin typeface="Arial"/>
                <a:ea typeface="Arial"/>
                <a:cs typeface="Arial"/>
                <a:sym typeface="Arial"/>
              </a:rPr>
              <a:t>(SELECT </a:t>
            </a:r>
            <a:r>
              <a:rPr lang="en-US" sz="1200" b="0" i="0" u="none" strike="noStrike" kern="1200" cap="none" baseline="0" dirty="0" err="1">
                <a:solidFill>
                  <a:schemeClr val="dk1"/>
                </a:solidFill>
                <a:latin typeface="Arial"/>
                <a:ea typeface="Arial"/>
                <a:cs typeface="Arial"/>
                <a:sym typeface="Arial"/>
              </a:rPr>
              <a:t>ProductStandardPrice</a:t>
            </a:r>
            <a:r>
              <a:rPr lang="en-US" sz="1200" b="0" i="0" u="none" strike="noStrike" kern="1200" cap="none" baseline="0" dirty="0">
                <a:solidFill>
                  <a:schemeClr val="dk1"/>
                </a:solidFill>
                <a:latin typeface="Arial"/>
                <a:ea typeface="Arial"/>
                <a:cs typeface="Arial"/>
                <a:sym typeface="Arial"/>
              </a:rPr>
              <a:t> FROM </a:t>
            </a:r>
            <a:r>
              <a:rPr lang="en-US" sz="1200" b="0" i="0" u="none" strike="noStrike" kern="1200" cap="none" baseline="0" dirty="0" err="1">
                <a:solidFill>
                  <a:schemeClr val="dk1"/>
                </a:solidFill>
                <a:latin typeface="Arial"/>
                <a:ea typeface="Arial"/>
                <a:cs typeface="Arial"/>
                <a:sym typeface="Arial"/>
              </a:rPr>
              <a:t>Product_T</a:t>
            </a:r>
            <a:r>
              <a:rPr lang="en-US" sz="1200" b="0" i="0" u="none" strike="noStrike" kern="1200" cap="none" baseline="0" dirty="0">
                <a:solidFill>
                  <a:schemeClr val="dk1"/>
                </a:solidFill>
                <a:latin typeface="Arial"/>
                <a:ea typeface="Arial"/>
                <a:cs typeface="Arial"/>
                <a:sym typeface="Arial"/>
              </a:rPr>
              <a:t> PB</a:t>
            </a:r>
          </a:p>
          <a:p>
            <a:r>
              <a:rPr lang="en-US" sz="1200" b="0" i="0" u="none" strike="noStrike" kern="1200" cap="none" baseline="0" dirty="0">
                <a:solidFill>
                  <a:schemeClr val="dk1"/>
                </a:solidFill>
                <a:latin typeface="Arial"/>
                <a:ea typeface="Arial"/>
                <a:cs typeface="Arial"/>
                <a:sym typeface="Arial"/>
              </a:rPr>
              <a:t>WHERE </a:t>
            </a:r>
            <a:r>
              <a:rPr lang="en-US" sz="1200" b="0" i="0" u="none" strike="noStrike" kern="1200" cap="none" baseline="0" dirty="0" err="1">
                <a:solidFill>
                  <a:schemeClr val="dk1"/>
                </a:solidFill>
                <a:latin typeface="Arial"/>
                <a:ea typeface="Arial"/>
                <a:cs typeface="Arial"/>
                <a:sym typeface="Arial"/>
              </a:rPr>
              <a:t>PB.ProductID</a:t>
            </a:r>
            <a:r>
              <a:rPr lang="en-US" sz="1200" b="0" i="0" u="none" strike="noStrike" kern="1200" cap="none" baseline="0" dirty="0">
                <a:solidFill>
                  <a:schemeClr val="dk1"/>
                </a:solidFill>
                <a:latin typeface="Arial"/>
                <a:ea typeface="Arial"/>
                <a:cs typeface="Arial"/>
                <a:sym typeface="Arial"/>
              </a:rPr>
              <a:t> ! = </a:t>
            </a:r>
            <a:r>
              <a:rPr lang="en-US" sz="1200" b="0" i="0" u="none" strike="noStrike" kern="1200" cap="none" baseline="0" dirty="0" err="1">
                <a:solidFill>
                  <a:schemeClr val="dk1"/>
                </a:solidFill>
                <a:latin typeface="Arial"/>
                <a:ea typeface="Arial"/>
                <a:cs typeface="Arial"/>
                <a:sym typeface="Arial"/>
              </a:rPr>
              <a:t>PA.ProductID</a:t>
            </a:r>
            <a:r>
              <a:rPr lang="en-US" sz="1200" b="0" i="0" u="none" strike="noStrike" kern="1200" cap="none" baseline="0" dirty="0">
                <a:solidFill>
                  <a:schemeClr val="dk1"/>
                </a:solidFill>
                <a:latin typeface="Arial"/>
                <a:ea typeface="Arial"/>
                <a:cs typeface="Arial"/>
                <a:sym typeface="Arial"/>
              </a:rPr>
              <a:t>);</a:t>
            </a:r>
          </a:p>
          <a:p>
            <a:endParaRPr lang="en-US" sz="1200" b="0" i="0" u="none" strike="noStrike" kern="1200" cap="none" baseline="0" dirty="0">
              <a:solidFill>
                <a:schemeClr val="dk1"/>
              </a:solidFill>
              <a:latin typeface="Arial"/>
              <a:cs typeface="Arial"/>
              <a:sym typeface="Arial"/>
            </a:endParaRPr>
          </a:p>
          <a:p>
            <a:r>
              <a:rPr lang="en-US" sz="1200" b="1" i="1" u="none" strike="noStrike" kern="1200" cap="none" baseline="0" dirty="0">
                <a:solidFill>
                  <a:schemeClr val="dk1"/>
                </a:solidFill>
                <a:latin typeface="Arial"/>
                <a:ea typeface="Arial"/>
                <a:cs typeface="Arial"/>
                <a:sym typeface="Arial"/>
              </a:rPr>
              <a:t>Result:</a:t>
            </a:r>
          </a:p>
          <a:p>
            <a:r>
              <a:rPr lang="en-US" sz="1200" b="1" i="0" u="none" strike="noStrike" kern="1200" cap="none" baseline="0" dirty="0">
                <a:solidFill>
                  <a:schemeClr val="dk1"/>
                </a:solidFill>
                <a:latin typeface="Arial"/>
                <a:ea typeface="Arial"/>
                <a:cs typeface="Arial"/>
                <a:sym typeface="Arial"/>
              </a:rPr>
              <a:t>PRODUCTDESCRIPTION PRODUCTFINISH PRODUCTSTANDARDPRICE</a:t>
            </a:r>
          </a:p>
          <a:p>
            <a:r>
              <a:rPr lang="en-US" sz="1200" b="0" i="0" u="none" strike="noStrike" kern="1200" cap="none" baseline="0" dirty="0">
                <a:solidFill>
                  <a:schemeClr val="dk1"/>
                </a:solidFill>
                <a:latin typeface="Arial"/>
                <a:ea typeface="Arial"/>
                <a:cs typeface="Arial"/>
                <a:sym typeface="Arial"/>
              </a:rPr>
              <a:t>Dining Table Natural Ash 800</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040357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feature that identifies a correlated subquery</a:t>
            </a:r>
            <a:r>
              <a:rPr lang="en-US" baseline="0" dirty="0"/>
              <a:t> is the fact that the subquery makes reference to a column from the outer query. Note that </a:t>
            </a:r>
            <a:r>
              <a:rPr lang="en-US" baseline="0" dirty="0" err="1"/>
              <a:t>OrderLine_T</a:t>
            </a:r>
            <a:r>
              <a:rPr lang="en-US" baseline="0" dirty="0"/>
              <a:t> is a table used in the FROM clause of the outer query, but is not a table in the FROM clause of the inner query. Yet, the WHERE clause of the inner query does refer to a column from </a:t>
            </a:r>
            <a:r>
              <a:rPr lang="en-US" baseline="0" dirty="0" err="1"/>
              <a:t>OrderLine_T</a:t>
            </a:r>
            <a:r>
              <a:rPr lang="en-US" baseline="0" dirty="0"/>
              <a:t>, specifically the </a:t>
            </a:r>
            <a:r>
              <a:rPr lang="en-US" baseline="0" dirty="0" err="1"/>
              <a:t>ProductID</a:t>
            </a:r>
            <a:r>
              <a:rPr lang="en-US" baseline="0" dirty="0"/>
              <a:t>. </a:t>
            </a:r>
          </a:p>
          <a:p>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If your subquery has a reference to a table in the outer query, that makes it a correlated subquery. If it does not have such a reference, then it is a noncorrelated subquery. Here, </a:t>
            </a:r>
            <a:r>
              <a:rPr lang="en-US" sz="1200" baseline="0" dirty="0">
                <a:solidFill>
                  <a:srgbClr val="990000"/>
                </a:solidFill>
                <a:latin typeface="Times New Roman" panose="02020603050405020304" pitchFamily="18" charset="0"/>
              </a:rPr>
              <a:t>t</a:t>
            </a:r>
            <a:r>
              <a:rPr lang="en-US" altLang="en-US" sz="1200" dirty="0">
                <a:solidFill>
                  <a:srgbClr val="990000"/>
                </a:solidFill>
                <a:latin typeface="Times New Roman" panose="02020603050405020304" pitchFamily="18" charset="0"/>
              </a:rPr>
              <a:t>he subquery is testing for a value that comes from rows processed in the outer query. Specifically, the </a:t>
            </a:r>
            <a:r>
              <a:rPr lang="en-US" altLang="en-US" sz="1200" dirty="0" err="1">
                <a:solidFill>
                  <a:srgbClr val="990000"/>
                </a:solidFill>
                <a:latin typeface="Times New Roman" panose="02020603050405020304" pitchFamily="18" charset="0"/>
              </a:rPr>
              <a:t>OrderLine_T</a:t>
            </a:r>
            <a:r>
              <a:rPr lang="en-US" altLang="en-US" sz="1200" dirty="0">
                <a:solidFill>
                  <a:srgbClr val="990000"/>
                </a:solidFill>
                <a:latin typeface="Times New Roman" panose="02020603050405020304" pitchFamily="18" charset="0"/>
              </a:rPr>
              <a:t> table, which is in the FROM clause of the outer query, but not the subquery.</a:t>
            </a:r>
          </a:p>
          <a:p>
            <a:endParaRPr lang="en-US" dirty="0"/>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latin typeface="Times New Roman" panose="02020603050405020304" pitchFamily="18" charset="0"/>
              </a:rPr>
              <a:t>The EXISTS operator will return a TRUE value if the subquery resulted in a non-empty set, otherwise it returns a FALSE.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39171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cs typeface="Arial" panose="020B0604020202020204" pitchFamily="34" charset="0"/>
              </a:rPr>
              <a:t>Very often the data we want to see from a query needs to come from multiple tables. Most of the time these tables are linked in relationships via primary and foreign</a:t>
            </a:r>
            <a:r>
              <a:rPr lang="en-US" altLang="en-US" baseline="0" dirty="0">
                <a:cs typeface="Arial" panose="020B0604020202020204" pitchFamily="34" charset="0"/>
              </a:rPr>
              <a:t> keys to implement 1:N relationships. The vast majority of joins involve matching primary and foreign keys, but there can also be other kinds of joins as well.</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22032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cs typeface="Arial" panose="020B0604020202020204" pitchFamily="34" charset="0"/>
              </a:rPr>
              <a:t>Unions</a:t>
            </a:r>
            <a:r>
              <a:rPr lang="en-US" altLang="en-US" baseline="0" dirty="0">
                <a:cs typeface="Arial" panose="020B0604020202020204" pitchFamily="34" charset="0"/>
              </a:rPr>
              <a:t> are not literally joins, and the syntax for expressing a union is not the same as the syntax for expressing a join. Nevertheless, unions also combine data from different tables.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24244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cs typeface="Arial" panose="020B0604020202020204" pitchFamily="34" charset="0"/>
              </a:rPr>
              <a:t>In this Venn diagram, the data from each table is represented as a circle. </a:t>
            </a:r>
            <a:r>
              <a:rPr lang="en-US" altLang="en-US" b="1" dirty="0">
                <a:cs typeface="Arial" panose="020B0604020202020204" pitchFamily="34" charset="0"/>
              </a:rPr>
              <a:t>Natural</a:t>
            </a:r>
            <a:r>
              <a:rPr lang="en-US" altLang="en-US" b="1" baseline="0" dirty="0">
                <a:cs typeface="Arial" panose="020B0604020202020204" pitchFamily="34" charset="0"/>
              </a:rPr>
              <a:t> joins</a:t>
            </a:r>
            <a:r>
              <a:rPr lang="en-US" altLang="en-US" baseline="0" dirty="0">
                <a:cs typeface="Arial" panose="020B0604020202020204" pitchFamily="34" charset="0"/>
              </a:rPr>
              <a:t> will only return the records from each table that have a match in the join condition with the other table. This is also called an </a:t>
            </a:r>
            <a:r>
              <a:rPr lang="en-US" altLang="en-US" b="1" baseline="0" dirty="0">
                <a:cs typeface="Arial" panose="020B0604020202020204" pitchFamily="34" charset="0"/>
              </a:rPr>
              <a:t>inner join</a:t>
            </a:r>
            <a:r>
              <a:rPr lang="en-US" altLang="en-US" baseline="0" dirty="0">
                <a:cs typeface="Arial" panose="020B0604020202020204" pitchFamily="34" charset="0"/>
              </a:rPr>
              <a:t>. By contrast, with an </a:t>
            </a:r>
            <a:r>
              <a:rPr lang="en-US" altLang="en-US" b="1" baseline="0" dirty="0">
                <a:cs typeface="Arial" panose="020B0604020202020204" pitchFamily="34" charset="0"/>
              </a:rPr>
              <a:t>outer join</a:t>
            </a:r>
            <a:r>
              <a:rPr lang="en-US" altLang="en-US" baseline="0" dirty="0">
                <a:cs typeface="Arial" panose="020B0604020202020204" pitchFamily="34" charset="0"/>
              </a:rPr>
              <a:t>, the records from one table will be included even if there are no corresponding records from the other. With a </a:t>
            </a:r>
            <a:r>
              <a:rPr lang="en-US" altLang="en-US" b="1" baseline="0" dirty="0">
                <a:cs typeface="Arial" panose="020B0604020202020204" pitchFamily="34" charset="0"/>
              </a:rPr>
              <a:t>union join</a:t>
            </a:r>
            <a:r>
              <a:rPr lang="en-US" altLang="en-US" baseline="0" dirty="0">
                <a:cs typeface="Arial" panose="020B0604020202020204" pitchFamily="34" charset="0"/>
              </a:rPr>
              <a:t>, all records from both tables are returned. This can also be accomplished via a </a:t>
            </a:r>
            <a:r>
              <a:rPr lang="en-US" altLang="en-US" b="1" baseline="0" dirty="0">
                <a:cs typeface="Arial" panose="020B0604020202020204" pitchFamily="34" charset="0"/>
              </a:rPr>
              <a:t>full outer join</a:t>
            </a:r>
            <a:r>
              <a:rPr lang="en-US" altLang="en-US" baseline="0" dirty="0">
                <a:cs typeface="Arial" panose="020B0604020202020204" pitchFamily="34" charset="0"/>
              </a:rPr>
              <a:t>.</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06646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cs typeface="Arial" panose="020B0604020202020204" pitchFamily="34" charset="0"/>
              </a:rPr>
              <a:t>This is the</a:t>
            </a:r>
            <a:r>
              <a:rPr lang="en-US" altLang="en-US" baseline="0" dirty="0">
                <a:cs typeface="Arial" panose="020B0604020202020204" pitchFamily="34" charset="0"/>
              </a:rPr>
              <a:t> E-R diagram from Chapter 1. Each of these entities, including the associative entity, is implemented as a table in the database.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94624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Customer_T</a:t>
            </a:r>
            <a:r>
              <a:rPr lang="en-US" altLang="en-US" baseline="0" dirty="0">
                <a:cs typeface="Arial" panose="020B0604020202020204" pitchFamily="34" charset="0"/>
              </a:rPr>
              <a:t> and Order_T have a 1:N relationship, as you can see from the CustomerID foreign key in Order_T. These are two of the tables; the others are </a:t>
            </a:r>
            <a:r>
              <a:rPr lang="en-US" altLang="en-US" baseline="0" dirty="0" err="1">
                <a:cs typeface="Arial" panose="020B0604020202020204" pitchFamily="34" charset="0"/>
              </a:rPr>
              <a:t>OrderLine_T</a:t>
            </a:r>
            <a:r>
              <a:rPr lang="en-US" altLang="en-US" baseline="0" dirty="0">
                <a:cs typeface="Arial" panose="020B0604020202020204" pitchFamily="34" charset="0"/>
              </a:rPr>
              <a:t> and </a:t>
            </a:r>
            <a:r>
              <a:rPr lang="en-US" altLang="en-US" baseline="0" dirty="0" err="1">
                <a:cs typeface="Arial" panose="020B0604020202020204" pitchFamily="34" charset="0"/>
              </a:rPr>
              <a:t>Product_T</a:t>
            </a:r>
            <a:r>
              <a:rPr lang="en-US" altLang="en-US" baseline="0" dirty="0">
                <a:cs typeface="Arial" panose="020B0604020202020204" pitchFamily="34"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baseline="0" dirty="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baseline="0" dirty="0">
                <a:cs typeface="Arial" panose="020B0604020202020204" pitchFamily="34" charset="0"/>
              </a:rPr>
              <a:t>Order_T has a foreign key called CustomerID. This foreign key references the Customer_T table’s primary key, also called CustomerID.</a:t>
            </a:r>
            <a:endParaRPr lang="en-US" altLang="en-US" dirty="0">
              <a:cs typeface="Arial" panose="020B0604020202020204" pitchFamily="34" charset="0"/>
            </a:endParaRPr>
          </a:p>
          <a:p>
            <a:pPr eaLnBrk="1" hangingPunct="1"/>
            <a:endParaRPr lang="en-US" altLang="en-US" dirty="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solidFill>
                  <a:srgbClr val="990000"/>
                </a:solidFill>
              </a:rPr>
              <a:t>These tables are used in the queries that follow</a:t>
            </a:r>
            <a:r>
              <a:rPr lang="en-US" altLang="en-US" sz="1200" dirty="0">
                <a:solidFill>
                  <a:srgbClr val="990000"/>
                </a:solidFill>
                <a:cs typeface="Arial" panose="020B0604020202020204" pitchFamily="34" charset="0"/>
              </a:rPr>
              <a:t>.</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63693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t>
            </a:r>
            <a:r>
              <a:rPr lang="en-US" dirty="0" err="1"/>
              <a:t>equi</a:t>
            </a:r>
            <a:r>
              <a:rPr lang="en-US" dirty="0"/>
              <a:t>-join. Notice that the </a:t>
            </a:r>
            <a:r>
              <a:rPr lang="en-US" dirty="0" err="1"/>
              <a:t>CustomerID</a:t>
            </a:r>
            <a:r>
              <a:rPr lang="en-US" dirty="0"/>
              <a:t> is showing from</a:t>
            </a:r>
            <a:r>
              <a:rPr lang="en-US" baseline="0" dirty="0"/>
              <a:t> both tables. It’s probably not necessary to see this, because they are always matched.</a:t>
            </a:r>
          </a:p>
          <a:p>
            <a:endParaRPr lang="en-US" baseline="0" dirty="0"/>
          </a:p>
          <a:p>
            <a:r>
              <a:rPr lang="en-US" baseline="0" dirty="0"/>
              <a:t>Notice also that 10 rows are returned in this query. There are 10 rows in the Order_T table, and only those rows from the Customer_T table with corresponding orders will be included. That’s because </a:t>
            </a:r>
            <a:r>
              <a:rPr lang="en-US" baseline="0" dirty="0" err="1"/>
              <a:t>equi</a:t>
            </a:r>
            <a:r>
              <a:rPr lang="en-US" baseline="0" dirty="0"/>
              <a:t>-joins are inner join by default.</a:t>
            </a:r>
          </a:p>
          <a:p>
            <a:endParaRPr lang="en-US" baseline="0" dirty="0"/>
          </a:p>
          <a:p>
            <a:r>
              <a:rPr lang="en-US" baseline="0" dirty="0"/>
              <a:t>The query:</a:t>
            </a:r>
          </a:p>
          <a:p>
            <a:r>
              <a:rPr lang="en-US" sz="1800" dirty="0"/>
              <a:t>SELECT </a:t>
            </a:r>
            <a:r>
              <a:rPr lang="en-US" sz="1800" dirty="0" err="1"/>
              <a:t>Customer_T.CustomerID</a:t>
            </a:r>
            <a:r>
              <a:rPr lang="en-US" sz="1800" dirty="0"/>
              <a:t>, </a:t>
            </a:r>
            <a:r>
              <a:rPr lang="en-US" sz="1800" dirty="0" err="1"/>
              <a:t>Order_T.CustomerID</a:t>
            </a:r>
            <a:r>
              <a:rPr lang="en-US" sz="1800" dirty="0"/>
              <a:t>, </a:t>
            </a:r>
            <a:r>
              <a:rPr lang="en-US" sz="1800" dirty="0" err="1"/>
              <a:t>CustomerName</a:t>
            </a:r>
            <a:r>
              <a:rPr lang="en-US" sz="1800" dirty="0"/>
              <a:t>, </a:t>
            </a:r>
            <a:r>
              <a:rPr lang="en-US" sz="1800" dirty="0" err="1"/>
              <a:t>OrderID</a:t>
            </a:r>
            <a:endParaRPr lang="en-US" sz="1800" dirty="0"/>
          </a:p>
          <a:p>
            <a:pPr lvl="1"/>
            <a:r>
              <a:rPr lang="en-US" sz="1800" dirty="0"/>
              <a:t>FROM Customer_T, Order_T</a:t>
            </a:r>
          </a:p>
          <a:p>
            <a:pPr lvl="1"/>
            <a:r>
              <a:rPr lang="en-US" sz="1800" b="1" dirty="0"/>
              <a:t>WHERE </a:t>
            </a:r>
            <a:r>
              <a:rPr lang="en-US" sz="1800" dirty="0" err="1"/>
              <a:t>Customer_T.CustomerID</a:t>
            </a:r>
            <a:r>
              <a:rPr lang="en-US" sz="1800" dirty="0"/>
              <a:t> = Order_T. </a:t>
            </a:r>
            <a:r>
              <a:rPr lang="en-US" sz="1800" dirty="0" err="1"/>
              <a:t>CustomerID</a:t>
            </a:r>
            <a:endParaRPr lang="en-US" sz="1800" dirty="0"/>
          </a:p>
          <a:p>
            <a:pPr lvl="1"/>
            <a:r>
              <a:rPr lang="en-US" sz="1800" dirty="0"/>
              <a:t>ORDER BY </a:t>
            </a:r>
            <a:r>
              <a:rPr lang="en-US" sz="1800" dirty="0" err="1"/>
              <a:t>OrderID</a:t>
            </a:r>
            <a:endParaRPr lang="en-US" sz="1800" dirty="0"/>
          </a:p>
          <a:p>
            <a:endParaRPr lang="en-US" dirty="0"/>
          </a:p>
          <a:p>
            <a:r>
              <a:rPr lang="en-US" dirty="0"/>
              <a:t>The results:</a:t>
            </a:r>
          </a:p>
          <a:p>
            <a:r>
              <a:rPr lang="en-US" sz="1200" b="1" i="0" u="none" strike="noStrike" kern="1200" cap="none" baseline="0" dirty="0">
                <a:solidFill>
                  <a:schemeClr val="dk1"/>
                </a:solidFill>
                <a:latin typeface="Arial"/>
                <a:ea typeface="Arial"/>
                <a:cs typeface="Arial"/>
                <a:sym typeface="Arial"/>
              </a:rPr>
              <a:t>CUSTOMERID </a:t>
            </a:r>
            <a:r>
              <a:rPr lang="en-US" sz="1200" b="1" i="0" u="none" strike="noStrike" kern="1200" cap="none" baseline="0" dirty="0" err="1">
                <a:solidFill>
                  <a:schemeClr val="dk1"/>
                </a:solidFill>
                <a:latin typeface="Arial"/>
                <a:ea typeface="Arial"/>
                <a:cs typeface="Arial"/>
                <a:sym typeface="Arial"/>
              </a:rPr>
              <a:t>CUSTOMERID</a:t>
            </a:r>
            <a:r>
              <a:rPr lang="en-US" sz="1200" b="1" i="0" u="none" strike="noStrike" kern="1200" cap="none" baseline="0" dirty="0">
                <a:solidFill>
                  <a:schemeClr val="dk1"/>
                </a:solidFill>
                <a:latin typeface="Arial"/>
                <a:ea typeface="Arial"/>
                <a:cs typeface="Arial"/>
                <a:sym typeface="Arial"/>
              </a:rPr>
              <a:t> CUSTOMERNAME ORDERID</a:t>
            </a:r>
          </a:p>
          <a:p>
            <a:r>
              <a:rPr lang="en-US" sz="1200" b="0" i="0" u="none" strike="noStrike" kern="1200" cap="none" baseline="0" dirty="0">
                <a:solidFill>
                  <a:schemeClr val="dk1"/>
                </a:solidFill>
                <a:latin typeface="Arial"/>
                <a:ea typeface="Arial"/>
                <a:cs typeface="Arial"/>
                <a:sym typeface="Arial"/>
              </a:rPr>
              <a:t>1 1 Contemporary Casuals 1001</a:t>
            </a:r>
          </a:p>
          <a:p>
            <a:r>
              <a:rPr lang="it-IT" sz="1200" b="0" i="0" u="none" strike="noStrike" kern="1200" cap="none" baseline="0" dirty="0">
                <a:solidFill>
                  <a:schemeClr val="dk1"/>
                </a:solidFill>
                <a:latin typeface="Arial"/>
                <a:ea typeface="Arial"/>
                <a:cs typeface="Arial"/>
                <a:sym typeface="Arial"/>
              </a:rPr>
              <a:t>8 8 California Classics 1002</a:t>
            </a:r>
          </a:p>
          <a:p>
            <a:r>
              <a:rPr lang="en-US" sz="1200" b="0" i="0" u="none" strike="noStrike" kern="1200" cap="none" baseline="0" dirty="0">
                <a:solidFill>
                  <a:schemeClr val="dk1"/>
                </a:solidFill>
                <a:latin typeface="Arial"/>
                <a:ea typeface="Arial"/>
                <a:cs typeface="Arial"/>
                <a:sym typeface="Arial"/>
              </a:rPr>
              <a:t>15 15 Mountain Scenes 1003</a:t>
            </a:r>
          </a:p>
          <a:p>
            <a:r>
              <a:rPr lang="en-US" sz="1200" b="0" i="0" u="none" strike="noStrike" kern="1200" cap="none" baseline="0" dirty="0">
                <a:solidFill>
                  <a:schemeClr val="dk1"/>
                </a:solidFill>
                <a:latin typeface="Arial"/>
                <a:ea typeface="Arial"/>
                <a:cs typeface="Arial"/>
                <a:sym typeface="Arial"/>
              </a:rPr>
              <a:t>5 5 Impressions 1004</a:t>
            </a:r>
          </a:p>
          <a:p>
            <a:r>
              <a:rPr lang="en-US" sz="1200" b="0" i="0" u="none" strike="noStrike" kern="1200" cap="none" baseline="0" dirty="0">
                <a:solidFill>
                  <a:schemeClr val="dk1"/>
                </a:solidFill>
                <a:latin typeface="Arial"/>
                <a:ea typeface="Arial"/>
                <a:cs typeface="Arial"/>
                <a:sym typeface="Arial"/>
              </a:rPr>
              <a:t>3 3 Home Furnishings 1005</a:t>
            </a:r>
          </a:p>
          <a:p>
            <a:r>
              <a:rPr lang="en-US" sz="1200" b="0" i="0" u="none" strike="noStrike" kern="1200" cap="none" baseline="0" dirty="0">
                <a:solidFill>
                  <a:schemeClr val="dk1"/>
                </a:solidFill>
                <a:latin typeface="Arial"/>
                <a:ea typeface="Arial"/>
                <a:cs typeface="Arial"/>
                <a:sym typeface="Arial"/>
              </a:rPr>
              <a:t>2 2 Value Furniture 1006</a:t>
            </a:r>
          </a:p>
          <a:p>
            <a:r>
              <a:rPr lang="en-US" sz="1200" b="0" i="0" u="none" strike="noStrike" kern="1200" cap="none" baseline="0" dirty="0">
                <a:solidFill>
                  <a:schemeClr val="dk1"/>
                </a:solidFill>
                <a:latin typeface="Arial"/>
                <a:ea typeface="Arial"/>
                <a:cs typeface="Arial"/>
                <a:sym typeface="Arial"/>
              </a:rPr>
              <a:t>11 11 American Euro Lifestyles 1007</a:t>
            </a:r>
          </a:p>
          <a:p>
            <a:r>
              <a:rPr lang="en-US" sz="1200" b="0" i="0" u="none" strike="noStrike" kern="1200" cap="none" baseline="0" dirty="0">
                <a:solidFill>
                  <a:schemeClr val="dk1"/>
                </a:solidFill>
                <a:latin typeface="Arial"/>
                <a:ea typeface="Arial"/>
                <a:cs typeface="Arial"/>
                <a:sym typeface="Arial"/>
              </a:rPr>
              <a:t>12 12 Battle Creek Furniture 1008</a:t>
            </a:r>
          </a:p>
          <a:p>
            <a:r>
              <a:rPr lang="en-US" sz="1200" b="0" i="0" u="none" strike="noStrike" kern="1200" cap="none" baseline="0" dirty="0">
                <a:solidFill>
                  <a:schemeClr val="dk1"/>
                </a:solidFill>
                <a:latin typeface="Arial"/>
                <a:ea typeface="Arial"/>
                <a:cs typeface="Arial"/>
                <a:sym typeface="Arial"/>
              </a:rPr>
              <a:t>4 4 Eastern Furniture 1009</a:t>
            </a:r>
          </a:p>
          <a:p>
            <a:r>
              <a:rPr lang="en-US" sz="1200" b="0" i="0" u="none" strike="noStrike" kern="1200" cap="none" baseline="0" dirty="0">
                <a:solidFill>
                  <a:schemeClr val="dk1"/>
                </a:solidFill>
                <a:latin typeface="Arial"/>
                <a:ea typeface="Arial"/>
                <a:cs typeface="Arial"/>
                <a:sym typeface="Arial"/>
              </a:rPr>
              <a:t>1 1 Contemporary Casuals 1010</a:t>
            </a:r>
          </a:p>
          <a:p>
            <a:r>
              <a:rPr lang="en-US" sz="1200" b="0" i="0" u="none" strike="noStrike" kern="1200" cap="none" baseline="0" dirty="0">
                <a:solidFill>
                  <a:schemeClr val="dk1"/>
                </a:solidFill>
                <a:latin typeface="Arial"/>
                <a:ea typeface="Arial"/>
                <a:cs typeface="Arial"/>
                <a:sym typeface="Arial"/>
              </a:rPr>
              <a:t>10 rows selected.</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01127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For join conditions, sometimes this syntax is used instead of the WHERE clause. This way you can distinguish between conditions that are used for matching</a:t>
            </a:r>
            <a:r>
              <a:rPr lang="en-US" baseline="0" dirty="0"/>
              <a:t> records between tables vs. conditions used for selecting which rows to return (as we learned about in Chapter 5).</a:t>
            </a:r>
            <a:endParaRPr lang="en-US" dirty="0"/>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solidFill>
                  <a:srgbClr val="990000"/>
                </a:solidFill>
                <a:latin typeface="Times New Roman" panose="02020603050405020304" pitchFamily="18" charset="0"/>
              </a:rPr>
              <a:t>A join involves multiple tables in FROM clause. The ON clause performs the equality check for common columns of the two tables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sz="1200" dirty="0">
              <a:solidFill>
                <a:srgbClr val="990000"/>
              </a:solidFill>
              <a:latin typeface="Times New Roman" panose="02020603050405020304" pitchFamily="18" charset="0"/>
            </a:endParaRPr>
          </a:p>
          <a:p>
            <a:pPr eaLnBrk="1" hangingPunct="1"/>
            <a:r>
              <a:rPr lang="en-US" altLang="en-US" dirty="0">
                <a:solidFill>
                  <a:srgbClr val="000000"/>
                </a:solidFill>
              </a:rPr>
              <a:t>Note: From Figure 6-1, you see that there are 15 customers, but only 10 of them have links with orders.</a:t>
            </a:r>
          </a:p>
          <a:p>
            <a:pPr eaLnBrk="1" hangingPunct="1"/>
            <a:endParaRPr lang="en-US" altLang="en-US" dirty="0">
              <a:solidFill>
                <a:srgbClr val="000000"/>
              </a:solidFill>
            </a:endParaRPr>
          </a:p>
          <a:p>
            <a:pPr eaLnBrk="1" hangingPunct="1"/>
            <a:r>
              <a:rPr lang="en-US" altLang="en-US" dirty="0">
                <a:solidFill>
                  <a:srgbClr val="000000"/>
                </a:solidFill>
                <a:sym typeface="Wingdings" panose="05000000000000000000" pitchFamily="2" charset="2"/>
              </a:rPr>
              <a:t>Therefore, o</a:t>
            </a:r>
            <a:r>
              <a:rPr lang="en-US" altLang="en-US" dirty="0">
                <a:solidFill>
                  <a:srgbClr val="000000"/>
                </a:solidFill>
              </a:rPr>
              <a:t>nly 10 rows will be returned from this INNER join.</a:t>
            </a:r>
          </a:p>
          <a:p>
            <a:pPr eaLnBrk="1" hangingPunct="1"/>
            <a:endParaRPr lang="en-US" altLang="en-US" dirty="0">
              <a:solidFill>
                <a:srgbClr val="000000"/>
              </a:solidFill>
            </a:endParaRPr>
          </a:p>
          <a:p>
            <a:r>
              <a:rPr lang="en-US" sz="1200" b="0" i="0" u="none" strike="noStrike" kern="1200" cap="none" baseline="0" dirty="0">
                <a:solidFill>
                  <a:schemeClr val="dk1"/>
                </a:solidFill>
                <a:latin typeface="Arial"/>
                <a:ea typeface="Arial"/>
                <a:cs typeface="Arial"/>
                <a:sym typeface="Arial"/>
              </a:rPr>
              <a:t>SELECT </a:t>
            </a:r>
            <a:r>
              <a:rPr lang="en-US" sz="1200" b="0" i="0" u="none" strike="noStrike" kern="1200" cap="none" baseline="0" dirty="0" err="1">
                <a:solidFill>
                  <a:schemeClr val="dk1"/>
                </a:solidFill>
                <a:latin typeface="Arial"/>
                <a:ea typeface="Arial"/>
                <a:cs typeface="Arial"/>
                <a:sym typeface="Arial"/>
              </a:rPr>
              <a:t>Customer_T.CustomerID</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Order_T.CustomerID</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CustomerName</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OrderID</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FROM Customer_T </a:t>
            </a:r>
            <a:r>
              <a:rPr lang="en-US" sz="1200" b="1" i="0" u="none" strike="noStrike" kern="1200" cap="none" baseline="0" dirty="0">
                <a:solidFill>
                  <a:schemeClr val="dk1"/>
                </a:solidFill>
                <a:latin typeface="Arial"/>
                <a:ea typeface="Arial"/>
                <a:cs typeface="Arial"/>
                <a:sym typeface="Arial"/>
              </a:rPr>
              <a:t>INNER JOIN </a:t>
            </a:r>
            <a:r>
              <a:rPr lang="en-US" sz="1200" b="0" i="0" u="none" strike="noStrike" kern="1200" cap="none" baseline="0" dirty="0">
                <a:solidFill>
                  <a:schemeClr val="dk1"/>
                </a:solidFill>
                <a:latin typeface="Arial"/>
                <a:ea typeface="Arial"/>
                <a:cs typeface="Arial"/>
                <a:sym typeface="Arial"/>
              </a:rPr>
              <a:t>Order_T </a:t>
            </a:r>
            <a:r>
              <a:rPr lang="en-US" sz="1200" b="1" i="0" u="none" strike="noStrike" kern="1200" cap="none" baseline="0" dirty="0">
                <a:solidFill>
                  <a:schemeClr val="dk1"/>
                </a:solidFill>
                <a:latin typeface="Arial"/>
                <a:ea typeface="Arial"/>
                <a:cs typeface="Arial"/>
                <a:sym typeface="Arial"/>
              </a:rPr>
              <a:t>ON </a:t>
            </a:r>
            <a:r>
              <a:rPr lang="en-US" sz="1200" b="0" i="0" u="none" strike="noStrike" kern="1200" cap="none" baseline="0" dirty="0" err="1">
                <a:solidFill>
                  <a:schemeClr val="dk1"/>
                </a:solidFill>
                <a:latin typeface="Arial"/>
                <a:ea typeface="Arial"/>
                <a:cs typeface="Arial"/>
                <a:sym typeface="Arial"/>
              </a:rPr>
              <a:t>Customer_T.CustomerID</a:t>
            </a:r>
            <a:r>
              <a:rPr lang="en-US" sz="1200" b="0" i="0" u="none" strike="noStrike" kern="1200" cap="none" baseline="0" dirty="0">
                <a:solidFill>
                  <a:schemeClr val="dk1"/>
                </a:solidFill>
                <a:latin typeface="Arial"/>
                <a:ea typeface="Arial"/>
                <a:cs typeface="Arial"/>
                <a:sym typeface="Arial"/>
              </a:rPr>
              <a:t> = </a:t>
            </a:r>
            <a:r>
              <a:rPr lang="en-US" sz="1200" b="0" i="0" u="none" strike="noStrike" kern="1200" cap="none" baseline="0" dirty="0" err="1">
                <a:solidFill>
                  <a:schemeClr val="dk1"/>
                </a:solidFill>
                <a:latin typeface="Arial"/>
                <a:ea typeface="Arial"/>
                <a:cs typeface="Arial"/>
                <a:sym typeface="Arial"/>
              </a:rPr>
              <a:t>Order_T.CustomerID</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ORDER BY </a:t>
            </a:r>
            <a:r>
              <a:rPr lang="en-US" sz="1200" b="0" i="0" u="none" strike="noStrike" kern="1200" cap="none" baseline="0" dirty="0" err="1">
                <a:solidFill>
                  <a:schemeClr val="dk1"/>
                </a:solidFill>
                <a:latin typeface="Arial"/>
                <a:ea typeface="Arial"/>
                <a:cs typeface="Arial"/>
                <a:sym typeface="Arial"/>
              </a:rPr>
              <a:t>OrderID</a:t>
            </a:r>
            <a:r>
              <a:rPr lang="en-US" sz="1200" b="0" i="0" u="none" strike="noStrike" kern="1200" cap="none" baseline="0" dirty="0">
                <a:solidFill>
                  <a:schemeClr val="dk1"/>
                </a:solidFill>
                <a:latin typeface="Arial"/>
                <a:ea typeface="Arial"/>
                <a:cs typeface="Arial"/>
                <a:sym typeface="Arial"/>
              </a:rPr>
              <a:t>;</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38333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extLst>
      <p:ext uri="{BB962C8B-B14F-4D97-AF65-F5344CB8AC3E}">
        <p14:creationId xmlns:p14="http://schemas.microsoft.com/office/powerpoint/2010/main" val="3574088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668249" y="6452413"/>
            <a:ext cx="6098022" cy="24819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70" r:id="rId4"/>
    <p:sldLayoutId id="2147483668" r:id="rId5"/>
    <p:sldLayoutId id="2147483669" r:id="rId6"/>
    <p:sldLayoutId id="2147483651" r:id="rId7"/>
    <p:sldLayoutId id="2147483654" r:id="rId8"/>
    <p:sldLayoutId id="2147483655" r:id="rId9"/>
    <p:sldLayoutId id="2147483656" r:id="rId10"/>
    <p:sldLayoutId id="2147483667" r:id="rId11"/>
    <p:sldLayoutId id="214748365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b"/>
          <a:lstStyle/>
          <a:p>
            <a:pPr>
              <a:defRPr/>
            </a:pPr>
            <a:r>
              <a:rPr lang="en-US" dirty="0"/>
              <a:t>Modern Database Management</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388220" cy="389592"/>
          </a:xfrm>
        </p:spPr>
        <p:txBody>
          <a:bodyPr/>
          <a:lstStyle/>
          <a:p>
            <a:r>
              <a:rPr lang="en-US" dirty="0">
                <a:latin typeface="+mn-lt"/>
              </a:rPr>
              <a:t>Thirteenth 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6</a:t>
            </a:r>
          </a:p>
        </p:txBody>
      </p:sp>
      <p:sp>
        <p:nvSpPr>
          <p:cNvPr id="5" name="Text Placeholder 4"/>
          <p:cNvSpPr>
            <a:spLocks noGrp="1"/>
          </p:cNvSpPr>
          <p:nvPr>
            <p:ph type="body" idx="3"/>
          </p:nvPr>
        </p:nvSpPr>
        <p:spPr>
          <a:xfrm>
            <a:off x="4773169" y="3114461"/>
            <a:ext cx="3751400" cy="497419"/>
          </a:xfrm>
        </p:spPr>
        <p:txBody>
          <a:bodyPr/>
          <a:lstStyle/>
          <a:p>
            <a:pPr algn="ctr">
              <a:buSzPct val="25000"/>
            </a:pPr>
            <a:r>
              <a:rPr lang="en-US" dirty="0">
                <a:solidFill>
                  <a:srgbClr val="000000"/>
                </a:solidFill>
                <a:effectLst>
                  <a:outerShdw blurRad="38100" dist="38100" dir="2700000" algn="tl">
                    <a:srgbClr val="FFFFFF"/>
                  </a:outerShdw>
                </a:effectLst>
                <a:latin typeface="+mn-lt"/>
              </a:rPr>
              <a:t>Advanced S</a:t>
            </a:r>
            <a:r>
              <a:rPr lang="en-US" sz="100" dirty="0">
                <a:solidFill>
                  <a:srgbClr val="000000"/>
                </a:solidFill>
                <a:effectLst>
                  <a:outerShdw blurRad="38100" dist="38100" dir="2700000" algn="tl">
                    <a:srgbClr val="FFFFFF"/>
                  </a:outerShdw>
                </a:effectLst>
                <a:latin typeface="+mn-lt"/>
              </a:rPr>
              <a:t> </a:t>
            </a:r>
            <a:r>
              <a:rPr lang="en-US" dirty="0">
                <a:solidFill>
                  <a:srgbClr val="000000"/>
                </a:solidFill>
                <a:effectLst>
                  <a:outerShdw blurRad="38100" dist="38100" dir="2700000" algn="tl">
                    <a:srgbClr val="FFFFFF"/>
                  </a:outerShdw>
                </a:effectLst>
                <a:latin typeface="+mn-lt"/>
              </a:rPr>
              <a:t>Q</a:t>
            </a:r>
            <a:r>
              <a:rPr lang="en-US" sz="100" dirty="0">
                <a:solidFill>
                  <a:srgbClr val="000000"/>
                </a:solidFill>
                <a:effectLst>
                  <a:outerShdw blurRad="38100" dist="38100" dir="2700000" algn="tl">
                    <a:srgbClr val="FFFFFF"/>
                  </a:outerShdw>
                </a:effectLst>
                <a:latin typeface="+mn-lt"/>
              </a:rPr>
              <a:t> </a:t>
            </a:r>
            <a:r>
              <a:rPr lang="en-US" dirty="0">
                <a:solidFill>
                  <a:srgbClr val="000000"/>
                </a:solidFill>
                <a:effectLst>
                  <a:outerShdw blurRad="38100" dist="38100" dir="2700000" algn="tl">
                    <a:srgbClr val="FFFFFF"/>
                  </a:outerShdw>
                </a:effectLst>
                <a:latin typeface="+mn-lt"/>
              </a:rPr>
              <a:t>L</a:t>
            </a:r>
            <a:endParaRPr lang="en-US" dirty="0">
              <a:latin typeface="+mn-lt"/>
            </a:endParaRPr>
          </a:p>
        </p:txBody>
      </p:sp>
      <p:pic>
        <p:nvPicPr>
          <p:cNvPr id="8" name="Picture 7" descr="Front Cover: Modern Database Management Thirteenth Edition by Hoffer, Ramesh and Topi."/>
          <p:cNvPicPr>
            <a:picLocks noChangeAspect="1"/>
          </p:cNvPicPr>
          <p:nvPr/>
        </p:nvPicPr>
        <p:blipFill>
          <a:blip r:embed="rId3"/>
          <a:stretch>
            <a:fillRect/>
          </a:stretch>
        </p:blipFill>
        <p:spPr>
          <a:xfrm>
            <a:off x="615470" y="1888110"/>
            <a:ext cx="3416019" cy="4394140"/>
          </a:xfrm>
          <a:prstGeom prst="rect">
            <a:avLst/>
          </a:prstGeom>
          <a:ln w="9525">
            <a:solidFill>
              <a:schemeClr val="tx1"/>
            </a:solidFill>
          </a:ln>
          <a:effectLst/>
        </p:spPr>
      </p:pic>
      <p:sp>
        <p:nvSpPr>
          <p:cNvPr id="6" name="Text Placeholder 5"/>
          <p:cNvSpPr>
            <a:spLocks noGrp="1"/>
          </p:cNvSpPr>
          <p:nvPr>
            <p:ph type="body" idx="13"/>
          </p:nvPr>
        </p:nvSpPr>
        <p:spPr>
          <a:xfrm>
            <a:off x="2668249" y="6452413"/>
            <a:ext cx="6098022" cy="248192"/>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p>
        </p:txBody>
      </p:sp>
    </p:spTree>
    <p:extLst>
      <p:ext uri="{BB962C8B-B14F-4D97-AF65-F5344CB8AC3E}">
        <p14:creationId xmlns:p14="http://schemas.microsoft.com/office/powerpoint/2010/main" val="3635118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Outer-Join Example</a:t>
            </a:r>
          </a:p>
        </p:txBody>
      </p:sp>
      <p:sp>
        <p:nvSpPr>
          <p:cNvPr id="3" name="Text Placeholder 2"/>
          <p:cNvSpPr>
            <a:spLocks noGrp="1"/>
          </p:cNvSpPr>
          <p:nvPr>
            <p:ph type="body" idx="1"/>
          </p:nvPr>
        </p:nvSpPr>
        <p:spPr>
          <a:xfrm>
            <a:off x="457200" y="1600201"/>
            <a:ext cx="8229600" cy="627434"/>
          </a:xfrm>
        </p:spPr>
        <p:txBody>
          <a:bodyPr/>
          <a:lstStyle/>
          <a:p>
            <a:pPr marL="0" indent="0" eaLnBrk="1" hangingPunct="1">
              <a:buNone/>
            </a:pPr>
            <a:r>
              <a:rPr lang="en-US" altLang="en-US" sz="1800" dirty="0"/>
              <a:t>List the customer name, I</a:t>
            </a:r>
            <a:r>
              <a:rPr lang="en-US" altLang="en-US" sz="100" dirty="0"/>
              <a:t> </a:t>
            </a:r>
            <a:r>
              <a:rPr lang="en-US" altLang="en-US" sz="1800" dirty="0"/>
              <a:t>D number, and order number for all customers. Include customer information even for customers that do not have an order.</a:t>
            </a:r>
          </a:p>
        </p:txBody>
      </p:sp>
      <p:pic>
        <p:nvPicPr>
          <p:cNvPr id="4" name="Picture 3" descr="An illustration of a LEFT OUTER join example. The following S Q L statements are used. Line 1. SELECT Customer underscore T dot Customer I D comma Order underscore T dot Customer I D comma Customer Name comma Order I D. Line 2. FROM Customer underscore T LEFT OUTER JOIN comma Order underscore T. Line 3. WHERE Customer underscore T dot Customer I D equals Order underscore T dot Customer I D.">
            <a:extLst>
              <a:ext uri="{FF2B5EF4-FFF2-40B4-BE49-F238E27FC236}">
                <a16:creationId xmlns:a16="http://schemas.microsoft.com/office/drawing/2014/main" id="{0DBBD6D7-8C28-4304-943A-5A6A36E422F5}"/>
              </a:ext>
            </a:extLst>
          </p:cNvPr>
          <p:cNvPicPr>
            <a:picLocks noChangeAspect="1"/>
          </p:cNvPicPr>
          <p:nvPr/>
        </p:nvPicPr>
        <p:blipFill rotWithShape="1">
          <a:blip r:embed="rId3"/>
          <a:srcRect t="11815" b="6482"/>
          <a:stretch/>
        </p:blipFill>
        <p:spPr>
          <a:xfrm>
            <a:off x="584248" y="2410839"/>
            <a:ext cx="7975504" cy="1280808"/>
          </a:xfrm>
          <a:prstGeom prst="rect">
            <a:avLst/>
          </a:prstGeom>
        </p:spPr>
      </p:pic>
      <p:sp>
        <p:nvSpPr>
          <p:cNvPr id="5" name="Text Placeholder 4"/>
          <p:cNvSpPr>
            <a:spLocks noGrp="1"/>
          </p:cNvSpPr>
          <p:nvPr>
            <p:ph type="body" idx="2"/>
          </p:nvPr>
        </p:nvSpPr>
        <p:spPr>
          <a:xfrm>
            <a:off x="457200" y="3874851"/>
            <a:ext cx="8229600" cy="2163763"/>
          </a:xfrm>
        </p:spPr>
        <p:txBody>
          <a:bodyPr/>
          <a:lstStyle/>
          <a:p>
            <a:pPr marL="0" indent="0" eaLnBrk="1" hangingPunct="1">
              <a:buNone/>
            </a:pPr>
            <a:r>
              <a:rPr lang="en-US" altLang="en-US" sz="1800" dirty="0"/>
              <a:t>LEFT OUTER JOIN clause causes rows from the first mentioned table (customer) to appear even if there is no corresponding order data.</a:t>
            </a:r>
          </a:p>
          <a:p>
            <a:pPr marL="0" indent="0">
              <a:buNone/>
            </a:pPr>
            <a:r>
              <a:rPr lang="en-US" altLang="en-US" sz="1800" dirty="0">
                <a:solidFill>
                  <a:srgbClr val="000000"/>
                </a:solidFill>
              </a:rPr>
              <a:t>Unlike an INNER join, this will include customer rows with no matching order rows.</a:t>
            </a:r>
          </a:p>
          <a:p>
            <a:pPr marL="0" indent="0">
              <a:buNone/>
            </a:pPr>
            <a:r>
              <a:rPr lang="en-US" altLang="en-US" sz="1800" dirty="0">
                <a:solidFill>
                  <a:srgbClr val="000000"/>
                </a:solidFill>
              </a:rPr>
              <a:t>For the tables in figure 6.1, this will return 16 rows. That’s because there are 15 customers, and one of these customers has 2 orders.</a:t>
            </a:r>
            <a:endParaRPr lang="en-US" sz="1800" dirty="0"/>
          </a:p>
        </p:txBody>
      </p:sp>
    </p:spTree>
    <p:extLst>
      <p:ext uri="{BB962C8B-B14F-4D97-AF65-F5344CB8AC3E}">
        <p14:creationId xmlns:p14="http://schemas.microsoft.com/office/powerpoint/2010/main" val="3263424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sp>
        <p:nvSpPr>
          <p:cNvPr id="3" name="Text Placeholder 2"/>
          <p:cNvSpPr>
            <a:spLocks noGrp="1"/>
          </p:cNvSpPr>
          <p:nvPr>
            <p:ph type="body" idx="1"/>
          </p:nvPr>
        </p:nvSpPr>
        <p:spPr>
          <a:xfrm>
            <a:off x="457200" y="1600200"/>
            <a:ext cx="2908570" cy="4525963"/>
          </a:xfrm>
        </p:spPr>
        <p:txBody>
          <a:bodyPr/>
          <a:lstStyle/>
          <a:p>
            <a:pPr marL="0" indent="0">
              <a:buNone/>
            </a:pPr>
            <a:r>
              <a:rPr lang="en-US" sz="2400" dirty="0"/>
              <a:t>Note two rows for customer #1 Contemporary Casuals.</a:t>
            </a:r>
          </a:p>
          <a:p>
            <a:pPr marL="0" indent="0">
              <a:buNone/>
            </a:pPr>
            <a:r>
              <a:rPr lang="en-US" sz="2400" dirty="0"/>
              <a:t>Also note that several customers don’t have orders.</a:t>
            </a:r>
          </a:p>
          <a:p>
            <a:pPr marL="0" indent="0">
              <a:buNone/>
            </a:pPr>
            <a:r>
              <a:rPr lang="en-US" sz="2400" dirty="0"/>
              <a:t>This is because of the left outer join.</a:t>
            </a:r>
          </a:p>
        </p:txBody>
      </p:sp>
      <p:pic>
        <p:nvPicPr>
          <p:cNvPr id="4" name="Picture 3" descr="A table showing the results of the join. The table has 16 rows and 3 columns. The columns have the following headings from left to right. Customer I D, Customer Name, and Order I D. The row entries are as follows. Row 1. Customer I D, 1, Customer Name, Contemporary Casuals, and Order I D, 1 0 0 1. Row 2. Customer I D, 1, Customer Name, Contemporary Casuals, and Order I D, 1 0 1 0. Row 3. Customer I D, 2, Customer Name, Value Furniture, and Order I D, 1 0 0 6. Row 4. Customer I D, 3, Customer Name, Home Furnishing, and Order I D, 1 0 0 9. Row 5. Customer I D, 4, Customer Name, Eastern Furniture, and Order I D, 1 0 0 1. Row 6. Customer I D, 51, Customer Name, Impressions, and Order I D, 1 0 0 4. Row 7. Customer I D, 6, Customer Name, Furniture Gallery, and Order I D, blank. Row 8. Customer I D, 7, Customer Name, Period Furniture, and Order I D, blank. Row 9. Customer I D, 8, Customer Name, California Classics, and Order I D, 1 0 0 2. Row 10. Customer I D, 9, Customer Name, M and H Casual Furniture, and Order I D, blank. Row 11. Customer I D, 10, Customer Name, Seminole Interiors, and Order I D, blank. Row 12. Customer I D, 11, Customer Name, American Euro Lifestyles, and Order I D, 1 0 0 7. Row 13. Customer I D, 12, Customer Name, Battle Creek Furniture, and Order I D, 1 0 0 8. Row 14. Customer I D, 13, Customer Name, Heritage Furnishings, and Order I D, blank. Row 15. Customer I D, 14, Customer Name, Kaneohe Homes, and Order I D, blank. Row 16. Customer I D, 15, Customer Name, Mountain Scenes, and Order I D, 1 0 0 3. At the bottom of the table is text that reads, 16 rows selected.">
            <a:extLst>
              <a:ext uri="{FF2B5EF4-FFF2-40B4-BE49-F238E27FC236}">
                <a16:creationId xmlns:a16="http://schemas.microsoft.com/office/drawing/2014/main" id="{B7C04F24-7297-4EBF-8B0D-639833E9FBF8}"/>
              </a:ext>
            </a:extLst>
          </p:cNvPr>
          <p:cNvPicPr>
            <a:picLocks noChangeAspect="1"/>
          </p:cNvPicPr>
          <p:nvPr/>
        </p:nvPicPr>
        <p:blipFill rotWithShape="1">
          <a:blip r:embed="rId3"/>
          <a:srcRect t="5247"/>
          <a:stretch/>
        </p:blipFill>
        <p:spPr>
          <a:xfrm>
            <a:off x="3796518" y="1483640"/>
            <a:ext cx="4634633" cy="4754260"/>
          </a:xfrm>
          <a:prstGeom prst="rect">
            <a:avLst/>
          </a:prstGeom>
        </p:spPr>
      </p:pic>
    </p:spTree>
    <p:extLst>
      <p:ext uri="{BB962C8B-B14F-4D97-AF65-F5344CB8AC3E}">
        <p14:creationId xmlns:p14="http://schemas.microsoft.com/office/powerpoint/2010/main" val="2953661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Table Join Example</a:t>
            </a:r>
          </a:p>
        </p:txBody>
      </p:sp>
      <p:sp>
        <p:nvSpPr>
          <p:cNvPr id="3" name="Text Placeholder 2"/>
          <p:cNvSpPr>
            <a:spLocks noGrp="1"/>
          </p:cNvSpPr>
          <p:nvPr>
            <p:ph type="body" idx="1"/>
          </p:nvPr>
        </p:nvSpPr>
        <p:spPr>
          <a:xfrm>
            <a:off x="457200" y="1600201"/>
            <a:ext cx="8229600" cy="1629382"/>
          </a:xfrm>
        </p:spPr>
        <p:txBody>
          <a:bodyPr/>
          <a:lstStyle/>
          <a:p>
            <a:pPr marL="0" indent="0" eaLnBrk="1" hangingPunct="1">
              <a:buNone/>
            </a:pPr>
            <a:r>
              <a:rPr lang="en-US" altLang="en-US" sz="2200" dirty="0"/>
              <a:t>Assemble all information necessary to create an invoice for order number 1006.</a:t>
            </a:r>
          </a:p>
          <a:p>
            <a:pPr marL="0" indent="0" eaLnBrk="1" hangingPunct="1">
              <a:buNone/>
            </a:pPr>
            <a:r>
              <a:rPr lang="en-US" altLang="en-US" sz="2200" dirty="0"/>
              <a:t>Each pair of tables requires an equality-check condition in the WHERE clause, matching primary keys against foreign keys.</a:t>
            </a:r>
            <a:endParaRPr lang="en-US" sz="2200" dirty="0"/>
          </a:p>
        </p:txBody>
      </p:sp>
      <p:pic>
        <p:nvPicPr>
          <p:cNvPr id="4" name="Picture 12" descr="S Q L statements the perform a multiple table join. Line 1. SELECT Customer underscore T dot Customer I D comma Customer Name comma Customer Address comma Customer City comma Customer State comma Customer Postal Code comma Order underscore T dot Order I D comma Order Date comma Ordered Quantity comma Product Description comma Standard Price comma left parenthesis Ordered Quantity times Product Standard Price right parenthesis. Line 2. FROM Customer underscore T comma Order underscore T comma Order Line underscore T comma Product underscore T. Line 3. WHERE Order underscore T dot Customer I D equals Customer underscore T dot Customer I D, AND Order underscore T dot Order I D equals Order Line underscore T dot Order I D, AND Order line underscore T dot Product I D equals Product underscore T dot Product I D, and Order underscore T dot Order I D equals 1 0 0 6 semicolon.">
            <a:extLst>
              <a:ext uri="{FF2B5EF4-FFF2-40B4-BE49-F238E27FC236}">
                <a16:creationId xmlns:a16="http://schemas.microsoft.com/office/drawing/2014/main" id="{083CCB8D-A8FD-45C9-9EF8-54F9E79F3BD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4373" y="3479309"/>
            <a:ext cx="5975254" cy="2673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7231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6-4 Results from a Four-Table Join (Edited for Readability)</a:t>
            </a:r>
          </a:p>
        </p:txBody>
      </p:sp>
      <p:pic>
        <p:nvPicPr>
          <p:cNvPr id="4" name="Picture 3" descr="Two tables show the results from a four table join. The first table has 3 rows and 6 columns. The columns have the following headings from left to right. Customer I D, Customer Name, Customer Address, Customer City, Customer State, and Customer Postal Code. The row entries are as follows. Row 1. Customer I D, 2, Customer Name, Value Furniture, Customer Address, 15145 S period W period 17th Street, Customer City, Plano, Customer State, T X, and Customer Postal Code 7 5 0 9 4 space 7 7 4 3. Row 2. Customer I D, 2, Customer Name, Value Furniture, Customer Address, 15145 S period W period 17th Street, Customer City, Plano, Customer State, T X, and Customer Postal Code 7 5 0 9 4 space 7 7 4 3.&#10;Row 3. Customer I D, 2, Customer Name, Value Furniture, Customer Address, 15145 S period W period 17th Street, Customer City, Plano, Customer State, T X, and Customer Postal Code 7 5 0 9 4 space 7 7 4 3. The second table has 3 rows and 6 columns. The columns have the following headings from left to right. Order I D, Order Date, Ordered Quantity, Product Name, Product Standard Price, and left parentheses Quantity times Standard Price right parenthesis. The row entries are as follows. Row 1. Order I D, 1 0 0 6, Order Date, 24 October 18, Ordered Quantity, 1, Product Name, Entertainment Center, Product Standard Price, 650, and left parentheses Quantity times Standard Price right parenthesis 650. Row 2. Order I D, 1 0 0 6, Order Date, 24 October 18, Ordered Quantity, 2, Product Name, Writer’s Desk, Product Standard Price, 325, and left parentheses Quantity times Standard Price right parenthesis 650. Row 3. Order I D, 1 0 0 6, Order Date, 24 October 18, Ordered Quantity, 2, Product Name, Dining Table, Product Standard Price, 800, and left parentheses Quantity times Standard Price right parenthesis 1600.">
            <a:extLst>
              <a:ext uri="{FF2B5EF4-FFF2-40B4-BE49-F238E27FC236}">
                <a16:creationId xmlns:a16="http://schemas.microsoft.com/office/drawing/2014/main" id="{030B938E-F392-49EF-9315-8C0A96C7B58E}"/>
              </a:ext>
            </a:extLst>
          </p:cNvPr>
          <p:cNvPicPr>
            <a:picLocks noChangeAspect="1"/>
          </p:cNvPicPr>
          <p:nvPr/>
        </p:nvPicPr>
        <p:blipFill>
          <a:blip r:embed="rId3"/>
          <a:stretch>
            <a:fillRect/>
          </a:stretch>
        </p:blipFill>
        <p:spPr>
          <a:xfrm>
            <a:off x="1199739" y="1694874"/>
            <a:ext cx="6744522" cy="2829250"/>
          </a:xfrm>
          <a:prstGeom prst="rect">
            <a:avLst/>
          </a:prstGeom>
        </p:spPr>
      </p:pic>
      <p:sp>
        <p:nvSpPr>
          <p:cNvPr id="3" name="Text Placeholder 2"/>
          <p:cNvSpPr>
            <a:spLocks noGrp="1"/>
          </p:cNvSpPr>
          <p:nvPr>
            <p:ph type="body" idx="1"/>
          </p:nvPr>
        </p:nvSpPr>
        <p:spPr>
          <a:xfrm>
            <a:off x="457200" y="4790873"/>
            <a:ext cx="8229600" cy="1308370"/>
          </a:xfrm>
        </p:spPr>
        <p:txBody>
          <a:bodyPr/>
          <a:lstStyle/>
          <a:p>
            <a:pPr marL="0" indent="0">
              <a:buNone/>
            </a:pPr>
            <a:r>
              <a:rPr lang="en-US" sz="2200" dirty="0"/>
              <a:t>All rows returned from this query will pertain to Order</a:t>
            </a:r>
            <a:r>
              <a:rPr lang="en-US" sz="100" dirty="0"/>
              <a:t> </a:t>
            </a:r>
            <a:r>
              <a:rPr lang="en-US" sz="2200" dirty="0"/>
              <a:t>I</a:t>
            </a:r>
            <a:r>
              <a:rPr lang="en-US" sz="100" dirty="0"/>
              <a:t> </a:t>
            </a:r>
            <a:r>
              <a:rPr lang="en-US" sz="2200" dirty="0"/>
              <a:t>D 1006.</a:t>
            </a:r>
          </a:p>
          <a:p>
            <a:pPr marL="0" indent="0">
              <a:buNone/>
            </a:pPr>
            <a:r>
              <a:rPr lang="en-US" sz="2200" dirty="0"/>
              <a:t>Note that the full query results include columns from four different tables.</a:t>
            </a:r>
          </a:p>
        </p:txBody>
      </p:sp>
    </p:spTree>
    <p:extLst>
      <p:ext uri="{BB962C8B-B14F-4D97-AF65-F5344CB8AC3E}">
        <p14:creationId xmlns:p14="http://schemas.microsoft.com/office/powerpoint/2010/main" val="4034953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Self Join Example</a:t>
            </a:r>
          </a:p>
        </p:txBody>
      </p:sp>
      <p:sp>
        <p:nvSpPr>
          <p:cNvPr id="3" name="Text Placeholder 2"/>
          <p:cNvSpPr>
            <a:spLocks noGrp="1"/>
          </p:cNvSpPr>
          <p:nvPr>
            <p:ph type="body" idx="1"/>
          </p:nvPr>
        </p:nvSpPr>
        <p:spPr>
          <a:xfrm>
            <a:off x="457200" y="1600200"/>
            <a:ext cx="8229600" cy="763621"/>
          </a:xfrm>
        </p:spPr>
        <p:txBody>
          <a:bodyPr/>
          <a:lstStyle/>
          <a:p>
            <a:pPr marL="0" indent="0">
              <a:buNone/>
            </a:pPr>
            <a:r>
              <a:rPr lang="en-US" altLang="en-US" sz="2000" dirty="0"/>
              <a:t>What are the employee ID and name of each employee and the name of his or her supervisor (label the supervisor’s name Manager)?</a:t>
            </a:r>
            <a:endParaRPr lang="en-US" sz="2000" dirty="0"/>
          </a:p>
        </p:txBody>
      </p:sp>
      <p:pic>
        <p:nvPicPr>
          <p:cNvPr id="5" name="Picture 4" descr="An example of S Q L statements and their result. Line 1. SELECT E dot Employee I D, E dot Employee Name, M dot Employee Name AS Manager. Line 2. FROM Employee underscore T E, Employee underscore T M. Line 3. WHERE E dot Employee Supervisor equals M dot Employee I D semicolon. The result is, Employee I D, 1 2 3 dash 4 4 dash 347, Employee Name, Jim Jason, and Manager, Robert Lewis.">
            <a:extLst>
              <a:ext uri="{FF2B5EF4-FFF2-40B4-BE49-F238E27FC236}">
                <a16:creationId xmlns:a16="http://schemas.microsoft.com/office/drawing/2014/main" id="{2E342B73-46A7-4ED6-ABEB-14C0C6C446B9}"/>
              </a:ext>
            </a:extLst>
          </p:cNvPr>
          <p:cNvPicPr>
            <a:picLocks noChangeAspect="1"/>
          </p:cNvPicPr>
          <p:nvPr/>
        </p:nvPicPr>
        <p:blipFill rotWithShape="1">
          <a:blip r:embed="rId2"/>
          <a:srcRect l="1536" t="4821" r="2365" b="3191"/>
          <a:stretch/>
        </p:blipFill>
        <p:spPr>
          <a:xfrm>
            <a:off x="617706" y="2378413"/>
            <a:ext cx="7908587" cy="3015574"/>
          </a:xfrm>
          <a:prstGeom prst="rect">
            <a:avLst/>
          </a:prstGeom>
        </p:spPr>
      </p:pic>
      <p:sp>
        <p:nvSpPr>
          <p:cNvPr id="4" name="Text Placeholder 3"/>
          <p:cNvSpPr>
            <a:spLocks noGrp="1"/>
          </p:cNvSpPr>
          <p:nvPr>
            <p:ph type="body" idx="2"/>
          </p:nvPr>
        </p:nvSpPr>
        <p:spPr>
          <a:xfrm>
            <a:off x="457200" y="5408579"/>
            <a:ext cx="8229600" cy="717584"/>
          </a:xfrm>
        </p:spPr>
        <p:txBody>
          <a:bodyPr/>
          <a:lstStyle/>
          <a:p>
            <a:pPr marL="0" indent="0">
              <a:buNone/>
            </a:pPr>
            <a:r>
              <a:rPr lang="en-US" altLang="en-US" sz="2000" dirty="0">
                <a:solidFill>
                  <a:srgbClr val="000000"/>
                </a:solidFill>
              </a:rPr>
              <a:t>The same table is used on both sides of the join; distinguished using table aliases. See the next slide for details.</a:t>
            </a:r>
          </a:p>
        </p:txBody>
      </p:sp>
    </p:spTree>
    <p:extLst>
      <p:ext uri="{BB962C8B-B14F-4D97-AF65-F5344CB8AC3E}">
        <p14:creationId xmlns:p14="http://schemas.microsoft.com/office/powerpoint/2010/main" val="3120208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6-5 Example of a Self Join</a:t>
            </a:r>
          </a:p>
        </p:txBody>
      </p:sp>
      <p:sp>
        <p:nvSpPr>
          <p:cNvPr id="3" name="Text Placeholder 2"/>
          <p:cNvSpPr>
            <a:spLocks noGrp="1"/>
          </p:cNvSpPr>
          <p:nvPr>
            <p:ph type="body" idx="1"/>
          </p:nvPr>
        </p:nvSpPr>
        <p:spPr>
          <a:xfrm>
            <a:off x="457200" y="1600200"/>
            <a:ext cx="8229600" cy="890081"/>
          </a:xfrm>
        </p:spPr>
        <p:txBody>
          <a:bodyPr/>
          <a:lstStyle/>
          <a:p>
            <a:pPr marL="0" indent="0">
              <a:buNone/>
            </a:pPr>
            <a:r>
              <a:rPr lang="en-US" sz="2400" dirty="0"/>
              <a:t>Self join involve tables that implement 1-to-many unary relationships.</a:t>
            </a:r>
          </a:p>
        </p:txBody>
      </p:sp>
      <p:pic>
        <p:nvPicPr>
          <p:cNvPr id="4" name="Picture 3" descr="A drawing depicts a self join in a Venn diagram and an instance diagram. The Venn diagram shows two overlapping circles representing Employees left parenthesis E right parenthesis and Managers left parenthesis M right parenthesis. The shaded overlapping area represents the Employees who have managers, i period e period WHERE E dot Employee Supervisor equals M dot Employee I D.&#10;The instance diagram shows Employees left parenthesis E right parenthesis table on the left and Managers left parenthesis M right parenthesis on the right, with three columns labeled as Employee I D, Employee Name, and Employee Supervisor. Five records are displayed in both the tables for these columns. The third record of Employees left parenthesis E right parenthesis shows the following values, Employee I D – 1 2 3 dash 4 4 dash 3 4 7, Employee Name Jim Jason, Employee Supervisor 6 7 8 dash 4 4 dash 5 4 6. The Employee Supervisor value is highlighted, and a pointer is drawn from this value of Employees left parenthesis E right parenthesis table, to the same value under the Employee I D column of Managers left parenthesis M right parenthesis table, which corresponds to Employee Name Robert Lewis. A two way arrow is drawn between the pointer in the instance diagram and the common area in the Venn diagram.&#10;&#10;An example of S Q L statements and their result. Line 1. SELECT E dot Employee I D, E dot Employee Name, M dot Employee Name AS Manager. Line 2. FROM Employee underscore T E, Employee underscore T M. Line 3. WHERE E dot Employee Supervisor equals M dot Employee I D semicolon. The result is, Employee I D, 1 2 3 dash 4 4 dash 347, Employee Name, Jim Jason, and Manager, Robert Lewis.">
            <a:extLst>
              <a:ext uri="{FF2B5EF4-FFF2-40B4-BE49-F238E27FC236}">
                <a16:creationId xmlns:a16="http://schemas.microsoft.com/office/drawing/2014/main" id="{30702800-6B3A-4CAD-887E-72E2051C6134}"/>
              </a:ext>
            </a:extLst>
          </p:cNvPr>
          <p:cNvPicPr>
            <a:picLocks noChangeAspect="1"/>
          </p:cNvPicPr>
          <p:nvPr/>
        </p:nvPicPr>
        <p:blipFill>
          <a:blip r:embed="rId3"/>
          <a:stretch>
            <a:fillRect/>
          </a:stretch>
        </p:blipFill>
        <p:spPr>
          <a:xfrm>
            <a:off x="1299005" y="2639240"/>
            <a:ext cx="6618726" cy="3690913"/>
          </a:xfrm>
          <a:prstGeom prst="rect">
            <a:avLst/>
          </a:prstGeom>
        </p:spPr>
      </p:pic>
    </p:spTree>
    <p:extLst>
      <p:ext uri="{BB962C8B-B14F-4D97-AF65-F5344CB8AC3E}">
        <p14:creationId xmlns:p14="http://schemas.microsoft.com/office/powerpoint/2010/main" val="1826613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Subqueries</a:t>
            </a:r>
          </a:p>
        </p:txBody>
      </p:sp>
      <p:sp>
        <p:nvSpPr>
          <p:cNvPr id="3" name="Text Placeholder 2"/>
          <p:cNvSpPr>
            <a:spLocks noGrp="1"/>
          </p:cNvSpPr>
          <p:nvPr>
            <p:ph type="body" idx="1"/>
          </p:nvPr>
        </p:nvSpPr>
        <p:spPr>
          <a:xfrm>
            <a:off x="457200" y="1600200"/>
            <a:ext cx="8229600" cy="4644957"/>
          </a:xfrm>
        </p:spPr>
        <p:txBody>
          <a:bodyPr/>
          <a:lstStyle/>
          <a:p>
            <a:pPr eaLnBrk="1" hangingPunct="1"/>
            <a:r>
              <a:rPr lang="en-US" altLang="en-US" sz="2200" dirty="0"/>
              <a:t>Subquery – placing an inner query (SELECT statement) inside an outer query</a:t>
            </a:r>
          </a:p>
          <a:p>
            <a:pPr eaLnBrk="1" hangingPunct="1"/>
            <a:r>
              <a:rPr lang="en-US" altLang="en-US" sz="2200" dirty="0"/>
              <a:t>Options:</a:t>
            </a:r>
          </a:p>
          <a:p>
            <a:pPr lvl="1" eaLnBrk="1" hangingPunct="1"/>
            <a:r>
              <a:rPr lang="en-US" altLang="en-US" sz="2200" dirty="0"/>
              <a:t>In a condition of the WHERE clause</a:t>
            </a:r>
          </a:p>
          <a:p>
            <a:pPr lvl="1" eaLnBrk="1" hangingPunct="1"/>
            <a:r>
              <a:rPr lang="en-US" altLang="en-US" sz="2200" dirty="0"/>
              <a:t>As a “table” of the FROM clause</a:t>
            </a:r>
          </a:p>
          <a:p>
            <a:pPr lvl="1" eaLnBrk="1" hangingPunct="1"/>
            <a:r>
              <a:rPr lang="en-US" altLang="en-US" sz="2200" dirty="0"/>
              <a:t>Returning a field for the SELECT clause</a:t>
            </a:r>
          </a:p>
          <a:p>
            <a:pPr lvl="1" eaLnBrk="1" hangingPunct="1"/>
            <a:r>
              <a:rPr lang="en-US" altLang="en-US" sz="2200" dirty="0"/>
              <a:t>Within the HAVING clause</a:t>
            </a:r>
          </a:p>
          <a:p>
            <a:pPr eaLnBrk="1" hangingPunct="1"/>
            <a:r>
              <a:rPr lang="en-US" altLang="en-US" sz="2200" dirty="0"/>
              <a:t>Subqueries can be:</a:t>
            </a:r>
          </a:p>
          <a:p>
            <a:pPr lvl="1" eaLnBrk="1" hangingPunct="1"/>
            <a:r>
              <a:rPr lang="en-US" altLang="en-US" sz="2200" dirty="0"/>
              <a:t>Noncorrelated – executed once for the entire outer query</a:t>
            </a:r>
          </a:p>
          <a:p>
            <a:pPr lvl="1" eaLnBrk="1" hangingPunct="1"/>
            <a:r>
              <a:rPr lang="en-US" altLang="en-US" sz="2200" dirty="0"/>
              <a:t>Correlated – executed once for each row returned by the outer query</a:t>
            </a:r>
            <a:endParaRPr lang="en-US" sz="2200" dirty="0"/>
          </a:p>
        </p:txBody>
      </p:sp>
    </p:spTree>
    <p:extLst>
      <p:ext uri="{BB962C8B-B14F-4D97-AF65-F5344CB8AC3E}">
        <p14:creationId xmlns:p14="http://schemas.microsoft.com/office/powerpoint/2010/main" val="2205761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Subquery Example</a:t>
            </a:r>
          </a:p>
        </p:txBody>
      </p:sp>
      <p:sp>
        <p:nvSpPr>
          <p:cNvPr id="3" name="Text Placeholder 2"/>
          <p:cNvSpPr>
            <a:spLocks noGrp="1"/>
          </p:cNvSpPr>
          <p:nvPr>
            <p:ph type="body" idx="1"/>
          </p:nvPr>
        </p:nvSpPr>
        <p:spPr>
          <a:xfrm>
            <a:off x="457200" y="1600200"/>
            <a:ext cx="8229600" cy="880353"/>
          </a:xfrm>
        </p:spPr>
        <p:txBody>
          <a:bodyPr/>
          <a:lstStyle/>
          <a:p>
            <a:pPr marL="0" indent="0" eaLnBrk="1" hangingPunct="1">
              <a:buNone/>
            </a:pPr>
            <a:r>
              <a:rPr lang="en-US" altLang="en-US" sz="2400" dirty="0"/>
              <a:t>What are the name and address of the customer who placed order number 1008?</a:t>
            </a:r>
            <a:endParaRPr lang="en-US" sz="2400" dirty="0"/>
          </a:p>
        </p:txBody>
      </p:sp>
      <p:pic>
        <p:nvPicPr>
          <p:cNvPr id="4" name="Picture 3" descr="An example of S Q L statements that perform a subquery. Line 1. SELECT Customer Name comma Customer Address comma Customer City comma Customer State comma Customer Postal Code.&#10;Line 2. FROM Customer underscore T. Line 3. WHERE Customer underscore T dot Customer I D equals left parenthesis SELECT Order underscore T dot Customer I D. Line 4. FROM Order underscore T.&#10;Line 5. WHERE Order I D equals 1 0 0 8 right parenthesis semicolon.&#10;">
            <a:extLst>
              <a:ext uri="{FF2B5EF4-FFF2-40B4-BE49-F238E27FC236}">
                <a16:creationId xmlns:a16="http://schemas.microsoft.com/office/drawing/2014/main" id="{81D2B862-E23A-4327-B935-E7DCCE7EA67D}"/>
              </a:ext>
            </a:extLst>
          </p:cNvPr>
          <p:cNvPicPr>
            <a:picLocks noChangeAspect="1"/>
          </p:cNvPicPr>
          <p:nvPr/>
        </p:nvPicPr>
        <p:blipFill rotWithShape="1">
          <a:blip r:embed="rId3"/>
          <a:srcRect l="623" t="3125" r="1103" b="2363"/>
          <a:stretch/>
        </p:blipFill>
        <p:spPr>
          <a:xfrm>
            <a:off x="583659" y="2768103"/>
            <a:ext cx="7976681" cy="3112851"/>
          </a:xfrm>
          <a:prstGeom prst="rect">
            <a:avLst/>
          </a:prstGeom>
        </p:spPr>
      </p:pic>
    </p:spTree>
    <p:extLst>
      <p:ext uri="{BB962C8B-B14F-4D97-AF65-F5344CB8AC3E}">
        <p14:creationId xmlns:p14="http://schemas.microsoft.com/office/powerpoint/2010/main" val="2054712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Approach, Using a Join</a:t>
            </a:r>
          </a:p>
        </p:txBody>
      </p:sp>
      <p:sp>
        <p:nvSpPr>
          <p:cNvPr id="3" name="Text Placeholder 2"/>
          <p:cNvSpPr>
            <a:spLocks noGrp="1"/>
          </p:cNvSpPr>
          <p:nvPr>
            <p:ph type="body" idx="1"/>
          </p:nvPr>
        </p:nvSpPr>
        <p:spPr>
          <a:xfrm>
            <a:off x="457200" y="1600200"/>
            <a:ext cx="8229600" cy="831715"/>
          </a:xfrm>
        </p:spPr>
        <p:txBody>
          <a:bodyPr/>
          <a:lstStyle/>
          <a:p>
            <a:pPr marL="0" indent="0" eaLnBrk="1" hangingPunct="1">
              <a:buNone/>
            </a:pPr>
            <a:r>
              <a:rPr lang="en-US" altLang="en-US" sz="2400" dirty="0"/>
              <a:t>What are the name and address of the customer who placed order number 1008?</a:t>
            </a:r>
            <a:endParaRPr lang="en-US" sz="2400" dirty="0"/>
          </a:p>
        </p:txBody>
      </p:sp>
      <p:pic>
        <p:nvPicPr>
          <p:cNvPr id="4" name="Picture 3" descr="An example of alternate S Q L statements that perform a subquery, Line 1. SELECT Customer Name comma Customer Address comma, Customer City comma Customer State comma Customer Postal Code. Line 2. FROM Customer underscore T comma Order underscore T. WHERE Customer underscore T dot Customer I D equals Order underscore T dot Customer I D AND Order I D equals 1 0 0 8 semicolon.">
            <a:extLst>
              <a:ext uri="{FF2B5EF4-FFF2-40B4-BE49-F238E27FC236}">
                <a16:creationId xmlns:a16="http://schemas.microsoft.com/office/drawing/2014/main" id="{EF3AB147-2430-4819-A902-F3C58141E0B4}"/>
              </a:ext>
            </a:extLst>
          </p:cNvPr>
          <p:cNvPicPr>
            <a:picLocks noChangeAspect="1"/>
          </p:cNvPicPr>
          <p:nvPr/>
        </p:nvPicPr>
        <p:blipFill rotWithShape="1">
          <a:blip r:embed="rId3"/>
          <a:srcRect t="4060" b="5234"/>
          <a:stretch/>
        </p:blipFill>
        <p:spPr>
          <a:xfrm>
            <a:off x="457202" y="2814586"/>
            <a:ext cx="8229598" cy="2824164"/>
          </a:xfrm>
          <a:prstGeom prst="rect">
            <a:avLst/>
          </a:prstGeom>
        </p:spPr>
      </p:pic>
    </p:spTree>
    <p:extLst>
      <p:ext uri="{BB962C8B-B14F-4D97-AF65-F5344CB8AC3E}">
        <p14:creationId xmlns:p14="http://schemas.microsoft.com/office/powerpoint/2010/main" val="2061412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Figure 6-6 Graphical Depiction of Two Ways to Answer a Query with Different Types of Joins </a:t>
            </a:r>
            <a:r>
              <a:rPr lang="en-US" sz="2000" b="0" dirty="0"/>
              <a:t>(1 of 2)</a:t>
            </a:r>
          </a:p>
        </p:txBody>
      </p:sp>
      <p:sp>
        <p:nvSpPr>
          <p:cNvPr id="3" name="Text Placeholder 2"/>
          <p:cNvSpPr>
            <a:spLocks noGrp="1"/>
          </p:cNvSpPr>
          <p:nvPr>
            <p:ph type="body" idx="1"/>
          </p:nvPr>
        </p:nvSpPr>
        <p:spPr>
          <a:xfrm>
            <a:off x="457200" y="1600201"/>
            <a:ext cx="8229600" cy="559340"/>
          </a:xfrm>
        </p:spPr>
        <p:txBody>
          <a:bodyPr/>
          <a:lstStyle/>
          <a:p>
            <a:pPr marL="0" indent="0">
              <a:buNone/>
            </a:pPr>
            <a:r>
              <a:rPr lang="en-US" sz="2400" dirty="0"/>
              <a:t>a) Join query approach</a:t>
            </a:r>
          </a:p>
        </p:txBody>
      </p:sp>
      <p:pic>
        <p:nvPicPr>
          <p:cNvPr id="4" name="Picture 3" descr="A graphical representation shows the join query approach. The figure shows the Join query approach. A table, ORDER underscore T is shown with two columns, where the following values are highlighted, Customer underscore I D, C subscript x, Order I D, 1 0 0 8. A second table, CUSTOMER underscore T is shown with the following six columns, Customer I D, Customer Name, Customer Address, Customer City, Customer State, and Customer Postal Code. In the first row, the Customer I D column has the value C subscript x. This entire row is encircled, and represents the SELECT command. A pointer is drawn from C subscript x value of ORDER underscore T table to the same value in CUSTOMER underscore T table. This pointer represents the query, WHERE Order underscore T dot Customer I D equals Customer underscore T dot Customer I D. The Order I D value of 1 0 0 8 in ORDER underscore T table is highlighted with the query WHERE Order I D equals 1 0 0 8.">
            <a:extLst>
              <a:ext uri="{FF2B5EF4-FFF2-40B4-BE49-F238E27FC236}">
                <a16:creationId xmlns:a16="http://schemas.microsoft.com/office/drawing/2014/main" id="{FA70878C-CB95-4A91-8315-146CCDB3E5C4}"/>
              </a:ext>
            </a:extLst>
          </p:cNvPr>
          <p:cNvPicPr>
            <a:picLocks noChangeAspect="1"/>
          </p:cNvPicPr>
          <p:nvPr/>
        </p:nvPicPr>
        <p:blipFill>
          <a:blip r:embed="rId3"/>
          <a:stretch>
            <a:fillRect/>
          </a:stretch>
        </p:blipFill>
        <p:spPr>
          <a:xfrm>
            <a:off x="1417838" y="2359062"/>
            <a:ext cx="6305924" cy="3792078"/>
          </a:xfrm>
          <a:prstGeom prst="rect">
            <a:avLst/>
          </a:prstGeom>
        </p:spPr>
      </p:pic>
    </p:spTree>
    <p:extLst>
      <p:ext uri="{BB962C8B-B14F-4D97-AF65-F5344CB8AC3E}">
        <p14:creationId xmlns:p14="http://schemas.microsoft.com/office/powerpoint/2010/main" val="244429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Learning Objectives</a:t>
            </a:r>
          </a:p>
        </p:txBody>
      </p:sp>
      <p:sp>
        <p:nvSpPr>
          <p:cNvPr id="5" name="Text Placeholder 4"/>
          <p:cNvSpPr>
            <a:spLocks noGrp="1"/>
          </p:cNvSpPr>
          <p:nvPr>
            <p:ph type="body" idx="1"/>
          </p:nvPr>
        </p:nvSpPr>
        <p:spPr>
          <a:xfrm>
            <a:off x="457200" y="1600200"/>
            <a:ext cx="8229600" cy="4700016"/>
          </a:xfrm>
        </p:spPr>
        <p:txBody>
          <a:bodyPr/>
          <a:lstStyle/>
          <a:p>
            <a:pPr marL="0" lvl="0" indent="0">
              <a:buClr>
                <a:schemeClr val="lt1"/>
              </a:buClr>
              <a:buNone/>
            </a:pPr>
            <a:r>
              <a:rPr lang="en-US" sz="2000" b="1" dirty="0">
                <a:solidFill>
                  <a:srgbClr val="007FA3"/>
                </a:solidFill>
              </a:rPr>
              <a:t>6.1</a:t>
            </a:r>
            <a:r>
              <a:rPr lang="en-US" sz="2000" dirty="0"/>
              <a:t> Define terms</a:t>
            </a:r>
          </a:p>
          <a:p>
            <a:pPr marL="0" indent="0">
              <a:buClr>
                <a:schemeClr val="lt1"/>
              </a:buClr>
              <a:buNone/>
            </a:pPr>
            <a:r>
              <a:rPr lang="en-US" sz="2000" b="1" dirty="0">
                <a:solidFill>
                  <a:srgbClr val="007FA3"/>
                </a:solidFill>
              </a:rPr>
              <a:t>6.2 </a:t>
            </a:r>
            <a:r>
              <a:rPr lang="en-US" sz="2000" dirty="0">
                <a:solidFill>
                  <a:srgbClr val="000000"/>
                </a:solidFill>
                <a:effectLst>
                  <a:outerShdw blurRad="38100" dist="38100" dir="2700000" algn="tl">
                    <a:srgbClr val="FFFFFF"/>
                  </a:outerShdw>
                </a:effectLst>
              </a:rPr>
              <a:t>Write single- and multiple-table queries using S</a:t>
            </a:r>
            <a:r>
              <a:rPr lang="en-US" sz="100" dirty="0">
                <a:solidFill>
                  <a:srgbClr val="000000"/>
                </a:solidFill>
                <a:effectLst>
                  <a:outerShdw blurRad="38100" dist="38100" dir="2700000" algn="tl">
                    <a:srgbClr val="FFFFFF"/>
                  </a:outerShdw>
                </a:effectLst>
              </a:rPr>
              <a:t> </a:t>
            </a:r>
            <a:r>
              <a:rPr lang="en-US" sz="2000" dirty="0">
                <a:solidFill>
                  <a:srgbClr val="000000"/>
                </a:solidFill>
                <a:effectLst>
                  <a:outerShdw blurRad="38100" dist="38100" dir="2700000" algn="tl">
                    <a:srgbClr val="FFFFFF"/>
                  </a:outerShdw>
                </a:effectLst>
              </a:rPr>
              <a:t>Q</a:t>
            </a:r>
            <a:r>
              <a:rPr lang="en-US" sz="100" dirty="0">
                <a:solidFill>
                  <a:srgbClr val="000000"/>
                </a:solidFill>
                <a:effectLst>
                  <a:outerShdw blurRad="38100" dist="38100" dir="2700000" algn="tl">
                    <a:srgbClr val="FFFFFF"/>
                  </a:outerShdw>
                </a:effectLst>
              </a:rPr>
              <a:t> </a:t>
            </a:r>
            <a:r>
              <a:rPr lang="en-US" sz="2000" dirty="0">
                <a:solidFill>
                  <a:srgbClr val="000000"/>
                </a:solidFill>
                <a:effectLst>
                  <a:outerShdw blurRad="38100" dist="38100" dir="2700000" algn="tl">
                    <a:srgbClr val="FFFFFF"/>
                  </a:outerShdw>
                </a:effectLst>
              </a:rPr>
              <a:t>L commands</a:t>
            </a:r>
            <a:endParaRPr lang="en-US" sz="2000" dirty="0"/>
          </a:p>
          <a:p>
            <a:pPr marL="0" indent="0">
              <a:buNone/>
              <a:defRPr/>
            </a:pPr>
            <a:r>
              <a:rPr lang="en-US" sz="2000" b="1" dirty="0">
                <a:solidFill>
                  <a:srgbClr val="007FA3"/>
                </a:solidFill>
              </a:rPr>
              <a:t>6.3 </a:t>
            </a:r>
            <a:r>
              <a:rPr lang="en-US" sz="2000" dirty="0">
                <a:solidFill>
                  <a:srgbClr val="000000"/>
                </a:solidFill>
                <a:effectLst>
                  <a:outerShdw blurRad="38100" dist="38100" dir="2700000" algn="tl">
                    <a:srgbClr val="FFFFFF"/>
                  </a:outerShdw>
                </a:effectLst>
              </a:rPr>
              <a:t>Define three types of join commands and use S</a:t>
            </a:r>
            <a:r>
              <a:rPr lang="en-US" sz="100" dirty="0">
                <a:solidFill>
                  <a:srgbClr val="000000"/>
                </a:solidFill>
                <a:effectLst>
                  <a:outerShdw blurRad="38100" dist="38100" dir="2700000" algn="tl">
                    <a:srgbClr val="FFFFFF"/>
                  </a:outerShdw>
                </a:effectLst>
              </a:rPr>
              <a:t> </a:t>
            </a:r>
            <a:r>
              <a:rPr lang="en-US" sz="2000" dirty="0">
                <a:solidFill>
                  <a:srgbClr val="000000"/>
                </a:solidFill>
                <a:effectLst>
                  <a:outerShdw blurRad="38100" dist="38100" dir="2700000" algn="tl">
                    <a:srgbClr val="FFFFFF"/>
                  </a:outerShdw>
                </a:effectLst>
              </a:rPr>
              <a:t>Q</a:t>
            </a:r>
            <a:r>
              <a:rPr lang="en-US" sz="100" dirty="0">
                <a:solidFill>
                  <a:srgbClr val="000000"/>
                </a:solidFill>
                <a:effectLst>
                  <a:outerShdw blurRad="38100" dist="38100" dir="2700000" algn="tl">
                    <a:srgbClr val="FFFFFF"/>
                  </a:outerShdw>
                </a:effectLst>
              </a:rPr>
              <a:t> </a:t>
            </a:r>
            <a:r>
              <a:rPr lang="en-US" sz="2000" dirty="0">
                <a:solidFill>
                  <a:srgbClr val="000000"/>
                </a:solidFill>
                <a:effectLst>
                  <a:outerShdw blurRad="38100" dist="38100" dir="2700000" algn="tl">
                    <a:srgbClr val="FFFFFF"/>
                  </a:outerShdw>
                </a:effectLst>
              </a:rPr>
              <a:t>L to write these commands</a:t>
            </a:r>
          </a:p>
          <a:p>
            <a:pPr marL="0" indent="0">
              <a:buClr>
                <a:schemeClr val="lt1"/>
              </a:buClr>
              <a:buNone/>
            </a:pPr>
            <a:r>
              <a:rPr lang="en-US" sz="2000" b="1" dirty="0">
                <a:solidFill>
                  <a:srgbClr val="007FA3"/>
                </a:solidFill>
              </a:rPr>
              <a:t>6.4 </a:t>
            </a:r>
            <a:r>
              <a:rPr lang="en-US" sz="2000" dirty="0">
                <a:solidFill>
                  <a:srgbClr val="000000"/>
                </a:solidFill>
                <a:effectLst>
                  <a:outerShdw blurRad="38100" dist="38100" dir="2700000" algn="tl">
                    <a:srgbClr val="FFFFFF"/>
                  </a:outerShdw>
                </a:effectLst>
              </a:rPr>
              <a:t>Write noncorrelated and correlated subqueries and know when to write each</a:t>
            </a:r>
            <a:endParaRPr lang="en-US" sz="2000" dirty="0"/>
          </a:p>
          <a:p>
            <a:pPr marL="0" lvl="0" indent="0">
              <a:buClr>
                <a:schemeClr val="lt1"/>
              </a:buClr>
              <a:buNone/>
            </a:pPr>
            <a:r>
              <a:rPr lang="en-US" sz="2000" b="1" dirty="0">
                <a:solidFill>
                  <a:srgbClr val="007FA3"/>
                </a:solidFill>
              </a:rPr>
              <a:t>6.5 </a:t>
            </a:r>
            <a:r>
              <a:rPr lang="en-US" sz="2000" dirty="0">
                <a:solidFill>
                  <a:srgbClr val="000000"/>
                </a:solidFill>
                <a:effectLst>
                  <a:outerShdw blurRad="38100" dist="38100" dir="2700000" algn="tl">
                    <a:srgbClr val="FFFFFF"/>
                  </a:outerShdw>
                </a:effectLst>
              </a:rPr>
              <a:t>Write queries to create dynamic and materialized views</a:t>
            </a:r>
          </a:p>
          <a:p>
            <a:pPr marL="0" lvl="0" indent="0">
              <a:buClr>
                <a:schemeClr val="lt1"/>
              </a:buClr>
              <a:buNone/>
            </a:pPr>
            <a:r>
              <a:rPr lang="en-US" sz="2000" b="1" dirty="0">
                <a:solidFill>
                  <a:srgbClr val="007FA3"/>
                </a:solidFill>
              </a:rPr>
              <a:t>6.6 </a:t>
            </a:r>
            <a:r>
              <a:rPr lang="en-US" sz="2000" dirty="0">
                <a:solidFill>
                  <a:srgbClr val="000000"/>
                </a:solidFill>
                <a:effectLst>
                  <a:outerShdw blurRad="38100" dist="38100" dir="2700000" algn="tl">
                    <a:srgbClr val="FFFFFF"/>
                  </a:outerShdw>
                </a:effectLst>
              </a:rPr>
              <a:t>Understand common uses of database triggers and stored procedures</a:t>
            </a:r>
          </a:p>
          <a:p>
            <a:pPr marL="0" indent="0">
              <a:buClr>
                <a:schemeClr val="lt1"/>
              </a:buClr>
              <a:buNone/>
            </a:pPr>
            <a:r>
              <a:rPr lang="en-US" sz="2000" b="1" dirty="0">
                <a:solidFill>
                  <a:srgbClr val="007FA3"/>
                </a:solidFill>
              </a:rPr>
              <a:t>6.7 </a:t>
            </a:r>
            <a:r>
              <a:rPr lang="en-US" sz="2000" dirty="0">
                <a:solidFill>
                  <a:srgbClr val="000000"/>
                </a:solidFill>
                <a:effectLst>
                  <a:outerShdw blurRad="38100" dist="38100" dir="2700000" algn="tl">
                    <a:srgbClr val="FFFFFF"/>
                  </a:outerShdw>
                </a:effectLst>
              </a:rPr>
              <a:t>Discuss the S</a:t>
            </a:r>
            <a:r>
              <a:rPr lang="en-US" sz="100" dirty="0">
                <a:solidFill>
                  <a:srgbClr val="000000"/>
                </a:solidFill>
                <a:effectLst>
                  <a:outerShdw blurRad="38100" dist="38100" dir="2700000" algn="tl">
                    <a:srgbClr val="FFFFFF"/>
                  </a:outerShdw>
                </a:effectLst>
              </a:rPr>
              <a:t> </a:t>
            </a:r>
            <a:r>
              <a:rPr lang="en-US" sz="2000" dirty="0">
                <a:solidFill>
                  <a:srgbClr val="000000"/>
                </a:solidFill>
                <a:effectLst>
                  <a:outerShdw blurRad="38100" dist="38100" dir="2700000" algn="tl">
                    <a:srgbClr val="FFFFFF"/>
                  </a:outerShdw>
                </a:effectLst>
              </a:rPr>
              <a:t>Q</a:t>
            </a:r>
            <a:r>
              <a:rPr lang="en-US" sz="100" dirty="0">
                <a:solidFill>
                  <a:srgbClr val="000000"/>
                </a:solidFill>
                <a:effectLst>
                  <a:outerShdw blurRad="38100" dist="38100" dir="2700000" algn="tl">
                    <a:srgbClr val="FFFFFF"/>
                  </a:outerShdw>
                </a:effectLst>
              </a:rPr>
              <a:t> </a:t>
            </a:r>
            <a:r>
              <a:rPr lang="en-US" sz="2000" dirty="0">
                <a:solidFill>
                  <a:srgbClr val="000000"/>
                </a:solidFill>
                <a:effectLst>
                  <a:outerShdw blurRad="38100" dist="38100" dir="2700000" algn="tl">
                    <a:srgbClr val="FFFFFF"/>
                  </a:outerShdw>
                </a:effectLst>
              </a:rPr>
              <a:t>L:2011 and S</a:t>
            </a:r>
            <a:r>
              <a:rPr lang="en-US" sz="100" dirty="0">
                <a:solidFill>
                  <a:srgbClr val="000000"/>
                </a:solidFill>
                <a:effectLst>
                  <a:outerShdw blurRad="38100" dist="38100" dir="2700000" algn="tl">
                    <a:srgbClr val="FFFFFF"/>
                  </a:outerShdw>
                </a:effectLst>
              </a:rPr>
              <a:t> </a:t>
            </a:r>
            <a:r>
              <a:rPr lang="en-US" sz="2000" dirty="0">
                <a:solidFill>
                  <a:srgbClr val="000000"/>
                </a:solidFill>
                <a:effectLst>
                  <a:outerShdw blurRad="38100" dist="38100" dir="2700000" algn="tl">
                    <a:srgbClr val="FFFFFF"/>
                  </a:outerShdw>
                </a:effectLst>
              </a:rPr>
              <a:t>Q</a:t>
            </a:r>
            <a:r>
              <a:rPr lang="en-US" sz="100" dirty="0">
                <a:solidFill>
                  <a:srgbClr val="000000"/>
                </a:solidFill>
                <a:effectLst>
                  <a:outerShdw blurRad="38100" dist="38100" dir="2700000" algn="tl">
                    <a:srgbClr val="FFFFFF"/>
                  </a:outerShdw>
                </a:effectLst>
              </a:rPr>
              <a:t> </a:t>
            </a:r>
            <a:r>
              <a:rPr lang="en-US" sz="2000" dirty="0">
                <a:solidFill>
                  <a:srgbClr val="000000"/>
                </a:solidFill>
                <a:effectLst>
                  <a:outerShdw blurRad="38100" dist="38100" dir="2700000" algn="tl">
                    <a:srgbClr val="FFFFFF"/>
                  </a:outerShdw>
                </a:effectLst>
              </a:rPr>
              <a:t>L:2016 standards and explain S</a:t>
            </a:r>
            <a:r>
              <a:rPr lang="en-US" sz="100" dirty="0">
                <a:solidFill>
                  <a:srgbClr val="000000"/>
                </a:solidFill>
                <a:effectLst>
                  <a:outerShdw blurRad="38100" dist="38100" dir="2700000" algn="tl">
                    <a:srgbClr val="FFFFFF"/>
                  </a:outerShdw>
                </a:effectLst>
              </a:rPr>
              <a:t> </a:t>
            </a:r>
            <a:r>
              <a:rPr lang="en-US" sz="2000" dirty="0">
                <a:solidFill>
                  <a:srgbClr val="000000"/>
                </a:solidFill>
                <a:effectLst>
                  <a:outerShdw blurRad="38100" dist="38100" dir="2700000" algn="tl">
                    <a:srgbClr val="FFFFFF"/>
                  </a:outerShdw>
                </a:effectLst>
              </a:rPr>
              <a:t>Q</a:t>
            </a:r>
            <a:r>
              <a:rPr lang="en-US" sz="100" dirty="0">
                <a:solidFill>
                  <a:srgbClr val="000000"/>
                </a:solidFill>
                <a:effectLst>
                  <a:outerShdw blurRad="38100" dist="38100" dir="2700000" algn="tl">
                    <a:srgbClr val="FFFFFF"/>
                  </a:outerShdw>
                </a:effectLst>
              </a:rPr>
              <a:t> </a:t>
            </a:r>
            <a:r>
              <a:rPr lang="en-US" sz="2000" dirty="0">
                <a:solidFill>
                  <a:srgbClr val="000000"/>
                </a:solidFill>
                <a:effectLst>
                  <a:outerShdw blurRad="38100" dist="38100" dir="2700000" algn="tl">
                    <a:srgbClr val="FFFFFF"/>
                  </a:outerShdw>
                </a:effectLst>
              </a:rPr>
              <a:t>L enhancements and extensions</a:t>
            </a:r>
            <a:endParaRPr lang="en-US" sz="2000" dirty="0"/>
          </a:p>
        </p:txBody>
      </p:sp>
    </p:spTree>
    <p:extLst>
      <p:ext uri="{BB962C8B-B14F-4D97-AF65-F5344CB8AC3E}">
        <p14:creationId xmlns:p14="http://schemas.microsoft.com/office/powerpoint/2010/main" val="1066923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Figure 6-6 Graphical Depiction of Two Ways to Answer a Query with Different Types of Joins </a:t>
            </a:r>
            <a:r>
              <a:rPr lang="en-US" sz="2000" b="0" dirty="0"/>
              <a:t>(2 of 2)</a:t>
            </a:r>
            <a:endParaRPr lang="en-US" sz="2000" dirty="0"/>
          </a:p>
        </p:txBody>
      </p:sp>
      <p:sp>
        <p:nvSpPr>
          <p:cNvPr id="3" name="Text Placeholder 2"/>
          <p:cNvSpPr>
            <a:spLocks noGrp="1"/>
          </p:cNvSpPr>
          <p:nvPr>
            <p:ph type="body" idx="1"/>
          </p:nvPr>
        </p:nvSpPr>
        <p:spPr>
          <a:xfrm>
            <a:off x="457200" y="1600200"/>
            <a:ext cx="8229600" cy="491247"/>
          </a:xfrm>
        </p:spPr>
        <p:txBody>
          <a:bodyPr/>
          <a:lstStyle/>
          <a:p>
            <a:pPr marL="0" indent="0">
              <a:buNone/>
            </a:pPr>
            <a:r>
              <a:rPr lang="en-US" sz="2400" dirty="0"/>
              <a:t>b) Subquery approach</a:t>
            </a:r>
          </a:p>
        </p:txBody>
      </p:sp>
      <p:pic>
        <p:nvPicPr>
          <p:cNvPr id="4" name="Picture 3" descr="A figure shows the subquery approach where two concentric circles are shown. The outer circle represents All Customer I Ds while the inner circle represents Order underscore T dot Customer I Ds WHERE Order I D equals 1 0 0 8. A callout for the inner circle reads, Show customer data for customers with these Customer I Ds; i period e period, WHERE Customer underscore T dot Customer I D equals result of inner query.">
            <a:extLst>
              <a:ext uri="{FF2B5EF4-FFF2-40B4-BE49-F238E27FC236}">
                <a16:creationId xmlns:a16="http://schemas.microsoft.com/office/drawing/2014/main" id="{B037FD8D-EF7E-480D-9DBF-12A388DE56EA}"/>
              </a:ext>
            </a:extLst>
          </p:cNvPr>
          <p:cNvPicPr>
            <a:picLocks noChangeAspect="1"/>
          </p:cNvPicPr>
          <p:nvPr/>
        </p:nvPicPr>
        <p:blipFill rotWithShape="1">
          <a:blip r:embed="rId3"/>
          <a:srcRect b="2265"/>
          <a:stretch/>
        </p:blipFill>
        <p:spPr>
          <a:xfrm>
            <a:off x="455436" y="2447091"/>
            <a:ext cx="8231364" cy="3584058"/>
          </a:xfrm>
          <a:prstGeom prst="rect">
            <a:avLst/>
          </a:prstGeom>
        </p:spPr>
      </p:pic>
    </p:spTree>
    <p:extLst>
      <p:ext uri="{BB962C8B-B14F-4D97-AF65-F5344CB8AC3E}">
        <p14:creationId xmlns:p14="http://schemas.microsoft.com/office/powerpoint/2010/main" val="1948661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Correlated v</a:t>
            </a:r>
            <a:r>
              <a:rPr lang="en-US" sz="100" dirty="0">
                <a:solidFill>
                  <a:schemeClr val="bg1"/>
                </a:solidFill>
              </a:rPr>
              <a:t>ersu</a:t>
            </a:r>
            <a:r>
              <a:rPr lang="en-US" dirty="0"/>
              <a:t>s. Noncorrelated Subqueries</a:t>
            </a:r>
          </a:p>
        </p:txBody>
      </p:sp>
      <p:sp>
        <p:nvSpPr>
          <p:cNvPr id="3" name="Text Placeholder 2"/>
          <p:cNvSpPr>
            <a:spLocks noGrp="1"/>
          </p:cNvSpPr>
          <p:nvPr>
            <p:ph type="body" idx="1"/>
          </p:nvPr>
        </p:nvSpPr>
        <p:spPr/>
        <p:txBody>
          <a:bodyPr/>
          <a:lstStyle/>
          <a:p>
            <a:pPr eaLnBrk="1" hangingPunct="1"/>
            <a:r>
              <a:rPr lang="en-US" altLang="en-US" sz="2400" dirty="0"/>
              <a:t>Noncorrelated subqueries:</a:t>
            </a:r>
          </a:p>
          <a:p>
            <a:pPr lvl="1" eaLnBrk="1" hangingPunct="1"/>
            <a:r>
              <a:rPr lang="en-US" altLang="en-US" sz="2400" dirty="0"/>
              <a:t>Do not depend on data from the outer query</a:t>
            </a:r>
          </a:p>
          <a:p>
            <a:pPr lvl="1" eaLnBrk="1" hangingPunct="1"/>
            <a:r>
              <a:rPr lang="en-US" altLang="en-US" sz="2400" dirty="0"/>
              <a:t>Execute once for the entire outer query</a:t>
            </a:r>
          </a:p>
          <a:p>
            <a:pPr eaLnBrk="1" hangingPunct="1"/>
            <a:r>
              <a:rPr lang="en-US" altLang="en-US" sz="2400" dirty="0"/>
              <a:t>Correlated subqueries:</a:t>
            </a:r>
          </a:p>
          <a:p>
            <a:pPr lvl="1" eaLnBrk="1" hangingPunct="1"/>
            <a:r>
              <a:rPr lang="en-US" altLang="en-US" sz="2400" dirty="0"/>
              <a:t>Make use of data from the outer query</a:t>
            </a:r>
          </a:p>
          <a:p>
            <a:pPr lvl="1" eaLnBrk="1" hangingPunct="1"/>
            <a:r>
              <a:rPr lang="en-US" altLang="en-US" sz="2400" dirty="0"/>
              <a:t>Execute once for each row of the outer query</a:t>
            </a:r>
          </a:p>
          <a:p>
            <a:pPr lvl="1" eaLnBrk="1" hangingPunct="1"/>
            <a:r>
              <a:rPr lang="en-US" altLang="en-US" sz="2400" dirty="0"/>
              <a:t>Can use the EXISTS and ALL operators</a:t>
            </a:r>
            <a:endParaRPr lang="en-US" sz="2400" dirty="0"/>
          </a:p>
        </p:txBody>
      </p:sp>
    </p:spTree>
    <p:extLst>
      <p:ext uri="{BB962C8B-B14F-4D97-AF65-F5344CB8AC3E}">
        <p14:creationId xmlns:p14="http://schemas.microsoft.com/office/powerpoint/2010/main" val="4180757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Correlated Subquery</a:t>
            </a:r>
          </a:p>
        </p:txBody>
      </p:sp>
      <p:sp>
        <p:nvSpPr>
          <p:cNvPr id="3" name="Text Placeholder 2"/>
          <p:cNvSpPr>
            <a:spLocks noGrp="1"/>
          </p:cNvSpPr>
          <p:nvPr>
            <p:ph type="body" idx="1"/>
          </p:nvPr>
        </p:nvSpPr>
        <p:spPr>
          <a:xfrm>
            <a:off x="457200" y="1600200"/>
            <a:ext cx="8229600" cy="442609"/>
          </a:xfrm>
        </p:spPr>
        <p:txBody>
          <a:bodyPr/>
          <a:lstStyle/>
          <a:p>
            <a:pPr marL="0" indent="0">
              <a:buNone/>
            </a:pPr>
            <a:r>
              <a:rPr lang="en-US" sz="2200" dirty="0"/>
              <a:t>List the details about the product with the highest standard price.</a:t>
            </a:r>
          </a:p>
        </p:txBody>
      </p:sp>
      <p:pic>
        <p:nvPicPr>
          <p:cNvPr id="4" name="Picture 3" descr="An example of S Q L statements that perform a correlated subquery. Line 1. SELECT Product Description comma Product Finish comma Product Standard Price. Line 2. FROM Product underscore T space P A. Line 3. WHERE P A dot Product Standard Price is greater than ALL. Line 4. Left parenthesis SELECT Product Standard Price FROM Product_ underscore T space P B. Line 5. WHERE P B dot Product I D does not equal P A dot Product I D right parenthesis semicolon.">
            <a:extLst>
              <a:ext uri="{FF2B5EF4-FFF2-40B4-BE49-F238E27FC236}">
                <a16:creationId xmlns:a16="http://schemas.microsoft.com/office/drawing/2014/main" id="{5E794EE5-AB93-4F02-AAB2-1ED3E0B1EC11}"/>
              </a:ext>
            </a:extLst>
          </p:cNvPr>
          <p:cNvPicPr>
            <a:picLocks noChangeAspect="1"/>
          </p:cNvPicPr>
          <p:nvPr/>
        </p:nvPicPr>
        <p:blipFill>
          <a:blip r:embed="rId3"/>
          <a:stretch>
            <a:fillRect/>
          </a:stretch>
        </p:blipFill>
        <p:spPr>
          <a:xfrm>
            <a:off x="1269283" y="2382760"/>
            <a:ext cx="6635058" cy="2334062"/>
          </a:xfrm>
          <a:prstGeom prst="rect">
            <a:avLst/>
          </a:prstGeom>
        </p:spPr>
      </p:pic>
      <p:pic>
        <p:nvPicPr>
          <p:cNvPr id="5" name="Picture 4" descr="The result of the S Q L statements is, Product Description, Dining Table, Product Finish, Natural Ash, and Product Standard Price, 800.">
            <a:extLst>
              <a:ext uri="{FF2B5EF4-FFF2-40B4-BE49-F238E27FC236}">
                <a16:creationId xmlns:a16="http://schemas.microsoft.com/office/drawing/2014/main" id="{63581034-44FD-4099-BE01-B31E48429136}"/>
              </a:ext>
            </a:extLst>
          </p:cNvPr>
          <p:cNvPicPr>
            <a:picLocks noChangeAspect="1"/>
          </p:cNvPicPr>
          <p:nvPr/>
        </p:nvPicPr>
        <p:blipFill>
          <a:blip r:embed="rId4"/>
          <a:stretch>
            <a:fillRect/>
          </a:stretch>
        </p:blipFill>
        <p:spPr>
          <a:xfrm>
            <a:off x="1288245" y="4818903"/>
            <a:ext cx="6597134" cy="1398592"/>
          </a:xfrm>
          <a:prstGeom prst="rect">
            <a:avLst/>
          </a:prstGeom>
        </p:spPr>
      </p:pic>
    </p:spTree>
    <p:extLst>
      <p:ext uri="{BB962C8B-B14F-4D97-AF65-F5344CB8AC3E}">
        <p14:creationId xmlns:p14="http://schemas.microsoft.com/office/powerpoint/2010/main" val="3475880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Correlated Subquery</a:t>
            </a:r>
          </a:p>
        </p:txBody>
      </p:sp>
      <p:sp>
        <p:nvSpPr>
          <p:cNvPr id="3" name="Text Placeholder 2"/>
          <p:cNvSpPr>
            <a:spLocks noGrp="1"/>
          </p:cNvSpPr>
          <p:nvPr>
            <p:ph type="body" idx="1"/>
          </p:nvPr>
        </p:nvSpPr>
        <p:spPr>
          <a:xfrm>
            <a:off x="457200" y="1600201"/>
            <a:ext cx="8229600" cy="792804"/>
          </a:xfrm>
        </p:spPr>
        <p:txBody>
          <a:bodyPr/>
          <a:lstStyle/>
          <a:p>
            <a:pPr marL="0" indent="0" eaLnBrk="1" hangingPunct="1">
              <a:buNone/>
            </a:pPr>
            <a:r>
              <a:rPr lang="en-US" altLang="en-US" sz="2400" dirty="0"/>
              <a:t>What are the order I</a:t>
            </a:r>
            <a:r>
              <a:rPr lang="en-US" altLang="en-US" sz="100" dirty="0"/>
              <a:t> </a:t>
            </a:r>
            <a:r>
              <a:rPr lang="en-US" altLang="en-US" sz="2400" dirty="0"/>
              <a:t>Ds for all orders that have included furniture finished in natural ash?</a:t>
            </a:r>
          </a:p>
        </p:txBody>
      </p:sp>
      <p:pic>
        <p:nvPicPr>
          <p:cNvPr id="4" name="Picture 14" descr="Another example of S Q L statements that perform a correlated subquery. Line 1. SELECT DISTINCT Order I D FROM ORDER LINE underscore T. Line 2. WHERE EXISTS. Line 3. Left parenthesis SELECT asterisk. Line 4. FROM Product underscore T. Line 5. WHERE Product I D equals Order Line underscore T dot Product I D. Line 6. AND Product Finish equals apostrophe Natural Ash apostrophe right parenthesis semicolon.">
            <a:extLst>
              <a:ext uri="{FF2B5EF4-FFF2-40B4-BE49-F238E27FC236}">
                <a16:creationId xmlns:a16="http://schemas.microsoft.com/office/drawing/2014/main" id="{92238770-A13A-45A0-B5DB-57D3921E619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9364" y="2509737"/>
            <a:ext cx="7965272" cy="2821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p:cNvSpPr>
            <a:spLocks noGrp="1"/>
          </p:cNvSpPr>
          <p:nvPr>
            <p:ph type="body" idx="2"/>
          </p:nvPr>
        </p:nvSpPr>
        <p:spPr>
          <a:xfrm>
            <a:off x="457200" y="5447489"/>
            <a:ext cx="8229600" cy="814861"/>
          </a:xfrm>
        </p:spPr>
        <p:txBody>
          <a:bodyPr/>
          <a:lstStyle/>
          <a:p>
            <a:pPr marL="0" indent="0">
              <a:buNone/>
            </a:pPr>
            <a:r>
              <a:rPr lang="en-US" altLang="en-US" sz="2400" dirty="0"/>
              <a:t>A correlated subquery always refers to an attribute from a table referenced in the outer query.</a:t>
            </a:r>
            <a:endParaRPr lang="en-US" sz="2400" dirty="0"/>
          </a:p>
        </p:txBody>
      </p:sp>
    </p:spTree>
    <p:extLst>
      <p:ext uri="{BB962C8B-B14F-4D97-AF65-F5344CB8AC3E}">
        <p14:creationId xmlns:p14="http://schemas.microsoft.com/office/powerpoint/2010/main" val="797359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Multiple Tables </a:t>
            </a:r>
            <a:r>
              <a:rPr lang="en-US" sz="2000" b="0" dirty="0"/>
              <a:t>(1 of 2)</a:t>
            </a:r>
          </a:p>
        </p:txBody>
      </p:sp>
      <p:sp>
        <p:nvSpPr>
          <p:cNvPr id="3" name="Text Placeholder 2"/>
          <p:cNvSpPr>
            <a:spLocks noGrp="1"/>
          </p:cNvSpPr>
          <p:nvPr>
            <p:ph type="body" idx="1"/>
          </p:nvPr>
        </p:nvSpPr>
        <p:spPr/>
        <p:txBody>
          <a:bodyPr/>
          <a:lstStyle/>
          <a:p>
            <a:pPr indent="-256032" eaLnBrk="1" hangingPunct="1"/>
            <a:r>
              <a:rPr lang="en-US" altLang="en-US" sz="2200" dirty="0"/>
              <a:t>Join</a:t>
            </a:r>
          </a:p>
          <a:p>
            <a:pPr lvl="1"/>
            <a:r>
              <a:rPr lang="en-US" altLang="en-US" sz="2200" dirty="0"/>
              <a:t>A relational operation that causes two or more tables with a common domain to be combined into a single table or view</a:t>
            </a:r>
          </a:p>
          <a:p>
            <a:pPr indent="-256032" eaLnBrk="1" hangingPunct="1"/>
            <a:r>
              <a:rPr lang="en-US" altLang="en-US" sz="2200" dirty="0"/>
              <a:t>Equi-join</a:t>
            </a:r>
          </a:p>
          <a:p>
            <a:pPr lvl="1"/>
            <a:r>
              <a:rPr lang="en-US" altLang="en-US" sz="2200" dirty="0"/>
              <a:t>A join in which the joining condition is based on equality between values in the common columns; common columns appear redundantly in the result table</a:t>
            </a:r>
          </a:p>
          <a:p>
            <a:pPr indent="-256032" eaLnBrk="1" hangingPunct="1"/>
            <a:r>
              <a:rPr lang="en-US" altLang="en-US" sz="2200" dirty="0"/>
              <a:t>Natural (inner) join</a:t>
            </a:r>
          </a:p>
          <a:p>
            <a:pPr lvl="1"/>
            <a:r>
              <a:rPr lang="en-US" altLang="en-US" sz="2200" dirty="0"/>
              <a:t>An equi-join in which one of the duplicate columns is eliminated in the result table</a:t>
            </a:r>
            <a:endParaRPr lang="en-US" sz="2200" dirty="0"/>
          </a:p>
        </p:txBody>
      </p:sp>
    </p:spTree>
    <p:extLst>
      <p:ext uri="{BB962C8B-B14F-4D97-AF65-F5344CB8AC3E}">
        <p14:creationId xmlns:p14="http://schemas.microsoft.com/office/powerpoint/2010/main" val="796203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Multiple Tables</a:t>
            </a:r>
            <a:r>
              <a:rPr lang="en-US" sz="3600" b="0" dirty="0"/>
              <a:t> </a:t>
            </a:r>
            <a:r>
              <a:rPr lang="en-US" sz="2000" b="0" dirty="0"/>
              <a:t>(2 of 2)</a:t>
            </a:r>
            <a:endParaRPr lang="en-US" sz="2000" dirty="0"/>
          </a:p>
        </p:txBody>
      </p:sp>
      <p:sp>
        <p:nvSpPr>
          <p:cNvPr id="3" name="Text Placeholder 2"/>
          <p:cNvSpPr>
            <a:spLocks noGrp="1"/>
          </p:cNvSpPr>
          <p:nvPr>
            <p:ph type="body" idx="1"/>
          </p:nvPr>
        </p:nvSpPr>
        <p:spPr/>
        <p:txBody>
          <a:bodyPr/>
          <a:lstStyle/>
          <a:p>
            <a:pPr eaLnBrk="1" hangingPunct="1"/>
            <a:r>
              <a:rPr lang="en-US" altLang="en-US" sz="2400" dirty="0"/>
              <a:t>Outer join</a:t>
            </a:r>
          </a:p>
          <a:p>
            <a:pPr lvl="1"/>
            <a:r>
              <a:rPr lang="en-US" altLang="en-US" sz="2400" dirty="0"/>
              <a:t>A join in which rows that do not have matching values in common columns are nonetheless included in the result table (as opposed to </a:t>
            </a:r>
            <a:r>
              <a:rPr lang="en-US" altLang="en-US" sz="2400" b="1" dirty="0"/>
              <a:t>inner</a:t>
            </a:r>
            <a:r>
              <a:rPr lang="en-US" altLang="en-US" sz="2400" dirty="0"/>
              <a:t> join, in which rows must have matching values in order to appear in the result table)</a:t>
            </a:r>
          </a:p>
          <a:p>
            <a:r>
              <a:rPr lang="en-US" altLang="en-US" sz="2400" dirty="0"/>
              <a:t>Union join</a:t>
            </a:r>
          </a:p>
          <a:p>
            <a:pPr lvl="1"/>
            <a:r>
              <a:rPr lang="en-US" sz="2400" dirty="0"/>
              <a:t>Includes all data from each table that was joined</a:t>
            </a:r>
            <a:endParaRPr lang="en-US" altLang="en-US" sz="2400" dirty="0"/>
          </a:p>
        </p:txBody>
      </p:sp>
    </p:spTree>
    <p:extLst>
      <p:ext uri="{BB962C8B-B14F-4D97-AF65-F5344CB8AC3E}">
        <p14:creationId xmlns:p14="http://schemas.microsoft.com/office/powerpoint/2010/main" val="46449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24712"/>
          </a:xfrm>
        </p:spPr>
        <p:txBody>
          <a:bodyPr/>
          <a:lstStyle/>
          <a:p>
            <a:r>
              <a:rPr lang="en-US" sz="3200" dirty="0"/>
              <a:t>Figure 7-2 Visualization of Different Join Types with Results Returned in Shaded Area</a:t>
            </a:r>
          </a:p>
        </p:txBody>
      </p:sp>
      <p:pic>
        <p:nvPicPr>
          <p:cNvPr id="4" name="Picture 3" descr="A drawing shows a visualization of different join types. The drawing shows three Venn diagrams having two overlapping circles. First diagram for Natural Join highlights the common shaded part as the result returned. In the second diagram for Left Outer Join, all records from outer table in the left circle, and matching records from joined table in the common area are shaded, and represent returned data. The third diagram for Union join shows both the overlapping circles highlighted, indicating that all records are returned.">
            <a:extLst>
              <a:ext uri="{FF2B5EF4-FFF2-40B4-BE49-F238E27FC236}">
                <a16:creationId xmlns:a16="http://schemas.microsoft.com/office/drawing/2014/main" id="{29E462BB-81D5-4F88-AC81-474F3E97B37C}"/>
              </a:ext>
            </a:extLst>
          </p:cNvPr>
          <p:cNvPicPr>
            <a:picLocks noChangeAspect="1"/>
          </p:cNvPicPr>
          <p:nvPr/>
        </p:nvPicPr>
        <p:blipFill rotWithShape="1">
          <a:blip r:embed="rId3"/>
          <a:srcRect l="4839" t="10278" r="3598" b="5697"/>
          <a:stretch/>
        </p:blipFill>
        <p:spPr>
          <a:xfrm>
            <a:off x="1013790" y="1817228"/>
            <a:ext cx="7116420" cy="4342224"/>
          </a:xfrm>
          <a:prstGeom prst="rect">
            <a:avLst/>
          </a:prstGeom>
        </p:spPr>
      </p:pic>
    </p:spTree>
    <p:extLst>
      <p:ext uri="{BB962C8B-B14F-4D97-AF65-F5344CB8AC3E}">
        <p14:creationId xmlns:p14="http://schemas.microsoft.com/office/powerpoint/2010/main" val="4010495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Following Slides Create Tables for This Enterprise Data Model</a:t>
            </a:r>
          </a:p>
        </p:txBody>
      </p:sp>
      <p:sp>
        <p:nvSpPr>
          <p:cNvPr id="3" name="Text Placeholder 2"/>
          <p:cNvSpPr>
            <a:spLocks noGrp="1"/>
          </p:cNvSpPr>
          <p:nvPr>
            <p:ph type="body" idx="1"/>
          </p:nvPr>
        </p:nvSpPr>
        <p:spPr>
          <a:xfrm>
            <a:off x="457200" y="1600201"/>
            <a:ext cx="8229600" cy="462064"/>
          </a:xfrm>
        </p:spPr>
        <p:txBody>
          <a:bodyPr/>
          <a:lstStyle/>
          <a:p>
            <a:pPr marL="0" indent="0">
              <a:buNone/>
            </a:pPr>
            <a:r>
              <a:rPr lang="en-US" sz="2000" dirty="0"/>
              <a:t>(from Chapter 1, Figure 1-3)</a:t>
            </a:r>
          </a:p>
        </p:txBody>
      </p:sp>
      <p:pic>
        <p:nvPicPr>
          <p:cNvPr id="4" name="Picture 3" descr="An E R diagram of a segment of a project data model. The textbox for CUSTOMER with attributes, customer I D and customer name is shown at the top left. Directly below is the text box for ORDER, with attributes, order I D, customer I D, and Order Date. The CUSTOMER and ORDER textboxes are connected with a vertical line. A caption near the bottom of the CUSTOMER textbox reads, Places, while a caption near the top of the ORDER textbox reads, Is Placed By. The textbox for PRODUCT with attributes as product I D and standard price is shown at the top right. Directly below is the text box for ORDER LINE, with attribute Quantity. The PRODUCT and ORDER LINE textboxes are connected with a vertical line. A caption near the bottom of the PRODUCT textbox reads, Has, while a caption near the top of the ORDER LINE textbox reads, Is For. The ORDER and ORDER LINE textboxes are connected with a horizonal line. A caption near the left side of the ORDER text box reads, Contains, while a caption near the right side of ORDER LINE reads, Is Contained In.">
            <a:extLst>
              <a:ext uri="{FF2B5EF4-FFF2-40B4-BE49-F238E27FC236}">
                <a16:creationId xmlns:a16="http://schemas.microsoft.com/office/drawing/2014/main" id="{A042E08D-1504-4E28-AF6F-38C402482BC6}"/>
              </a:ext>
            </a:extLst>
          </p:cNvPr>
          <p:cNvPicPr>
            <a:picLocks noChangeAspect="1"/>
          </p:cNvPicPr>
          <p:nvPr/>
        </p:nvPicPr>
        <p:blipFill>
          <a:blip r:embed="rId3"/>
          <a:stretch>
            <a:fillRect/>
          </a:stretch>
        </p:blipFill>
        <p:spPr>
          <a:xfrm>
            <a:off x="661481" y="2153735"/>
            <a:ext cx="7821038" cy="3852934"/>
          </a:xfrm>
          <a:prstGeom prst="rect">
            <a:avLst/>
          </a:prstGeom>
        </p:spPr>
      </p:pic>
    </p:spTree>
    <p:extLst>
      <p:ext uri="{BB962C8B-B14F-4D97-AF65-F5344CB8AC3E}">
        <p14:creationId xmlns:p14="http://schemas.microsoft.com/office/powerpoint/2010/main" val="4259445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6-1 P</a:t>
            </a:r>
            <a:r>
              <a:rPr lang="en-US" sz="100" dirty="0"/>
              <a:t> </a:t>
            </a:r>
            <a:r>
              <a:rPr lang="en-US" dirty="0"/>
              <a:t>V</a:t>
            </a:r>
            <a:r>
              <a:rPr lang="en-US" sz="100" dirty="0"/>
              <a:t> </a:t>
            </a:r>
            <a:r>
              <a:rPr lang="en-US" dirty="0"/>
              <a:t>F Company Customer_T and Order_T Tables</a:t>
            </a:r>
          </a:p>
        </p:txBody>
      </p:sp>
      <p:sp>
        <p:nvSpPr>
          <p:cNvPr id="3" name="Text Placeholder 2"/>
          <p:cNvSpPr>
            <a:spLocks noGrp="1"/>
          </p:cNvSpPr>
          <p:nvPr>
            <p:ph type="body" idx="1"/>
          </p:nvPr>
        </p:nvSpPr>
        <p:spPr>
          <a:xfrm>
            <a:off x="457200" y="1600200"/>
            <a:ext cx="8229600" cy="777239"/>
          </a:xfrm>
        </p:spPr>
        <p:txBody>
          <a:bodyPr/>
          <a:lstStyle/>
          <a:p>
            <a:pPr marL="0" indent="0">
              <a:buNone/>
            </a:pPr>
            <a:r>
              <a:rPr lang="en-US" sz="2400" dirty="0"/>
              <a:t>With pointers from orders to the customers who placed them</a:t>
            </a:r>
          </a:p>
        </p:txBody>
      </p:sp>
      <p:pic>
        <p:nvPicPr>
          <p:cNvPr id="5" name="Picture 4" descr="An illustration shows two tables for Pine Valley Furniture Company which depict pointers drawn from customers to their orders. The illustration shows two adjacent tables, Order underscore T and Customer underscore which list data for orders and customers, respectively. Order underscore T has a column, Customer I D which is a foreign key for the primary key, Customer I D in Customer underscore T. Pointers are drawn from each of the customer I Ds of the column from Order table to the matching I Ds in the column of Customer table.">
            <a:extLst>
              <a:ext uri="{FF2B5EF4-FFF2-40B4-BE49-F238E27FC236}">
                <a16:creationId xmlns:a16="http://schemas.microsoft.com/office/drawing/2014/main" id="{D2A89092-022D-483A-BC18-2CE80DE7B4F8}"/>
              </a:ext>
            </a:extLst>
          </p:cNvPr>
          <p:cNvPicPr>
            <a:picLocks noChangeAspect="1"/>
          </p:cNvPicPr>
          <p:nvPr/>
        </p:nvPicPr>
        <p:blipFill rotWithShape="1">
          <a:blip r:embed="rId3"/>
          <a:srcRect l="1090" t="2676" r="982" b="3605"/>
          <a:stretch/>
        </p:blipFill>
        <p:spPr>
          <a:xfrm>
            <a:off x="1093948" y="2733473"/>
            <a:ext cx="6956104" cy="3472774"/>
          </a:xfrm>
          <a:prstGeom prst="rect">
            <a:avLst/>
          </a:prstGeom>
        </p:spPr>
      </p:pic>
    </p:spTree>
    <p:extLst>
      <p:ext uri="{BB962C8B-B14F-4D97-AF65-F5344CB8AC3E}">
        <p14:creationId xmlns:p14="http://schemas.microsoft.com/office/powerpoint/2010/main" val="738874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Equi</a:t>
            </a:r>
            <a:r>
              <a:rPr lang="en-US" dirty="0"/>
              <a:t>-Join Example</a:t>
            </a:r>
          </a:p>
        </p:txBody>
      </p:sp>
      <p:pic>
        <p:nvPicPr>
          <p:cNvPr id="4" name="Picture 3" descr="An illustration of an equi join example. The illustration is in two parts. The first part consists of the following S Q L statements. Line 1. SELECT Customer underscore T dot Customer I D comma Order underscore T dot Customer I D comma Customer Name comma Order I D. Line 2. FROM Customer underscore T comma Order underscore T. Line 3. WHERE Customer underscore T dot Customer I D equals Order underscore T dot Customer I D. Line 4. ORDER BY Order I D. The second part consists of a table showing the results. The table has 10 rows and 4 columns. The columns have the following headings from left to right. Customer I D, Customer I D, Customer Name, and Order I D. The row entries are as follows. Row 1. Customer I D, 1, Customer I D, 1, Customer Name, Contemporary Casuals, and Order I D, 1 0 0 1. Row 2. Customer I D, 8, Customer I D, 8, Customer Name, California Classics, and Order I D, 1 0 0 2. Row 3. Customer, 15, Customer I D, 15, Customer Name, Mountain Scenes, and Order I D, 1 0 0 3. Row 4. Customer I D, 5, Customer I D, 5, Customer Name, Impressions and Order I D, 1 0 0 4. Row 5. Customer I D, 3, Customer I D, 3, Customer Name, Home Furnishings, and Order I D, 1 0 0 5. Row 6. Customer I D, 2, Customer I D, 2, Customer Name, Value Furniture, and Order I D, 1 0 0 6. Row 7. Customer I D, 11, Customer I D, 11, Customer Name, American Euro Styles, and Order I D, 1 0 0 7. Row 8. Customer I D, 12, Customer I D, 12, Customer Name, Battle Creek Furniture, and Order I D, 1 0 0 8. Row 9. Customer I D, 4, Customer I D, 4, Customer Name, Eastern Furniture, and Order I D, 1 0 0 9. Row 10. Customer I D, 1, Customer I D, 1, Customer Name, Contemporary Casuals, and Order I D, 1 0 1 0. At the bottom of the table is text that reads, 10 rows selected.">
            <a:extLst>
              <a:ext uri="{FF2B5EF4-FFF2-40B4-BE49-F238E27FC236}">
                <a16:creationId xmlns:a16="http://schemas.microsoft.com/office/drawing/2014/main" id="{AA97B60B-DBD2-4C7E-B592-D42FF0D15632}"/>
              </a:ext>
            </a:extLst>
          </p:cNvPr>
          <p:cNvPicPr>
            <a:picLocks noChangeAspect="1"/>
          </p:cNvPicPr>
          <p:nvPr/>
        </p:nvPicPr>
        <p:blipFill rotWithShape="1">
          <a:blip r:embed="rId3"/>
          <a:srcRect l="332" t="1520" b="1839"/>
          <a:stretch/>
        </p:blipFill>
        <p:spPr>
          <a:xfrm>
            <a:off x="1663430" y="1614788"/>
            <a:ext cx="5836596" cy="3793787"/>
          </a:xfrm>
          <a:prstGeom prst="rect">
            <a:avLst/>
          </a:prstGeom>
        </p:spPr>
      </p:pic>
      <p:sp>
        <p:nvSpPr>
          <p:cNvPr id="5" name="Text Placeholder 4"/>
          <p:cNvSpPr>
            <a:spLocks noGrp="1"/>
          </p:cNvSpPr>
          <p:nvPr>
            <p:ph type="body" idx="1"/>
          </p:nvPr>
        </p:nvSpPr>
        <p:spPr>
          <a:xfrm>
            <a:off x="457200" y="5447487"/>
            <a:ext cx="8229600" cy="777239"/>
          </a:xfrm>
        </p:spPr>
        <p:txBody>
          <a:bodyPr/>
          <a:lstStyle/>
          <a:p>
            <a:pPr marL="0" indent="0">
              <a:buNone/>
            </a:pPr>
            <a:r>
              <a:rPr lang="en-US" sz="2200" dirty="0"/>
              <a:t>What are the customer I</a:t>
            </a:r>
            <a:r>
              <a:rPr lang="en-US" sz="100" dirty="0"/>
              <a:t> </a:t>
            </a:r>
            <a:r>
              <a:rPr lang="en-US" sz="2200" dirty="0"/>
              <a:t>Ds and names of all customers, along with the order I</a:t>
            </a:r>
            <a:r>
              <a:rPr lang="en-US" sz="100" dirty="0"/>
              <a:t> </a:t>
            </a:r>
            <a:r>
              <a:rPr lang="en-US" sz="2200" dirty="0"/>
              <a:t>Ds for all the orders they have placed?</a:t>
            </a:r>
          </a:p>
        </p:txBody>
      </p:sp>
    </p:spTree>
    <p:extLst>
      <p:ext uri="{BB962C8B-B14F-4D97-AF65-F5344CB8AC3E}">
        <p14:creationId xmlns:p14="http://schemas.microsoft.com/office/powerpoint/2010/main" val="29921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Equi-Join Example – Alternative Syntax An INNER Join</a:t>
            </a:r>
          </a:p>
        </p:txBody>
      </p:sp>
      <p:pic>
        <p:nvPicPr>
          <p:cNvPr id="4" name="Picture 3" descr="An illustration of an equi join example using an INNER join. The following S Q L statements are used. Line 1. SELECT Customer underscore T dot Customer I D comma Order underscore T dot Customer I D comma Customer Name comma Order I D. Line 2. FROM Customer underscore T INNER JOIN comma Order underscore T. Line 3. ON Customer underscore T dot Customer I D equals Order underscore T dot Customer I D. Line 4. ORDER BY Order I D.">
            <a:extLst>
              <a:ext uri="{FF2B5EF4-FFF2-40B4-BE49-F238E27FC236}">
                <a16:creationId xmlns:a16="http://schemas.microsoft.com/office/drawing/2014/main" id="{63446E68-7F29-4EA0-B36A-8167AD859D3E}"/>
              </a:ext>
            </a:extLst>
          </p:cNvPr>
          <p:cNvPicPr>
            <a:picLocks noChangeAspect="1"/>
          </p:cNvPicPr>
          <p:nvPr/>
        </p:nvPicPr>
        <p:blipFill>
          <a:blip r:embed="rId3"/>
          <a:stretch>
            <a:fillRect/>
          </a:stretch>
        </p:blipFill>
        <p:spPr>
          <a:xfrm>
            <a:off x="1109769" y="1600201"/>
            <a:ext cx="6924461" cy="1935982"/>
          </a:xfrm>
          <a:prstGeom prst="rect">
            <a:avLst/>
          </a:prstGeom>
        </p:spPr>
      </p:pic>
      <p:sp>
        <p:nvSpPr>
          <p:cNvPr id="3" name="Text Placeholder 2"/>
          <p:cNvSpPr>
            <a:spLocks noGrp="1"/>
          </p:cNvSpPr>
          <p:nvPr>
            <p:ph type="body" idx="1"/>
          </p:nvPr>
        </p:nvSpPr>
        <p:spPr>
          <a:xfrm>
            <a:off x="457199" y="3701375"/>
            <a:ext cx="8229600" cy="2524327"/>
          </a:xfrm>
        </p:spPr>
        <p:txBody>
          <a:bodyPr/>
          <a:lstStyle/>
          <a:p>
            <a:pPr marL="0" indent="0">
              <a:buNone/>
            </a:pPr>
            <a:r>
              <a:rPr lang="en-US" sz="2200" dirty="0"/>
              <a:t>INNER JOIN clause is an alternative to WHERE clause, and is used to match primary and foreign keys.</a:t>
            </a:r>
          </a:p>
          <a:p>
            <a:pPr marL="0" indent="0">
              <a:buNone/>
            </a:pPr>
            <a:r>
              <a:rPr lang="en-US" sz="2200" dirty="0"/>
              <a:t>An INNER join will only return rows from each table that have matching rows in the other.</a:t>
            </a:r>
          </a:p>
          <a:p>
            <a:pPr marL="0" indent="0">
              <a:buNone/>
            </a:pPr>
            <a:r>
              <a:rPr lang="en-US" sz="2200" dirty="0"/>
              <a:t>This query produces the same results as the previous equi-join example.</a:t>
            </a:r>
          </a:p>
        </p:txBody>
      </p:sp>
    </p:spTree>
    <p:extLst>
      <p:ext uri="{BB962C8B-B14F-4D97-AF65-F5344CB8AC3E}">
        <p14:creationId xmlns:p14="http://schemas.microsoft.com/office/powerpoint/2010/main" val="2720394068"/>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8807</TotalTime>
  <Words>2918</Words>
  <Application>Microsoft Office PowerPoint</Application>
  <PresentationFormat>On-screen Show (4:3)</PresentationFormat>
  <Paragraphs>294</Paragraphs>
  <Slides>24</Slides>
  <Notes>22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24</vt:i4>
      </vt:variant>
    </vt:vector>
  </HeadingPairs>
  <TitlesOfParts>
    <vt:vector size="30" baseType="lpstr">
      <vt:lpstr>Arial</vt:lpstr>
      <vt:lpstr>Noto Sans Symbols</vt:lpstr>
      <vt:lpstr>Times New Roman</vt:lpstr>
      <vt:lpstr>Verdana</vt:lpstr>
      <vt:lpstr>508 Lecture</vt:lpstr>
      <vt:lpstr>1_508 Lecture</vt:lpstr>
      <vt:lpstr>Modern Database Management</vt:lpstr>
      <vt:lpstr>Learning Objectives</vt:lpstr>
      <vt:lpstr>Processing Multiple Tables (1 of 2)</vt:lpstr>
      <vt:lpstr>Processing Multiple Tables (2 of 2)</vt:lpstr>
      <vt:lpstr>Figure 7-2 Visualization of Different Join Types with Results Returned in Shaded Area</vt:lpstr>
      <vt:lpstr>The Following Slides Create Tables for This Enterprise Data Model</vt:lpstr>
      <vt:lpstr>Figure 6-1 P V F Company Customer_T and Order_T Tables</vt:lpstr>
      <vt:lpstr>Equi-Join Example</vt:lpstr>
      <vt:lpstr>Equi-Join Example – Alternative Syntax An INNER Join</vt:lpstr>
      <vt:lpstr>Outer-Join Example</vt:lpstr>
      <vt:lpstr>Result</vt:lpstr>
      <vt:lpstr>Multiple Table Join Example</vt:lpstr>
      <vt:lpstr>Figure 6-4 Results from a Four-Table Join (Edited for Readability)</vt:lpstr>
      <vt:lpstr>Self Join Example</vt:lpstr>
      <vt:lpstr>Figure 6-5 Example of a Self Join</vt:lpstr>
      <vt:lpstr>Subqueries</vt:lpstr>
      <vt:lpstr>Subquery Example</vt:lpstr>
      <vt:lpstr>Alternative Approach, Using a Join</vt:lpstr>
      <vt:lpstr>Figure 6-6 Graphical Depiction of Two Ways to Answer a Query with Different Types of Joins (1 of 2)</vt:lpstr>
      <vt:lpstr>Figure 6-6 Graphical Depiction of Two Ways to Answer a Query with Different Types of Joins (2 of 2)</vt:lpstr>
      <vt:lpstr>Correlated versus. Noncorrelated Subqueries</vt:lpstr>
      <vt:lpstr>Example of a Correlated Subquery</vt:lpstr>
      <vt:lpstr>Another Correlated Subquery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Database Management, Thirteenth Edition</dc:title>
  <dc:subject>MIS/IT</dc:subject>
  <dc:creator>Hoffer/Ramesh/Topi</dc:creator>
  <cp:keywords>Modern Database Management</cp:keywords>
  <cp:lastModifiedBy>Zaman Zaman</cp:lastModifiedBy>
  <cp:revision>1102</cp:revision>
  <dcterms:modified xsi:type="dcterms:W3CDTF">2021-01-18T14:27:16Z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