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4"/>
  </p:notesMasterIdLst>
  <p:handoutMasterIdLst>
    <p:handoutMasterId r:id="rId25"/>
  </p:handoutMasterIdLst>
  <p:sldIdLst>
    <p:sldId id="332" r:id="rId3"/>
    <p:sldId id="334" r:id="rId4"/>
    <p:sldId id="368" r:id="rId5"/>
    <p:sldId id="369" r:id="rId6"/>
    <p:sldId id="370" r:id="rId7"/>
    <p:sldId id="371" r:id="rId8"/>
    <p:sldId id="372" r:id="rId9"/>
    <p:sldId id="373" r:id="rId10"/>
    <p:sldId id="374" r:id="rId11"/>
    <p:sldId id="375" r:id="rId12"/>
    <p:sldId id="376" r:id="rId13"/>
    <p:sldId id="377" r:id="rId14"/>
    <p:sldId id="378" r:id="rId15"/>
    <p:sldId id="379" r:id="rId16"/>
    <p:sldId id="380" r:id="rId17"/>
    <p:sldId id="381" r:id="rId18"/>
    <p:sldId id="382" r:id="rId19"/>
    <p:sldId id="383" r:id="rId20"/>
    <p:sldId id="384" r:id="rId21"/>
    <p:sldId id="385" r:id="rId22"/>
    <p:sldId id="329"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04" userDrawn="1">
          <p15:clr>
            <a:srgbClr val="A4A3A4"/>
          </p15:clr>
        </p15:guide>
        <p15:guide id="2" pos="1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762" autoAdjust="0"/>
    <p:restoredTop sz="91977" autoAdjust="0"/>
  </p:normalViewPr>
  <p:slideViewPr>
    <p:cSldViewPr snapToGrid="0" snapToObjects="1">
      <p:cViewPr varScale="1">
        <p:scale>
          <a:sx n="86" d="100"/>
          <a:sy n="86" d="100"/>
        </p:scale>
        <p:origin x="966" y="36"/>
      </p:cViewPr>
      <p:guideLst>
        <p:guide orient="horz" pos="4104"/>
        <p:guide pos="1824"/>
      </p:guideLst>
    </p:cSldViewPr>
  </p:slideViewPr>
  <p:outlineViewPr>
    <p:cViewPr>
      <p:scale>
        <a:sx n="66" d="100"/>
        <a:sy n="66" d="100"/>
      </p:scale>
      <p:origin x="0" y="-2334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man Zaman" userId="e745144d-2859-4efa-8ace-e0474d46a858" providerId="ADAL" clId="{6AD22E4E-4CE0-4AA2-8357-2D3EFB3AD60E}"/>
    <pc:docChg chg="delSld">
      <pc:chgData name="Zaman Zaman" userId="e745144d-2859-4efa-8ace-e0474d46a858" providerId="ADAL" clId="{6AD22E4E-4CE0-4AA2-8357-2D3EFB3AD60E}" dt="2021-01-18T04:24:24.009" v="32" actId="2696"/>
      <pc:docMkLst>
        <pc:docMk/>
      </pc:docMkLst>
      <pc:sldChg chg="del">
        <pc:chgData name="Zaman Zaman" userId="e745144d-2859-4efa-8ace-e0474d46a858" providerId="ADAL" clId="{6AD22E4E-4CE0-4AA2-8357-2D3EFB3AD60E}" dt="2021-01-18T04:24:23.993" v="29" actId="2696"/>
        <pc:sldMkLst>
          <pc:docMk/>
          <pc:sldMk cId="3121295251" sldId="335"/>
        </pc:sldMkLst>
      </pc:sldChg>
      <pc:sldChg chg="del">
        <pc:chgData name="Zaman Zaman" userId="e745144d-2859-4efa-8ace-e0474d46a858" providerId="ADAL" clId="{6AD22E4E-4CE0-4AA2-8357-2D3EFB3AD60E}" dt="2021-01-18T04:24:24.001" v="30" actId="2696"/>
        <pc:sldMkLst>
          <pc:docMk/>
          <pc:sldMk cId="2971041087" sldId="336"/>
        </pc:sldMkLst>
      </pc:sldChg>
      <pc:sldChg chg="del">
        <pc:chgData name="Zaman Zaman" userId="e745144d-2859-4efa-8ace-e0474d46a858" providerId="ADAL" clId="{6AD22E4E-4CE0-4AA2-8357-2D3EFB3AD60E}" dt="2021-01-18T04:24:24.001" v="31" actId="2696"/>
        <pc:sldMkLst>
          <pc:docMk/>
          <pc:sldMk cId="815113136" sldId="337"/>
        </pc:sldMkLst>
      </pc:sldChg>
      <pc:sldChg chg="del">
        <pc:chgData name="Zaman Zaman" userId="e745144d-2859-4efa-8ace-e0474d46a858" providerId="ADAL" clId="{6AD22E4E-4CE0-4AA2-8357-2D3EFB3AD60E}" dt="2021-01-18T04:24:24.009" v="32" actId="2696"/>
        <pc:sldMkLst>
          <pc:docMk/>
          <pc:sldMk cId="723727323" sldId="338"/>
        </pc:sldMkLst>
      </pc:sldChg>
      <pc:sldChg chg="del">
        <pc:chgData name="Zaman Zaman" userId="e745144d-2859-4efa-8ace-e0474d46a858" providerId="ADAL" clId="{6AD22E4E-4CE0-4AA2-8357-2D3EFB3AD60E}" dt="2021-01-18T04:24:23.953" v="23" actId="2696"/>
        <pc:sldMkLst>
          <pc:docMk/>
          <pc:sldMk cId="227246767" sldId="339"/>
        </pc:sldMkLst>
      </pc:sldChg>
      <pc:sldChg chg="del">
        <pc:chgData name="Zaman Zaman" userId="e745144d-2859-4efa-8ace-e0474d46a858" providerId="ADAL" clId="{6AD22E4E-4CE0-4AA2-8357-2D3EFB3AD60E}" dt="2021-01-18T04:24:23.961" v="24" actId="2696"/>
        <pc:sldMkLst>
          <pc:docMk/>
          <pc:sldMk cId="684776328" sldId="340"/>
        </pc:sldMkLst>
      </pc:sldChg>
      <pc:sldChg chg="del">
        <pc:chgData name="Zaman Zaman" userId="e745144d-2859-4efa-8ace-e0474d46a858" providerId="ADAL" clId="{6AD22E4E-4CE0-4AA2-8357-2D3EFB3AD60E}" dt="2021-01-18T04:24:23.969" v="25" actId="2696"/>
        <pc:sldMkLst>
          <pc:docMk/>
          <pc:sldMk cId="2040773294" sldId="341"/>
        </pc:sldMkLst>
      </pc:sldChg>
      <pc:sldChg chg="del">
        <pc:chgData name="Zaman Zaman" userId="e745144d-2859-4efa-8ace-e0474d46a858" providerId="ADAL" clId="{6AD22E4E-4CE0-4AA2-8357-2D3EFB3AD60E}" dt="2021-01-18T04:24:23.977" v="26" actId="2696"/>
        <pc:sldMkLst>
          <pc:docMk/>
          <pc:sldMk cId="1728610197" sldId="342"/>
        </pc:sldMkLst>
      </pc:sldChg>
      <pc:sldChg chg="del">
        <pc:chgData name="Zaman Zaman" userId="e745144d-2859-4efa-8ace-e0474d46a858" providerId="ADAL" clId="{6AD22E4E-4CE0-4AA2-8357-2D3EFB3AD60E}" dt="2021-01-18T04:24:23.985" v="27" actId="2696"/>
        <pc:sldMkLst>
          <pc:docMk/>
          <pc:sldMk cId="3488506890" sldId="343"/>
        </pc:sldMkLst>
      </pc:sldChg>
      <pc:sldChg chg="del">
        <pc:chgData name="Zaman Zaman" userId="e745144d-2859-4efa-8ace-e0474d46a858" providerId="ADAL" clId="{6AD22E4E-4CE0-4AA2-8357-2D3EFB3AD60E}" dt="2021-01-18T04:24:23.985" v="28" actId="2696"/>
        <pc:sldMkLst>
          <pc:docMk/>
          <pc:sldMk cId="1463669311" sldId="344"/>
        </pc:sldMkLst>
      </pc:sldChg>
      <pc:sldChg chg="del">
        <pc:chgData name="Zaman Zaman" userId="e745144d-2859-4efa-8ace-e0474d46a858" providerId="ADAL" clId="{6AD22E4E-4CE0-4AA2-8357-2D3EFB3AD60E}" dt="2021-01-18T04:24:23.921" v="17" actId="2696"/>
        <pc:sldMkLst>
          <pc:docMk/>
          <pc:sldMk cId="3769605346" sldId="345"/>
        </pc:sldMkLst>
      </pc:sldChg>
      <pc:sldChg chg="del">
        <pc:chgData name="Zaman Zaman" userId="e745144d-2859-4efa-8ace-e0474d46a858" providerId="ADAL" clId="{6AD22E4E-4CE0-4AA2-8357-2D3EFB3AD60E}" dt="2021-01-18T04:24:23.929" v="18" actId="2696"/>
        <pc:sldMkLst>
          <pc:docMk/>
          <pc:sldMk cId="328987248" sldId="346"/>
        </pc:sldMkLst>
      </pc:sldChg>
      <pc:sldChg chg="del">
        <pc:chgData name="Zaman Zaman" userId="e745144d-2859-4efa-8ace-e0474d46a858" providerId="ADAL" clId="{6AD22E4E-4CE0-4AA2-8357-2D3EFB3AD60E}" dt="2021-01-18T04:24:23.929" v="19" actId="2696"/>
        <pc:sldMkLst>
          <pc:docMk/>
          <pc:sldMk cId="662343051" sldId="347"/>
        </pc:sldMkLst>
      </pc:sldChg>
      <pc:sldChg chg="del">
        <pc:chgData name="Zaman Zaman" userId="e745144d-2859-4efa-8ace-e0474d46a858" providerId="ADAL" clId="{6AD22E4E-4CE0-4AA2-8357-2D3EFB3AD60E}" dt="2021-01-18T04:24:23.937" v="20" actId="2696"/>
        <pc:sldMkLst>
          <pc:docMk/>
          <pc:sldMk cId="2021459036" sldId="348"/>
        </pc:sldMkLst>
      </pc:sldChg>
      <pc:sldChg chg="del">
        <pc:chgData name="Zaman Zaman" userId="e745144d-2859-4efa-8ace-e0474d46a858" providerId="ADAL" clId="{6AD22E4E-4CE0-4AA2-8357-2D3EFB3AD60E}" dt="2021-01-18T04:24:23.945" v="21" actId="2696"/>
        <pc:sldMkLst>
          <pc:docMk/>
          <pc:sldMk cId="598495593" sldId="349"/>
        </pc:sldMkLst>
      </pc:sldChg>
      <pc:sldChg chg="del">
        <pc:chgData name="Zaman Zaman" userId="e745144d-2859-4efa-8ace-e0474d46a858" providerId="ADAL" clId="{6AD22E4E-4CE0-4AA2-8357-2D3EFB3AD60E}" dt="2021-01-18T04:24:23.945" v="22" actId="2696"/>
        <pc:sldMkLst>
          <pc:docMk/>
          <pc:sldMk cId="571153084" sldId="350"/>
        </pc:sldMkLst>
      </pc:sldChg>
      <pc:sldChg chg="del">
        <pc:chgData name="Zaman Zaman" userId="e745144d-2859-4efa-8ace-e0474d46a858" providerId="ADAL" clId="{6AD22E4E-4CE0-4AA2-8357-2D3EFB3AD60E}" dt="2021-01-18T04:24:23.917" v="16" actId="2696"/>
        <pc:sldMkLst>
          <pc:docMk/>
          <pc:sldMk cId="3319538889" sldId="351"/>
        </pc:sldMkLst>
      </pc:sldChg>
      <pc:sldChg chg="del">
        <pc:chgData name="Zaman Zaman" userId="e745144d-2859-4efa-8ace-e0474d46a858" providerId="ADAL" clId="{6AD22E4E-4CE0-4AA2-8357-2D3EFB3AD60E}" dt="2021-01-18T04:24:23.898" v="15" actId="2696"/>
        <pc:sldMkLst>
          <pc:docMk/>
          <pc:sldMk cId="1363138992" sldId="352"/>
        </pc:sldMkLst>
      </pc:sldChg>
      <pc:sldChg chg="del">
        <pc:chgData name="Zaman Zaman" userId="e745144d-2859-4efa-8ace-e0474d46a858" providerId="ADAL" clId="{6AD22E4E-4CE0-4AA2-8357-2D3EFB3AD60E}" dt="2021-01-18T04:24:23.880" v="14" actId="2696"/>
        <pc:sldMkLst>
          <pc:docMk/>
          <pc:sldMk cId="1712406394" sldId="353"/>
        </pc:sldMkLst>
      </pc:sldChg>
      <pc:sldChg chg="del">
        <pc:chgData name="Zaman Zaman" userId="e745144d-2859-4efa-8ace-e0474d46a858" providerId="ADAL" clId="{6AD22E4E-4CE0-4AA2-8357-2D3EFB3AD60E}" dt="2021-01-18T04:24:23.864" v="13" actId="2696"/>
        <pc:sldMkLst>
          <pc:docMk/>
          <pc:sldMk cId="1761857846" sldId="354"/>
        </pc:sldMkLst>
      </pc:sldChg>
      <pc:sldChg chg="del">
        <pc:chgData name="Zaman Zaman" userId="e745144d-2859-4efa-8ace-e0474d46a858" providerId="ADAL" clId="{6AD22E4E-4CE0-4AA2-8357-2D3EFB3AD60E}" dt="2021-01-18T04:24:23.804" v="7" actId="2696"/>
        <pc:sldMkLst>
          <pc:docMk/>
          <pc:sldMk cId="2686453034" sldId="355"/>
        </pc:sldMkLst>
      </pc:sldChg>
      <pc:sldChg chg="del">
        <pc:chgData name="Zaman Zaman" userId="e745144d-2859-4efa-8ace-e0474d46a858" providerId="ADAL" clId="{6AD22E4E-4CE0-4AA2-8357-2D3EFB3AD60E}" dt="2021-01-18T04:24:23.812" v="8" actId="2696"/>
        <pc:sldMkLst>
          <pc:docMk/>
          <pc:sldMk cId="2999336391" sldId="356"/>
        </pc:sldMkLst>
      </pc:sldChg>
      <pc:sldChg chg="del">
        <pc:chgData name="Zaman Zaman" userId="e745144d-2859-4efa-8ace-e0474d46a858" providerId="ADAL" clId="{6AD22E4E-4CE0-4AA2-8357-2D3EFB3AD60E}" dt="2021-01-18T04:24:23.820" v="9" actId="2696"/>
        <pc:sldMkLst>
          <pc:docMk/>
          <pc:sldMk cId="3569954198" sldId="357"/>
        </pc:sldMkLst>
      </pc:sldChg>
      <pc:sldChg chg="del">
        <pc:chgData name="Zaman Zaman" userId="e745144d-2859-4efa-8ace-e0474d46a858" providerId="ADAL" clId="{6AD22E4E-4CE0-4AA2-8357-2D3EFB3AD60E}" dt="2021-01-18T04:24:23.820" v="10" actId="2696"/>
        <pc:sldMkLst>
          <pc:docMk/>
          <pc:sldMk cId="1681883088" sldId="358"/>
        </pc:sldMkLst>
      </pc:sldChg>
      <pc:sldChg chg="del">
        <pc:chgData name="Zaman Zaman" userId="e745144d-2859-4efa-8ace-e0474d46a858" providerId="ADAL" clId="{6AD22E4E-4CE0-4AA2-8357-2D3EFB3AD60E}" dt="2021-01-18T04:24:23.828" v="11" actId="2696"/>
        <pc:sldMkLst>
          <pc:docMk/>
          <pc:sldMk cId="1360564897" sldId="359"/>
        </pc:sldMkLst>
      </pc:sldChg>
      <pc:sldChg chg="del">
        <pc:chgData name="Zaman Zaman" userId="e745144d-2859-4efa-8ace-e0474d46a858" providerId="ADAL" clId="{6AD22E4E-4CE0-4AA2-8357-2D3EFB3AD60E}" dt="2021-01-18T04:24:23.840" v="12" actId="2696"/>
        <pc:sldMkLst>
          <pc:docMk/>
          <pc:sldMk cId="2520341515" sldId="360"/>
        </pc:sldMkLst>
      </pc:sldChg>
      <pc:sldChg chg="del">
        <pc:chgData name="Zaman Zaman" userId="e745144d-2859-4efa-8ace-e0474d46a858" providerId="ADAL" clId="{6AD22E4E-4CE0-4AA2-8357-2D3EFB3AD60E}" dt="2021-01-18T04:24:23.777" v="1" actId="2696"/>
        <pc:sldMkLst>
          <pc:docMk/>
          <pc:sldMk cId="515398347" sldId="361"/>
        </pc:sldMkLst>
      </pc:sldChg>
      <pc:sldChg chg="del">
        <pc:chgData name="Zaman Zaman" userId="e745144d-2859-4efa-8ace-e0474d46a858" providerId="ADAL" clId="{6AD22E4E-4CE0-4AA2-8357-2D3EFB3AD60E}" dt="2021-01-18T04:24:23.777" v="2" actId="2696"/>
        <pc:sldMkLst>
          <pc:docMk/>
          <pc:sldMk cId="3393033611" sldId="362"/>
        </pc:sldMkLst>
      </pc:sldChg>
      <pc:sldChg chg="del">
        <pc:chgData name="Zaman Zaman" userId="e745144d-2859-4efa-8ace-e0474d46a858" providerId="ADAL" clId="{6AD22E4E-4CE0-4AA2-8357-2D3EFB3AD60E}" dt="2021-01-18T04:24:23.785" v="3" actId="2696"/>
        <pc:sldMkLst>
          <pc:docMk/>
          <pc:sldMk cId="3831344480" sldId="363"/>
        </pc:sldMkLst>
      </pc:sldChg>
      <pc:sldChg chg="del">
        <pc:chgData name="Zaman Zaman" userId="e745144d-2859-4efa-8ace-e0474d46a858" providerId="ADAL" clId="{6AD22E4E-4CE0-4AA2-8357-2D3EFB3AD60E}" dt="2021-01-18T04:24:23.789" v="4" actId="2696"/>
        <pc:sldMkLst>
          <pc:docMk/>
          <pc:sldMk cId="3487830117" sldId="364"/>
        </pc:sldMkLst>
      </pc:sldChg>
      <pc:sldChg chg="del">
        <pc:chgData name="Zaman Zaman" userId="e745144d-2859-4efa-8ace-e0474d46a858" providerId="ADAL" clId="{6AD22E4E-4CE0-4AA2-8357-2D3EFB3AD60E}" dt="2021-01-18T04:24:23.804" v="5" actId="2696"/>
        <pc:sldMkLst>
          <pc:docMk/>
          <pc:sldMk cId="1174379215" sldId="365"/>
        </pc:sldMkLst>
      </pc:sldChg>
      <pc:sldChg chg="del">
        <pc:chgData name="Zaman Zaman" userId="e745144d-2859-4efa-8ace-e0474d46a858" providerId="ADAL" clId="{6AD22E4E-4CE0-4AA2-8357-2D3EFB3AD60E}" dt="2021-01-18T04:24:23.804" v="6" actId="2696"/>
        <pc:sldMkLst>
          <pc:docMk/>
          <pc:sldMk cId="141773491" sldId="366"/>
        </pc:sldMkLst>
      </pc:sldChg>
      <pc:sldChg chg="del">
        <pc:chgData name="Zaman Zaman" userId="e745144d-2859-4efa-8ace-e0474d46a858" providerId="ADAL" clId="{6AD22E4E-4CE0-4AA2-8357-2D3EFB3AD60E}" dt="2021-01-18T04:24:23.755" v="0" actId="2696"/>
        <pc:sldMkLst>
          <pc:docMk/>
          <pc:sldMk cId="1678283200" sldId="3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1/17/2021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So, now we have three separate relations. There is no partial dependency. But we still have a transitive dependency. We will fix this next by</a:t>
            </a:r>
            <a:r>
              <a:rPr lang="en-US" altLang="en-US" baseline="0" dirty="0">
                <a:cs typeface="Arial" pitchFamily="34" charset="0"/>
              </a:rPr>
              <a:t> splitting customers from orders.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573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Finally we are at third normal form. At this point we have a well-structured database.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57951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Note that if we had started with a thorough</a:t>
            </a:r>
            <a:r>
              <a:rPr lang="en-US" altLang="en-US" baseline="0" dirty="0">
                <a:cs typeface="Arial" pitchFamily="34" charset="0"/>
              </a:rPr>
              <a:t> E-R model, we would not have wound up with one big table containing multiple themes. The original table basically had three separate entities all wrapped into a single relation (customer, product, and order). Furthermore, it hid the fact of a many-to-many relationship between orders and products. </a:t>
            </a:r>
          </a:p>
          <a:p>
            <a:pPr eaLnBrk="1" hangingPunct="1"/>
            <a:endParaRPr lang="en-US" altLang="en-US" baseline="0" dirty="0">
              <a:cs typeface="Arial" pitchFamily="34" charset="0"/>
            </a:endParaRPr>
          </a:p>
          <a:p>
            <a:pPr eaLnBrk="1" hangingPunct="1"/>
            <a:r>
              <a:rPr lang="en-US" altLang="en-US" baseline="0" dirty="0">
                <a:cs typeface="Arial" pitchFamily="34" charset="0"/>
              </a:rPr>
              <a:t>This illustrates the danger of going straight to the logical database design without first performing the conceptual model analysis. But this sort of thing happens all too often.</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56494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outerShdw blurRad="38100" dist="38100" dir="2700000" algn="tl">
                    <a:srgbClr val="FFFFFF"/>
                  </a:outerShdw>
                </a:effectLst>
              </a:rPr>
              <a:t>Enterprise</a:t>
            </a:r>
            <a:r>
              <a:rPr lang="en-US" sz="1200" baseline="0" dirty="0">
                <a:solidFill>
                  <a:srgbClr val="000000"/>
                </a:solidFill>
                <a:effectLst>
                  <a:outerShdw blurRad="38100" dist="38100" dir="2700000" algn="tl">
                    <a:srgbClr val="FFFFFF"/>
                  </a:outerShdw>
                </a:effectLst>
              </a:rPr>
              <a:t> keys are p</a:t>
            </a:r>
            <a:r>
              <a:rPr lang="en-US" sz="1200" dirty="0">
                <a:solidFill>
                  <a:srgbClr val="000000"/>
                </a:solidFill>
                <a:effectLst>
                  <a:outerShdw blurRad="38100" dist="38100" dir="2700000" algn="tl">
                    <a:srgbClr val="FFFFFF"/>
                  </a:outerShdw>
                </a:effectLst>
              </a:rPr>
              <a:t>rimary keys that are unique in the whole database, not just within a single relation. This corresponds with the concept of an object ID in object-oriented systems.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0048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The previous slides showed how to map an E-R model to a relational database design. If you follow these mappings, then your result will be a well-structured database. But if you just start by creating tables without considering the E-R rules, then you will likely get a database that is not well-structured. These databases could</a:t>
            </a:r>
            <a:r>
              <a:rPr lang="en-US" altLang="en-US" baseline="0" dirty="0">
                <a:cs typeface="Arial" pitchFamily="34" charset="0"/>
              </a:rPr>
              <a:t> cause anomalies because of data duplication. In the next several slides we’ll see how to correct these anomalies through a process called “normalization”.</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93659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A general rule of thumb: A table should not pertain to more than one entity type.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81468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This is a relation. But it is not a well-structured relation.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3665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solidFill>
                  <a:srgbClr val="990000"/>
                </a:solidFill>
                <a:latin typeface="Times New Roman" pitchFamily="18" charset="0"/>
              </a:rPr>
              <a:t>Why do these anomalies exist? Because there are two themes (entity types) in this one relation. There are employees and there are courses. This results in data duplication and an unnecessary dependency between the entities.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78249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It is important that a database reach third normal form. Boyce-Codd, fourth, and fifth are of</a:t>
            </a:r>
            <a:r>
              <a:rPr lang="en-US" altLang="en-US" baseline="0" dirty="0">
                <a:cs typeface="Arial" pitchFamily="34" charset="0"/>
              </a:rPr>
              <a:t> theoretical interest, but not generally considered vital for qualifying as a set of well-structured relations.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56222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This table is not a relation. Note the blank</a:t>
            </a:r>
            <a:r>
              <a:rPr lang="en-US" altLang="en-US" baseline="0" dirty="0">
                <a:cs typeface="Arial" pitchFamily="34" charset="0"/>
              </a:rPr>
              <a:t> OrderID field. Also, we don’t explicitly see the customer or order date for the second, third, and fifth rows. You can imagine seeing something like this in a spreadsheet and inferring that the second and third rows correspond with order 1006. But this is not sufficient for a database.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36802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defRPr/>
            </a:pPr>
            <a:r>
              <a:rPr lang="en-US" sz="1200" dirty="0">
                <a:solidFill>
                  <a:srgbClr val="000000"/>
                </a:solidFill>
                <a:effectLst>
                  <a:outerShdw blurRad="38100" dist="38100" dir="2700000" algn="tl">
                    <a:srgbClr val="FFFFFF"/>
                  </a:outerShdw>
                </a:effectLst>
              </a:rPr>
              <a:t>Why do these anomalies exist? </a:t>
            </a:r>
          </a:p>
          <a:p>
            <a:pPr>
              <a:lnSpc>
                <a:spcPct val="80000"/>
              </a:lnSpc>
              <a:defRPr/>
            </a:pPr>
            <a:r>
              <a:rPr lang="en-US" sz="1200" dirty="0">
                <a:solidFill>
                  <a:srgbClr val="000000"/>
                </a:solidFill>
                <a:effectLst>
                  <a:outerShdw blurRad="38100" dist="38100" dir="2700000" algn="tl">
                    <a:srgbClr val="FFFFFF"/>
                  </a:outerShdw>
                </a:effectLst>
              </a:rPr>
              <a:t>Because there are multiple themes (entity types) in one relation. This results in duplication and an unnecessary dependency between the entities.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47548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In</a:t>
            </a:r>
            <a:r>
              <a:rPr lang="en-US" altLang="en-US" baseline="0" dirty="0">
                <a:cs typeface="Arial" pitchFamily="34" charset="0"/>
              </a:rPr>
              <a:t> this one relation, there are both partial and transitive dependencies. Because of partial dependencies, the relation is not in 2</a:t>
            </a:r>
            <a:r>
              <a:rPr lang="en-US" altLang="en-US" baseline="30000" dirty="0">
                <a:cs typeface="Arial" pitchFamily="34" charset="0"/>
              </a:rPr>
              <a:t>nd</a:t>
            </a:r>
            <a:r>
              <a:rPr lang="en-US" altLang="en-US" baseline="0" dirty="0">
                <a:cs typeface="Arial" pitchFamily="34" charset="0"/>
              </a:rPr>
              <a:t> normal form. So, our first step is to remove the partial dependencies by splitting the table into three, one for orders, one for products, and one for order line.</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71400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68249" y="6452413"/>
            <a:ext cx="6098022" cy="24819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b"/>
          <a:lstStyle/>
          <a:p>
            <a:pPr>
              <a:defRPr/>
            </a:pPr>
            <a:r>
              <a:rPr lang="en-US" dirty="0"/>
              <a:t>Modern Database Management</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a:latin typeface="+mn-lt"/>
              </a:rPr>
              <a:t>Thirteenth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4</a:t>
            </a:r>
          </a:p>
        </p:txBody>
      </p:sp>
      <p:sp>
        <p:nvSpPr>
          <p:cNvPr id="5" name="Text Placeholder 4"/>
          <p:cNvSpPr>
            <a:spLocks noGrp="1"/>
          </p:cNvSpPr>
          <p:nvPr>
            <p:ph type="body" idx="3"/>
          </p:nvPr>
        </p:nvSpPr>
        <p:spPr>
          <a:xfrm>
            <a:off x="4773168" y="3114461"/>
            <a:ext cx="3913631" cy="857932"/>
          </a:xfrm>
        </p:spPr>
        <p:txBody>
          <a:bodyPr/>
          <a:lstStyle/>
          <a:p>
            <a:pPr lvl="0" algn="ctr">
              <a:buSzPct val="25000"/>
            </a:pPr>
            <a:r>
              <a:rPr lang="en-US" dirty="0">
                <a:solidFill>
                  <a:srgbClr val="000000"/>
                </a:solidFill>
                <a:latin typeface="+mn-lt"/>
              </a:rPr>
              <a:t>Logical Database Design and the Relational Model</a:t>
            </a:r>
            <a:endParaRPr lang="en-US" dirty="0">
              <a:latin typeface="+mn-lt"/>
            </a:endParaRPr>
          </a:p>
        </p:txBody>
      </p:sp>
      <p:pic>
        <p:nvPicPr>
          <p:cNvPr id="8" name="Picture 7" descr="Front Cover: Modern Database Management Thirteenth Edition by Hoffer, Ramesh and Topi."/>
          <p:cNvPicPr>
            <a:picLocks noChangeAspect="1"/>
          </p:cNvPicPr>
          <p:nvPr/>
        </p:nvPicPr>
        <p:blipFill>
          <a:blip r:embed="rId3"/>
          <a:stretch>
            <a:fillRect/>
          </a:stretch>
        </p:blipFill>
        <p:spPr>
          <a:xfrm>
            <a:off x="615470" y="1888110"/>
            <a:ext cx="3416019" cy="4394140"/>
          </a:xfrm>
          <a:prstGeom prst="rect">
            <a:avLst/>
          </a:prstGeom>
          <a:ln w="9525">
            <a:solidFill>
              <a:schemeClr val="tx1"/>
            </a:solidFill>
          </a:ln>
          <a:effectLst/>
        </p:spPr>
      </p:pic>
      <p:sp>
        <p:nvSpPr>
          <p:cNvPr id="6" name="Text Placeholder 5"/>
          <p:cNvSpPr>
            <a:spLocks noGrp="1"/>
          </p:cNvSpPr>
          <p:nvPr>
            <p:ph type="body" idx="13"/>
          </p:nvPr>
        </p:nvSpPr>
        <p:spPr>
          <a:xfrm>
            <a:off x="2668249" y="6452413"/>
            <a:ext cx="6098022" cy="248192"/>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p>
        </p:txBody>
      </p:sp>
    </p:spTree>
    <p:extLst>
      <p:ext uri="{BB962C8B-B14F-4D97-AF65-F5344CB8AC3E}">
        <p14:creationId xmlns:p14="http://schemas.microsoft.com/office/powerpoint/2010/main" val="3635118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4.25 Invoice Data (Pine Valley Furniture Company)</a:t>
            </a:r>
          </a:p>
        </p:txBody>
      </p:sp>
      <p:pic>
        <p:nvPicPr>
          <p:cNvPr id="6" name="Picture 5" descr="A table shows a relation INVOICE with the attributes and values from the customer invoice shown as columns and data. The table has 5 rows and 10 columns. The columns have the following headings from left to right. Order I D, Order Date, Customer I D, Customer Name, Customer Address, Product I D, Product Description, Product Finish, Product Standard Price, and Order Quantity. Row 1. Order I D, 1 0 0 6, Order Date, 10 slash 24 slash 20 18, Customer I D, 2, Customer Name, Value Furniture, Customer Address, Plano comma T X, Product I D, 7, Product Description, Dining Table, Product Finish, Natural Ash, Product Standard Price, 800, and Order Quantity, 2. Row 2. Order I D, blank, Order Date, blank, Customer I D, 2, Customer Name, blank, Customer Address, blank, Product I D, 5, Product Description, Writer’s Desk, Product Finish, Cherry, Product Standard Price, 325, and Order Quantity, 2. Row 3. Order I D, blank, Order Date, blank, Customer I D, 2, Customer Name, blank, Customer Address, blank, Product I D, 4, Product Description, Entertainment Center, Product Finish, Natural Maple, Product Standard Price, 650, and Order Quantity, 1. Row 4. Order I D, 1 0 0 7, Order Date, 10 slash 25 slash 20 18, Customer I D, 2, Customer Name, Furniture Gallery, Customer Address, Boulder comma C O, Product I D, 11, Product Description, 4 Door Dresser, Product Finish, Oak, Product Standard Price, 500, and Order Quantity, 4. Row 5. Order I D, blank, Order Date, blank, Customer I D, 2, Customer Name, blank, Customer Address, blank, Product I D, 4, Product Description, Entertainment Center, Product Finish, Natural Maple, Product Standard Price, 650, and Order Quantity, 3."/>
          <p:cNvPicPr>
            <a:picLocks noChangeAspect="1"/>
          </p:cNvPicPr>
          <p:nvPr/>
        </p:nvPicPr>
        <p:blipFill>
          <a:blip r:embed="rId3"/>
          <a:stretch>
            <a:fillRect/>
          </a:stretch>
        </p:blipFill>
        <p:spPr>
          <a:xfrm>
            <a:off x="457200" y="2258794"/>
            <a:ext cx="8246360" cy="2217754"/>
          </a:xfrm>
          <a:prstGeom prst="rect">
            <a:avLst/>
          </a:prstGeom>
        </p:spPr>
      </p:pic>
      <p:sp>
        <p:nvSpPr>
          <p:cNvPr id="3" name="Text Placeholder 2"/>
          <p:cNvSpPr>
            <a:spLocks noGrp="1"/>
          </p:cNvSpPr>
          <p:nvPr>
            <p:ph type="body" idx="1"/>
          </p:nvPr>
        </p:nvSpPr>
        <p:spPr>
          <a:xfrm>
            <a:off x="457200" y="4649694"/>
            <a:ext cx="8229600" cy="888167"/>
          </a:xfrm>
        </p:spPr>
        <p:txBody>
          <a:bodyPr/>
          <a:lstStyle/>
          <a:p>
            <a:pPr marL="0" indent="0">
              <a:buNone/>
            </a:pPr>
            <a:r>
              <a:rPr lang="en-US" altLang="en-US" dirty="0">
                <a:solidFill>
                  <a:srgbClr val="000000"/>
                </a:solidFill>
              </a:rPr>
              <a:t>Table with multivalued attributes, not in 1</a:t>
            </a:r>
            <a:r>
              <a:rPr lang="en-US" altLang="en-US" baseline="30000" dirty="0">
                <a:solidFill>
                  <a:srgbClr val="000000"/>
                </a:solidFill>
              </a:rPr>
              <a:t>st</a:t>
            </a:r>
            <a:r>
              <a:rPr lang="en-US" altLang="en-US" dirty="0">
                <a:solidFill>
                  <a:srgbClr val="000000"/>
                </a:solidFill>
              </a:rPr>
              <a:t> normal form.</a:t>
            </a:r>
          </a:p>
          <a:p>
            <a:pPr marL="0" indent="0">
              <a:buNone/>
            </a:pPr>
            <a:r>
              <a:rPr lang="en-US" altLang="en-US" dirty="0">
                <a:solidFill>
                  <a:srgbClr val="000000"/>
                </a:solidFill>
              </a:rPr>
              <a:t>This is </a:t>
            </a:r>
            <a:r>
              <a:rPr lang="en-US" altLang="en-US" b="1" dirty="0">
                <a:solidFill>
                  <a:srgbClr val="000000"/>
                </a:solidFill>
              </a:rPr>
              <a:t>not</a:t>
            </a:r>
            <a:r>
              <a:rPr lang="en-US" altLang="en-US" dirty="0">
                <a:solidFill>
                  <a:srgbClr val="000000"/>
                </a:solidFill>
              </a:rPr>
              <a:t> a relation.</a:t>
            </a:r>
          </a:p>
        </p:txBody>
      </p:sp>
    </p:spTree>
    <p:extLst>
      <p:ext uri="{BB962C8B-B14F-4D97-AF65-F5344CB8AC3E}">
        <p14:creationId xmlns:p14="http://schemas.microsoft.com/office/powerpoint/2010/main" val="1599263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4.26 INVOICE Relation (1N</a:t>
            </a:r>
            <a:r>
              <a:rPr lang="en-US" sz="100" dirty="0"/>
              <a:t> </a:t>
            </a:r>
            <a:r>
              <a:rPr lang="en-US" dirty="0"/>
              <a:t>F) (Pine Valley Furniture Company)</a:t>
            </a:r>
          </a:p>
        </p:txBody>
      </p:sp>
      <p:pic>
        <p:nvPicPr>
          <p:cNvPr id="5" name="Picture 4" descr="A table shows the relation INVOICE in its 1 N F form after removing the repeating groups. The table has 5 rows and 10 columns. The columns have the following headings from left to right. Order I D, Order Date, Customer I D, Customer Name, Customer Address, Product I D, Product Description, Product Finish, Product Standard Price, and Order Quantity. Row 1. Order I D, 1 0 0 6, Order Date, 10 slash 24 slash 20 18, Customer I D, 2, Customer Name, Value Furniture, Customer Address, Plano comma T X, Product I D, 7, Product Description, Dining Table, Product Finish, Natural Ash, Product Standard Price, 800, and Order Quantity, 2. Row 2. Order I D, 1 0 0 6, Order Date, 10 slash 24 slash 20 18, Customer I D, 2, Customer Name, Value Furniture, Customer Address, Plano comma T X, Product I D, 5, Product Description, Writer’s Desk, Product Finish, Cherry, Product Standard Price, 325, and Order Quantity, 2. Row 3. Order I D, 1 0 0 6, Order Date, 10 slash 24 slash 20 18, Customer I D, 2, Customer Name, Value Furniture, Customer Address, Plano comma T X, Product I D, 4, Product Description, Entertainment Center, Product Finish, Natural Maple, Product Standard Price, 650, and Order Quantity, 1. Row 4. Order I D, 1 0 0 7, Order Date, 10 slash 25 slash 20 18, Customer I D, 6, Customer Name, Furniture Gallery, Customer Address, Boulder comma C O, Product I D, 11, Product Description, 4 Door Dresser, Product Finish, Oak, Product Standard Price, 500, and Order Quantity, 4. Row 5. Order I D, 1 0 0 7, Order Date, 10 slash 25 slash 20 18, Customer I D, 6, Customer Name, Furniture Gallery, Customer Address, Boulder comma C O, Product I D, 4, Product Description, Entertainment Center, Product Finish, Natural Maple, Product Standard Price, 650, and Order Quantity, 3."/>
          <p:cNvPicPr>
            <a:picLocks noChangeAspect="1"/>
          </p:cNvPicPr>
          <p:nvPr/>
        </p:nvPicPr>
        <p:blipFill>
          <a:blip r:embed="rId2"/>
          <a:stretch>
            <a:fillRect/>
          </a:stretch>
        </p:blipFill>
        <p:spPr>
          <a:xfrm>
            <a:off x="457200" y="2057713"/>
            <a:ext cx="8427562" cy="2365088"/>
          </a:xfrm>
          <a:prstGeom prst="rect">
            <a:avLst/>
          </a:prstGeom>
        </p:spPr>
      </p:pic>
      <p:sp>
        <p:nvSpPr>
          <p:cNvPr id="3" name="Text Placeholder 2"/>
          <p:cNvSpPr>
            <a:spLocks noGrp="1"/>
          </p:cNvSpPr>
          <p:nvPr>
            <p:ph type="body" idx="1"/>
          </p:nvPr>
        </p:nvSpPr>
        <p:spPr>
          <a:xfrm>
            <a:off x="457200" y="5167864"/>
            <a:ext cx="8229600" cy="468443"/>
          </a:xfrm>
        </p:spPr>
        <p:txBody>
          <a:bodyPr/>
          <a:lstStyle/>
          <a:p>
            <a:pPr marL="0" indent="0">
              <a:buNone/>
            </a:pPr>
            <a:r>
              <a:rPr lang="en-US" altLang="en-US" sz="1800" dirty="0">
                <a:solidFill>
                  <a:srgbClr val="000000"/>
                </a:solidFill>
              </a:rPr>
              <a:t>This is a relation, but not a well-structured one.</a:t>
            </a:r>
            <a:endParaRPr lang="en-US" sz="1800" dirty="0"/>
          </a:p>
        </p:txBody>
      </p:sp>
    </p:spTree>
    <p:extLst>
      <p:ext uri="{BB962C8B-B14F-4D97-AF65-F5344CB8AC3E}">
        <p14:creationId xmlns:p14="http://schemas.microsoft.com/office/powerpoint/2010/main" val="2926126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Anomalies in This Relation </a:t>
            </a:r>
            <a:r>
              <a:rPr lang="en-US" sz="2000" b="0" dirty="0"/>
              <a:t>(2 of 2)</a:t>
            </a:r>
          </a:p>
        </p:txBody>
      </p:sp>
      <p:sp>
        <p:nvSpPr>
          <p:cNvPr id="3" name="Text Placeholder 2"/>
          <p:cNvSpPr>
            <a:spLocks noGrp="1"/>
          </p:cNvSpPr>
          <p:nvPr>
            <p:ph type="body" idx="1"/>
          </p:nvPr>
        </p:nvSpPr>
        <p:spPr/>
        <p:txBody>
          <a:bodyPr/>
          <a:lstStyle/>
          <a:p>
            <a:pPr>
              <a:defRPr/>
            </a:pPr>
            <a:r>
              <a:rPr lang="en-US" sz="2400" b="1" dirty="0">
                <a:solidFill>
                  <a:srgbClr val="000000"/>
                </a:solidFill>
                <a:effectLst>
                  <a:outerShdw blurRad="38100" dist="38100" dir="2700000" algn="tl">
                    <a:srgbClr val="FFFFFF"/>
                  </a:outerShdw>
                </a:effectLst>
              </a:rPr>
              <a:t>Insertion </a:t>
            </a:r>
            <a:r>
              <a:rPr lang="en-US" sz="2400" dirty="0">
                <a:solidFill>
                  <a:srgbClr val="000000"/>
                </a:solidFill>
                <a:effectLst>
                  <a:outerShdw blurRad="38100" dist="38100" dir="2700000" algn="tl">
                    <a:srgbClr val="FFFFFF"/>
                  </a:outerShdw>
                </a:effectLst>
              </a:rPr>
              <a:t>– if new product is ordered for order 1007 of existing customer, customer data must be re-entered, causing duplication</a:t>
            </a:r>
          </a:p>
          <a:p>
            <a:pPr>
              <a:defRPr/>
            </a:pPr>
            <a:r>
              <a:rPr lang="en-US" sz="2400" b="1" dirty="0">
                <a:solidFill>
                  <a:srgbClr val="000000"/>
                </a:solidFill>
                <a:effectLst>
                  <a:outerShdw blurRad="38100" dist="38100" dir="2700000" algn="tl">
                    <a:srgbClr val="FFFFFF"/>
                  </a:outerShdw>
                </a:effectLst>
              </a:rPr>
              <a:t>Deletion </a:t>
            </a:r>
            <a:r>
              <a:rPr lang="en-US" sz="2400" dirty="0">
                <a:solidFill>
                  <a:srgbClr val="000000"/>
                </a:solidFill>
                <a:effectLst>
                  <a:outerShdw blurRad="38100" dist="38100" dir="2700000" algn="tl">
                    <a:srgbClr val="FFFFFF"/>
                  </a:outerShdw>
                </a:effectLst>
              </a:rPr>
              <a:t>– if we delete the Dining Table from Order 1006, we lose information concerning this item’s finish and price</a:t>
            </a:r>
          </a:p>
          <a:p>
            <a:pPr>
              <a:defRPr/>
            </a:pPr>
            <a:r>
              <a:rPr lang="en-US" sz="2400" b="1" dirty="0">
                <a:solidFill>
                  <a:srgbClr val="000000"/>
                </a:solidFill>
                <a:effectLst>
                  <a:outerShdw blurRad="38100" dist="38100" dir="2700000" algn="tl">
                    <a:srgbClr val="FFFFFF"/>
                  </a:outerShdw>
                </a:effectLst>
              </a:rPr>
              <a:t>Update </a:t>
            </a:r>
            <a:r>
              <a:rPr lang="en-US" sz="2400" dirty="0">
                <a:solidFill>
                  <a:srgbClr val="000000"/>
                </a:solidFill>
                <a:effectLst>
                  <a:outerShdw blurRad="38100" dist="38100" dir="2700000" algn="tl">
                    <a:srgbClr val="FFFFFF"/>
                  </a:outerShdw>
                </a:effectLst>
              </a:rPr>
              <a:t>– changing the price of product I</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D 4 requires update in multiple records</a:t>
            </a:r>
          </a:p>
        </p:txBody>
      </p:sp>
    </p:spTree>
    <p:extLst>
      <p:ext uri="{BB962C8B-B14F-4D97-AF65-F5344CB8AC3E}">
        <p14:creationId xmlns:p14="http://schemas.microsoft.com/office/powerpoint/2010/main" val="2550425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a:t>
            </a:r>
          </a:p>
        </p:txBody>
      </p:sp>
      <p:sp>
        <p:nvSpPr>
          <p:cNvPr id="3" name="Text Placeholder 2"/>
          <p:cNvSpPr>
            <a:spLocks noGrp="1"/>
          </p:cNvSpPr>
          <p:nvPr>
            <p:ph type="body" idx="1"/>
          </p:nvPr>
        </p:nvSpPr>
        <p:spPr/>
        <p:txBody>
          <a:bodyPr/>
          <a:lstStyle/>
          <a:p>
            <a:pPr>
              <a:defRPr/>
            </a:pPr>
            <a:r>
              <a:rPr lang="en-US" sz="2400" dirty="0">
                <a:solidFill>
                  <a:srgbClr val="000000"/>
                </a:solidFill>
              </a:rPr>
              <a:t>1N</a:t>
            </a:r>
            <a:r>
              <a:rPr lang="en-US" sz="100" dirty="0">
                <a:solidFill>
                  <a:srgbClr val="000000"/>
                </a:solidFill>
              </a:rPr>
              <a:t> </a:t>
            </a:r>
            <a:r>
              <a:rPr lang="en-US" sz="2400" dirty="0">
                <a:solidFill>
                  <a:srgbClr val="000000"/>
                </a:solidFill>
              </a:rPr>
              <a:t>F plus </a:t>
            </a:r>
            <a:r>
              <a:rPr lang="en-US" sz="2400" b="1" dirty="0">
                <a:solidFill>
                  <a:srgbClr val="000000"/>
                </a:solidFill>
              </a:rPr>
              <a:t>every non-key attribute is fully functionally dependent on the ENTIRE primary key</a:t>
            </a:r>
          </a:p>
          <a:p>
            <a:pPr lvl="1">
              <a:defRPr/>
            </a:pPr>
            <a:r>
              <a:rPr lang="en-US" sz="2400" dirty="0">
                <a:solidFill>
                  <a:srgbClr val="000000"/>
                </a:solidFill>
              </a:rPr>
              <a:t>Every non-key attribute must be defined by the entire key, not by only part of the key</a:t>
            </a:r>
          </a:p>
          <a:p>
            <a:pPr lvl="1">
              <a:defRPr/>
            </a:pPr>
            <a:r>
              <a:rPr lang="en-US" sz="2400" dirty="0">
                <a:solidFill>
                  <a:srgbClr val="000000"/>
                </a:solidFill>
              </a:rPr>
              <a:t>No partial functional dependencies</a:t>
            </a:r>
          </a:p>
        </p:txBody>
      </p:sp>
    </p:spTree>
    <p:extLst>
      <p:ext uri="{BB962C8B-B14F-4D97-AF65-F5344CB8AC3E}">
        <p14:creationId xmlns:p14="http://schemas.microsoft.com/office/powerpoint/2010/main" val="2876435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4-27 Functional Dependency Diagram for Invoice</a:t>
            </a:r>
          </a:p>
        </p:txBody>
      </p:sp>
      <p:pic>
        <p:nvPicPr>
          <p:cNvPr id="4" name="Picture 3" descr="A drawing shows the functional dependency diagram for INVOICE relation. The drawing shows a horizontal list of all attributes of INVOICE relation, as follows, Order I D, which is underlined, Order Date, Customer I D, Customer Name, Customer Address, Product I D, which is underlined, Product Description, Product Finish, Product Standard Price, Ordered Quantity. A Full dependency line is drawn from Order I D and Product I D which are the candidate keys in combination, marking Ordered Quantity as the functionally dependent attribute. Two Partial dependency lines are drawn. The first is drawn from Order I D, marking Order Date, Customer I D, Customer Name, and Customer Address as the dependent attributes. The second is drawn from Product I D, marking Product Description, Product Finish, and Product Standard Price as the dependent attributes. A Transitive dependency line is drawn from Customer I D, marking Customer Name and Customer Address as the dependent attributes."/>
          <p:cNvPicPr>
            <a:picLocks noChangeAspect="1"/>
          </p:cNvPicPr>
          <p:nvPr/>
        </p:nvPicPr>
        <p:blipFill>
          <a:blip r:embed="rId3"/>
          <a:stretch>
            <a:fillRect/>
          </a:stretch>
        </p:blipFill>
        <p:spPr>
          <a:xfrm>
            <a:off x="457200" y="1654369"/>
            <a:ext cx="8151058" cy="2901948"/>
          </a:xfrm>
          <a:prstGeom prst="rect">
            <a:avLst/>
          </a:prstGeom>
        </p:spPr>
      </p:pic>
      <p:sp>
        <p:nvSpPr>
          <p:cNvPr id="3" name="Text Placeholder 2"/>
          <p:cNvSpPr>
            <a:spLocks noGrp="1"/>
          </p:cNvSpPr>
          <p:nvPr>
            <p:ph type="body" idx="1"/>
          </p:nvPr>
        </p:nvSpPr>
        <p:spPr>
          <a:xfrm>
            <a:off x="457200" y="4733147"/>
            <a:ext cx="8229600" cy="1337872"/>
          </a:xfrm>
        </p:spPr>
        <p:txBody>
          <a:bodyPr/>
          <a:lstStyle/>
          <a:p>
            <a:pPr marL="0" indent="0">
              <a:buNone/>
            </a:pPr>
            <a:r>
              <a:rPr lang="en-US" altLang="en-US" dirty="0">
                <a:solidFill>
                  <a:schemeClr val="tx1"/>
                </a:solidFill>
              </a:rPr>
              <a:t>OrderID </a:t>
            </a:r>
            <a:r>
              <a:rPr lang="en-US" altLang="en-US" dirty="0">
                <a:solidFill>
                  <a:schemeClr val="tx1"/>
                </a:solidFill>
                <a:latin typeface="Arial" panose="020B0604020202020204" pitchFamily="34" charset="0"/>
                <a:cs typeface="Arial" panose="020B0604020202020204" pitchFamily="34" charset="0"/>
                <a:sym typeface="Wingdings" pitchFamily="2" charset="2"/>
              </a:rPr>
              <a:t>→</a:t>
            </a:r>
            <a:r>
              <a:rPr lang="en-US" altLang="en-US" dirty="0">
                <a:solidFill>
                  <a:schemeClr val="tx1"/>
                </a:solidFill>
                <a:sym typeface="Wingdings" pitchFamily="2" charset="2"/>
              </a:rPr>
              <a:t> OrderDate, CustomerID, CustomerName, CustomerAddress </a:t>
            </a:r>
            <a:r>
              <a:rPr lang="en-US" altLang="en-US" dirty="0">
                <a:solidFill>
                  <a:schemeClr val="tx1"/>
                </a:solidFill>
              </a:rPr>
              <a:t>CustomerID </a:t>
            </a:r>
            <a:r>
              <a:rPr lang="en-US" altLang="en-US" dirty="0">
                <a:solidFill>
                  <a:schemeClr val="tx1"/>
                </a:solidFill>
                <a:latin typeface="Arial" panose="020B0604020202020204" pitchFamily="34" charset="0"/>
                <a:cs typeface="Arial" panose="020B0604020202020204" pitchFamily="34" charset="0"/>
                <a:sym typeface="Wingdings" pitchFamily="2" charset="2"/>
              </a:rPr>
              <a:t>→</a:t>
            </a:r>
            <a:r>
              <a:rPr lang="en-US" altLang="en-US" dirty="0">
                <a:solidFill>
                  <a:schemeClr val="tx1"/>
                </a:solidFill>
                <a:sym typeface="Wingdings" pitchFamily="2" charset="2"/>
              </a:rPr>
              <a:t> CustomerName, CustomerAddress </a:t>
            </a:r>
            <a:r>
              <a:rPr lang="en-US" altLang="en-US" dirty="0">
                <a:solidFill>
                  <a:schemeClr val="tx1"/>
                </a:solidFill>
              </a:rPr>
              <a:t>ProductID </a:t>
            </a:r>
            <a:r>
              <a:rPr lang="en-US" altLang="en-US" dirty="0">
                <a:solidFill>
                  <a:schemeClr val="tx1"/>
                </a:solidFill>
                <a:latin typeface="Arial" panose="020B0604020202020204" pitchFamily="34" charset="0"/>
                <a:cs typeface="Arial" panose="020B0604020202020204" pitchFamily="34" charset="0"/>
                <a:sym typeface="Wingdings" pitchFamily="2" charset="2"/>
              </a:rPr>
              <a:t>→</a:t>
            </a:r>
            <a:r>
              <a:rPr lang="en-US" altLang="en-US" dirty="0">
                <a:solidFill>
                  <a:schemeClr val="tx1"/>
                </a:solidFill>
                <a:sym typeface="Wingdings" pitchFamily="2" charset="2"/>
              </a:rPr>
              <a:t> ProductDescription, ProductFinish, ProductStandardPrice</a:t>
            </a:r>
            <a:r>
              <a:rPr lang="en-US" altLang="en-US" dirty="0">
                <a:solidFill>
                  <a:schemeClr val="tx1"/>
                </a:solidFill>
              </a:rPr>
              <a:t> OrderID, ProductID </a:t>
            </a:r>
            <a:r>
              <a:rPr lang="en-US" altLang="en-US" dirty="0">
                <a:solidFill>
                  <a:schemeClr val="tx1"/>
                </a:solidFill>
                <a:latin typeface="Arial" panose="020B0604020202020204" pitchFamily="34" charset="0"/>
                <a:cs typeface="Arial" panose="020B0604020202020204" pitchFamily="34" charset="0"/>
                <a:sym typeface="Wingdings" pitchFamily="2" charset="2"/>
              </a:rPr>
              <a:t>→</a:t>
            </a:r>
            <a:r>
              <a:rPr lang="en-US" altLang="en-US" dirty="0">
                <a:solidFill>
                  <a:schemeClr val="tx1"/>
                </a:solidFill>
                <a:sym typeface="Wingdings" pitchFamily="2" charset="2"/>
              </a:rPr>
              <a:t> OrderQuantity</a:t>
            </a:r>
            <a:endParaRPr lang="en-US" altLang="en-US" dirty="0">
              <a:solidFill>
                <a:schemeClr val="tx1"/>
              </a:solidFill>
            </a:endParaRPr>
          </a:p>
          <a:p>
            <a:pPr marL="0" indent="0">
              <a:buNone/>
            </a:pPr>
            <a:r>
              <a:rPr lang="en-US" altLang="en-US" dirty="0">
                <a:solidFill>
                  <a:schemeClr val="tx1"/>
                </a:solidFill>
              </a:rPr>
              <a:t>Therefore, </a:t>
            </a:r>
            <a:r>
              <a:rPr lang="en-US" altLang="en-US" b="1" dirty="0">
                <a:solidFill>
                  <a:schemeClr val="tx1"/>
                </a:solidFill>
              </a:rPr>
              <a:t>not</a:t>
            </a:r>
            <a:r>
              <a:rPr lang="en-US" altLang="en-US" dirty="0">
                <a:solidFill>
                  <a:schemeClr val="tx1"/>
                </a:solidFill>
              </a:rPr>
              <a:t> in 2</a:t>
            </a:r>
            <a:r>
              <a:rPr lang="en-US" altLang="en-US" baseline="30000" dirty="0">
                <a:solidFill>
                  <a:schemeClr val="tx1"/>
                </a:solidFill>
              </a:rPr>
              <a:t>nd</a:t>
            </a:r>
            <a:r>
              <a:rPr lang="en-US" altLang="en-US" dirty="0">
                <a:solidFill>
                  <a:schemeClr val="tx1"/>
                </a:solidFill>
              </a:rPr>
              <a:t> Normal Form</a:t>
            </a:r>
          </a:p>
        </p:txBody>
      </p:sp>
    </p:spTree>
    <p:extLst>
      <p:ext uri="{BB962C8B-B14F-4D97-AF65-F5344CB8AC3E}">
        <p14:creationId xmlns:p14="http://schemas.microsoft.com/office/powerpoint/2010/main" val="3818268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4-28 Removing Partial Dependencies</a:t>
            </a:r>
          </a:p>
        </p:txBody>
      </p:sp>
      <p:pic>
        <p:nvPicPr>
          <p:cNvPr id="4" name="Picture 3" descr="A schema shows the relation INVOICE in its 3 N F form after removing partial dependencies. The schema shows the relation INVOICE renamed as ORDER LINE in its 3 N F form. Two more relations which are formed after removing partial dependencies are displayed below as PRODUCT in its 3 N F form, and CUSTOMER ORDER in its 2 N F form. The attributes of the three relations are as follows. ORDER LINE, Order I D, which is underlined, Product I D, which is underlined, Ordered Quantity. PRODUCT, Product I D, which is underlined, Product Description, Product Finish, Product Standard Price. CUSTOMER ORDER, Order I D, which is underlined, Order Date, Customer I D, Customer Name, Customer Address. Two transitive dependencies are marked in CUSTOMER ORDER relation. The first is drawn from Order I D, marking Order Date and Customer I D as the dependent attributes. The second is drawn from Customer I D, marking Customer Name and Customer Address as dependent attributes."/>
          <p:cNvPicPr>
            <a:picLocks noChangeAspect="1"/>
          </p:cNvPicPr>
          <p:nvPr/>
        </p:nvPicPr>
        <p:blipFill>
          <a:blip r:embed="rId3"/>
          <a:stretch>
            <a:fillRect/>
          </a:stretch>
        </p:blipFill>
        <p:spPr>
          <a:xfrm>
            <a:off x="535742" y="1535331"/>
            <a:ext cx="8151058" cy="3572566"/>
          </a:xfrm>
          <a:prstGeom prst="rect">
            <a:avLst/>
          </a:prstGeom>
        </p:spPr>
      </p:pic>
      <p:sp>
        <p:nvSpPr>
          <p:cNvPr id="3" name="Text Placeholder 2"/>
          <p:cNvSpPr>
            <a:spLocks noGrp="1"/>
          </p:cNvSpPr>
          <p:nvPr>
            <p:ph type="body" idx="1"/>
          </p:nvPr>
        </p:nvSpPr>
        <p:spPr>
          <a:xfrm>
            <a:off x="535742" y="5197837"/>
            <a:ext cx="8229600" cy="903157"/>
          </a:xfrm>
        </p:spPr>
        <p:txBody>
          <a:bodyPr/>
          <a:lstStyle/>
          <a:p>
            <a:pPr marL="0" indent="0">
              <a:buNone/>
            </a:pPr>
            <a:r>
              <a:rPr lang="en-US" altLang="en-US" dirty="0">
                <a:solidFill>
                  <a:schemeClr val="tx1"/>
                </a:solidFill>
              </a:rPr>
              <a:t>Getting it into Second Normal Form</a:t>
            </a:r>
          </a:p>
          <a:p>
            <a:pPr marL="0" indent="0">
              <a:buNone/>
            </a:pPr>
            <a:r>
              <a:rPr lang="en-US" altLang="en-US" dirty="0">
                <a:solidFill>
                  <a:schemeClr val="tx1"/>
                </a:solidFill>
              </a:rPr>
              <a:t>Partial dependencies are removed, but there are still transitive dependencies</a:t>
            </a:r>
          </a:p>
        </p:txBody>
      </p:sp>
    </p:spTree>
    <p:extLst>
      <p:ext uri="{BB962C8B-B14F-4D97-AF65-F5344CB8AC3E}">
        <p14:creationId xmlns:p14="http://schemas.microsoft.com/office/powerpoint/2010/main" val="198313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a:t>
            </a:r>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2N</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F PLUS </a:t>
            </a:r>
            <a:r>
              <a:rPr lang="en-US" sz="2400" b="1" dirty="0">
                <a:solidFill>
                  <a:srgbClr val="000000"/>
                </a:solidFill>
              </a:rPr>
              <a:t>no transitive dependencies</a:t>
            </a:r>
            <a:r>
              <a:rPr lang="en-US" sz="2400" dirty="0">
                <a:solidFill>
                  <a:srgbClr val="000000"/>
                </a:solidFill>
              </a:rPr>
              <a:t> </a:t>
            </a:r>
            <a:r>
              <a:rPr lang="en-US" sz="2400" dirty="0">
                <a:solidFill>
                  <a:srgbClr val="000000"/>
                </a:solidFill>
                <a:effectLst>
                  <a:outerShdw blurRad="38100" dist="38100" dir="2700000" algn="tl">
                    <a:srgbClr val="FFFFFF"/>
                  </a:outerShdw>
                </a:effectLst>
              </a:rPr>
              <a:t>(functional dependencies on non-primary-key attributes)</a:t>
            </a:r>
          </a:p>
          <a:p>
            <a:pPr>
              <a:defRPr/>
            </a:pPr>
            <a:r>
              <a:rPr lang="en-US" sz="2400" dirty="0">
                <a:solidFill>
                  <a:srgbClr val="000000"/>
                </a:solidFill>
                <a:effectLst>
                  <a:outerShdw blurRad="38100" dist="38100" dir="2700000" algn="tl">
                    <a:srgbClr val="FFFFFF"/>
                  </a:outerShdw>
                </a:effectLst>
              </a:rPr>
              <a:t>Note: This is called transitive, because the primary key is a determinant for another attribute, which in turn is a determinant for a third</a:t>
            </a:r>
          </a:p>
          <a:p>
            <a:pPr>
              <a:defRPr/>
            </a:pPr>
            <a:r>
              <a:rPr lang="en-US" sz="2400" dirty="0">
                <a:solidFill>
                  <a:srgbClr val="000000"/>
                </a:solidFill>
                <a:effectLst>
                  <a:outerShdw blurRad="38100" dist="38100" dir="2700000" algn="tl">
                    <a:srgbClr val="FFFFFF"/>
                  </a:outerShdw>
                </a:effectLst>
              </a:rPr>
              <a:t>Solution: Non-key determinant with transitive dependencies go into a new table; non-key determinant becomes primary key in the new table and stays as foreign key in the old table</a:t>
            </a:r>
          </a:p>
        </p:txBody>
      </p:sp>
    </p:spTree>
    <p:extLst>
      <p:ext uri="{BB962C8B-B14F-4D97-AF65-F5344CB8AC3E}">
        <p14:creationId xmlns:p14="http://schemas.microsoft.com/office/powerpoint/2010/main" val="3131814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Figure 4-29 Removing Transitive Dependencies</a:t>
            </a:r>
          </a:p>
        </p:txBody>
      </p:sp>
      <p:pic>
        <p:nvPicPr>
          <p:cNvPr id="4" name="Picture 3" descr="A schema shows the results of removing transitive dependencies on the CUSTOMER ORDER relation. The drawing shows CUSTOMER ORDER relation broken into two relations, both in their 3 N F forms. The relations and their attributes are as follows. ORDER, Order I D, which is underlined, Order Date, Customer I D, which is a foreign key to Customer I D from CUSTOMER. CUSTOMER, Customer I D, Customer Name, Customer Address."/>
          <p:cNvPicPr>
            <a:picLocks noChangeAspect="1"/>
          </p:cNvPicPr>
          <p:nvPr/>
        </p:nvPicPr>
        <p:blipFill>
          <a:blip r:embed="rId3"/>
          <a:stretch>
            <a:fillRect/>
          </a:stretch>
        </p:blipFill>
        <p:spPr>
          <a:xfrm>
            <a:off x="456843" y="2264563"/>
            <a:ext cx="8230313" cy="2328874"/>
          </a:xfrm>
          <a:prstGeom prst="rect">
            <a:avLst/>
          </a:prstGeom>
        </p:spPr>
      </p:pic>
      <p:sp>
        <p:nvSpPr>
          <p:cNvPr id="3" name="Text Placeholder 2"/>
          <p:cNvSpPr>
            <a:spLocks noGrp="1"/>
          </p:cNvSpPr>
          <p:nvPr>
            <p:ph type="body" idx="1"/>
          </p:nvPr>
        </p:nvSpPr>
        <p:spPr>
          <a:xfrm>
            <a:off x="457556" y="4672173"/>
            <a:ext cx="8229600" cy="873177"/>
          </a:xfrm>
        </p:spPr>
        <p:txBody>
          <a:bodyPr/>
          <a:lstStyle/>
          <a:p>
            <a:pPr marL="0" indent="0">
              <a:buNone/>
            </a:pPr>
            <a:r>
              <a:rPr lang="en-US" altLang="en-US" dirty="0">
                <a:solidFill>
                  <a:schemeClr val="tx1"/>
                </a:solidFill>
              </a:rPr>
              <a:t>Getting it into Third Normal Form</a:t>
            </a:r>
          </a:p>
          <a:p>
            <a:pPr marL="0" indent="0">
              <a:buNone/>
            </a:pPr>
            <a:r>
              <a:rPr lang="en-US" altLang="en-US" dirty="0">
                <a:solidFill>
                  <a:schemeClr val="tx1"/>
                </a:solidFill>
              </a:rPr>
              <a:t>Transitive dependencies are removed.</a:t>
            </a:r>
          </a:p>
        </p:txBody>
      </p:sp>
    </p:spTree>
    <p:extLst>
      <p:ext uri="{BB962C8B-B14F-4D97-AF65-F5344CB8AC3E}">
        <p14:creationId xmlns:p14="http://schemas.microsoft.com/office/powerpoint/2010/main" val="3080922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4-30 Relational Schema for INVOICE Data (Microsoft Visio Notation)</a:t>
            </a:r>
          </a:p>
        </p:txBody>
      </p:sp>
      <p:pic>
        <p:nvPicPr>
          <p:cNvPr id="4" name="Picture 3" descr="A relational schema for INVOICE data in Microsoft Visio notation. The drawing shows four relations along with their attributes as follows.&#10;CUSTOMER, P K Customer I D, Customer Name, Customer Address.&#10;ORDER, P K Order I D, Order Date, F K 1 Customer I D. ORDER LINE,&#10;P K comma F K 1 Order I D, P K comma F K 2 Product I D. PRODUCT, P K Product I D, Product Description, Product Finish, Product Standard Price. The relationships between the four are as follows. CUSTOMER has a mandatory single to optional many Places relationship with ORDER, while ORDER has a mandatory single to mandatory many Includes relationship with ORDER LINE. And ORDER LINE has an optional many to mandatory single Is Ordered relationship with PRODUCT."/>
          <p:cNvPicPr>
            <a:picLocks noChangeAspect="1"/>
          </p:cNvPicPr>
          <p:nvPr/>
        </p:nvPicPr>
        <p:blipFill>
          <a:blip r:embed="rId3"/>
          <a:stretch>
            <a:fillRect/>
          </a:stretch>
        </p:blipFill>
        <p:spPr>
          <a:xfrm>
            <a:off x="682415" y="1661609"/>
            <a:ext cx="7779170" cy="4554107"/>
          </a:xfrm>
          <a:prstGeom prst="rect">
            <a:avLst/>
          </a:prstGeom>
        </p:spPr>
      </p:pic>
    </p:spTree>
    <p:extLst>
      <p:ext uri="{BB962C8B-B14F-4D97-AF65-F5344CB8AC3E}">
        <p14:creationId xmlns:p14="http://schemas.microsoft.com/office/powerpoint/2010/main" val="1060776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Relations</a:t>
            </a:r>
          </a:p>
        </p:txBody>
      </p:sp>
      <p:sp>
        <p:nvSpPr>
          <p:cNvPr id="3" name="Text Placeholder 2"/>
          <p:cNvSpPr>
            <a:spLocks noGrp="1"/>
          </p:cNvSpPr>
          <p:nvPr>
            <p:ph type="body" idx="1"/>
          </p:nvPr>
        </p:nvSpPr>
        <p:spPr>
          <a:xfrm>
            <a:off x="457200" y="1600200"/>
            <a:ext cx="8229600" cy="4725649"/>
          </a:xfrm>
        </p:spPr>
        <p:txBody>
          <a:bodyPr/>
          <a:lstStyle/>
          <a:p>
            <a:pPr>
              <a:defRPr/>
            </a:pPr>
            <a:r>
              <a:rPr lang="en-US" sz="2200" dirty="0">
                <a:solidFill>
                  <a:srgbClr val="000000"/>
                </a:solidFill>
                <a:effectLst>
                  <a:outerShdw blurRad="38100" dist="38100" dir="2700000" algn="tl">
                    <a:srgbClr val="FFFFFF"/>
                  </a:outerShdw>
                </a:effectLst>
              </a:rPr>
              <a:t>View Integration – Combining entities from multiple E-R models into common relations</a:t>
            </a:r>
          </a:p>
          <a:p>
            <a:pPr>
              <a:defRPr/>
            </a:pPr>
            <a:r>
              <a:rPr lang="en-US" sz="2200" dirty="0">
                <a:solidFill>
                  <a:srgbClr val="000000"/>
                </a:solidFill>
                <a:effectLst>
                  <a:outerShdw blurRad="38100" dist="38100" dir="2700000" algn="tl">
                    <a:srgbClr val="FFFFFF"/>
                  </a:outerShdw>
                </a:effectLst>
              </a:rPr>
              <a:t>Issues to watch out for when merging entities from different E-R models:</a:t>
            </a:r>
          </a:p>
          <a:p>
            <a:pPr lvl="1">
              <a:defRPr/>
            </a:pPr>
            <a:r>
              <a:rPr lang="en-US" sz="2200" dirty="0">
                <a:solidFill>
                  <a:srgbClr val="000000"/>
                </a:solidFill>
                <a:effectLst>
                  <a:outerShdw blurRad="38100" dist="38100" dir="2700000" algn="tl">
                    <a:srgbClr val="FFFFFF"/>
                  </a:outerShdw>
                </a:effectLst>
              </a:rPr>
              <a:t>Synonyms – two or more attributes with different names but same meaning</a:t>
            </a:r>
          </a:p>
          <a:p>
            <a:pPr lvl="1">
              <a:defRPr/>
            </a:pPr>
            <a:r>
              <a:rPr lang="en-US" sz="2200" dirty="0">
                <a:solidFill>
                  <a:srgbClr val="000000"/>
                </a:solidFill>
                <a:effectLst>
                  <a:outerShdw blurRad="38100" dist="38100" dir="2700000" algn="tl">
                    <a:srgbClr val="FFFFFF"/>
                  </a:outerShdw>
                </a:effectLst>
              </a:rPr>
              <a:t>Homonyms – attributes with same name but different meanings</a:t>
            </a:r>
          </a:p>
          <a:p>
            <a:pPr lvl="1">
              <a:defRPr/>
            </a:pPr>
            <a:r>
              <a:rPr lang="en-US" sz="2200" dirty="0">
                <a:solidFill>
                  <a:srgbClr val="000000"/>
                </a:solidFill>
                <a:effectLst>
                  <a:outerShdw blurRad="38100" dist="38100" dir="2700000" algn="tl">
                    <a:srgbClr val="FFFFFF"/>
                  </a:outerShdw>
                </a:effectLst>
              </a:rPr>
              <a:t>Transitive dependencies – even if relations are in 3N</a:t>
            </a:r>
            <a:r>
              <a:rPr lang="en-US" sz="100" dirty="0">
                <a:solidFill>
                  <a:srgbClr val="000000"/>
                </a:solidFill>
                <a:effectLst>
                  <a:outerShdw blurRad="38100" dist="38100" dir="2700000" algn="tl">
                    <a:srgbClr val="FFFFFF"/>
                  </a:outerShdw>
                </a:effectLst>
              </a:rPr>
              <a:t> </a:t>
            </a:r>
            <a:r>
              <a:rPr lang="en-US" sz="2200" dirty="0">
                <a:solidFill>
                  <a:srgbClr val="000000"/>
                </a:solidFill>
                <a:effectLst>
                  <a:outerShdw blurRad="38100" dist="38100" dir="2700000" algn="tl">
                    <a:srgbClr val="FFFFFF"/>
                  </a:outerShdw>
                </a:effectLst>
              </a:rPr>
              <a:t>F prior to merging, they may not be after merging</a:t>
            </a:r>
          </a:p>
          <a:p>
            <a:pPr lvl="1">
              <a:defRPr/>
            </a:pPr>
            <a:r>
              <a:rPr lang="en-US" sz="2200" dirty="0">
                <a:solidFill>
                  <a:srgbClr val="000000"/>
                </a:solidFill>
                <a:effectLst>
                  <a:outerShdw blurRad="38100" dist="38100" dir="2700000" algn="tl">
                    <a:srgbClr val="FFFFFF"/>
                  </a:outerShdw>
                </a:effectLst>
              </a:rPr>
              <a:t>Supertype/subtype relationships – may be hidden prior to merging</a:t>
            </a:r>
          </a:p>
        </p:txBody>
      </p:sp>
    </p:spTree>
    <p:extLst>
      <p:ext uri="{BB962C8B-B14F-4D97-AF65-F5344CB8AC3E}">
        <p14:creationId xmlns:p14="http://schemas.microsoft.com/office/powerpoint/2010/main" val="3825924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Text Placeholder 2"/>
          <p:cNvSpPr>
            <a:spLocks noGrp="1"/>
          </p:cNvSpPr>
          <p:nvPr>
            <p:ph type="body" idx="1"/>
          </p:nvPr>
        </p:nvSpPr>
        <p:spPr>
          <a:xfrm>
            <a:off x="457200" y="1600201"/>
            <a:ext cx="8229600" cy="4568588"/>
          </a:xfrm>
        </p:spPr>
        <p:txBody>
          <a:bodyPr/>
          <a:lstStyle/>
          <a:p>
            <a:pPr marL="0" indent="0">
              <a:buNone/>
            </a:pPr>
            <a:r>
              <a:rPr lang="en-US" sz="2200" b="1" dirty="0">
                <a:solidFill>
                  <a:schemeClr val="tx2"/>
                </a:solidFill>
              </a:rPr>
              <a:t>4.1</a:t>
            </a:r>
            <a:r>
              <a:rPr lang="en-US" sz="2200" dirty="0"/>
              <a:t> Define terms</a:t>
            </a:r>
          </a:p>
          <a:p>
            <a:pPr marL="0" indent="0">
              <a:buNone/>
            </a:pPr>
            <a:r>
              <a:rPr lang="en-US" sz="2200" b="1" dirty="0">
                <a:solidFill>
                  <a:schemeClr val="tx2"/>
                </a:solidFill>
              </a:rPr>
              <a:t>4.2</a:t>
            </a:r>
            <a:r>
              <a:rPr lang="en-US" sz="2200" dirty="0">
                <a:solidFill>
                  <a:srgbClr val="000000"/>
                </a:solidFill>
              </a:rPr>
              <a:t> List five properties of relations</a:t>
            </a:r>
            <a:endParaRPr lang="en-US" sz="2200" dirty="0"/>
          </a:p>
          <a:p>
            <a:pPr marL="0" indent="0">
              <a:buNone/>
            </a:pPr>
            <a:r>
              <a:rPr lang="en-US" sz="2200" b="1" dirty="0">
                <a:solidFill>
                  <a:schemeClr val="tx2"/>
                </a:solidFill>
              </a:rPr>
              <a:t>4.3</a:t>
            </a:r>
            <a:r>
              <a:rPr lang="en-US" sz="2200" dirty="0">
                <a:solidFill>
                  <a:srgbClr val="000000"/>
                </a:solidFill>
              </a:rPr>
              <a:t> State two properties of candidate keys</a:t>
            </a:r>
          </a:p>
          <a:p>
            <a:pPr marL="0" indent="0">
              <a:buNone/>
            </a:pPr>
            <a:r>
              <a:rPr lang="en-US" sz="2200" b="1" dirty="0">
                <a:solidFill>
                  <a:schemeClr val="tx2"/>
                </a:solidFill>
              </a:rPr>
              <a:t>4.4</a:t>
            </a:r>
            <a:r>
              <a:rPr lang="en-US" sz="2200" dirty="0">
                <a:solidFill>
                  <a:srgbClr val="000000"/>
                </a:solidFill>
              </a:rPr>
              <a:t> Define first, second, and third normal form</a:t>
            </a:r>
            <a:endParaRPr lang="en-US" sz="2200" dirty="0"/>
          </a:p>
          <a:p>
            <a:pPr marL="0" indent="0">
              <a:buNone/>
            </a:pPr>
            <a:r>
              <a:rPr lang="en-US" sz="2200" b="1" dirty="0">
                <a:solidFill>
                  <a:schemeClr val="tx2"/>
                </a:solidFill>
              </a:rPr>
              <a:t>4.5</a:t>
            </a:r>
            <a:r>
              <a:rPr lang="en-US" sz="2200" dirty="0">
                <a:solidFill>
                  <a:srgbClr val="000000"/>
                </a:solidFill>
              </a:rPr>
              <a:t> Describe problems from merging relations</a:t>
            </a:r>
          </a:p>
          <a:p>
            <a:pPr marL="0" indent="0">
              <a:buNone/>
            </a:pPr>
            <a:r>
              <a:rPr lang="en-US" sz="2200" b="1" dirty="0">
                <a:solidFill>
                  <a:schemeClr val="tx2"/>
                </a:solidFill>
              </a:rPr>
              <a:t>4.6</a:t>
            </a:r>
            <a:r>
              <a:rPr lang="en-US" sz="2200" dirty="0">
                <a:solidFill>
                  <a:srgbClr val="000000"/>
                </a:solidFill>
              </a:rPr>
              <a:t> Transform E-R and E</a:t>
            </a:r>
            <a:r>
              <a:rPr lang="en-US" sz="100" dirty="0">
                <a:solidFill>
                  <a:srgbClr val="000000"/>
                </a:solidFill>
              </a:rPr>
              <a:t> </a:t>
            </a:r>
            <a:r>
              <a:rPr lang="en-US" sz="2200" dirty="0">
                <a:solidFill>
                  <a:srgbClr val="000000"/>
                </a:solidFill>
              </a:rPr>
              <a:t>E</a:t>
            </a:r>
            <a:r>
              <a:rPr lang="en-US" sz="100" dirty="0">
                <a:solidFill>
                  <a:srgbClr val="000000"/>
                </a:solidFill>
              </a:rPr>
              <a:t> </a:t>
            </a:r>
            <a:r>
              <a:rPr lang="en-US" sz="2200" dirty="0">
                <a:solidFill>
                  <a:srgbClr val="000000"/>
                </a:solidFill>
              </a:rPr>
              <a:t>R diagrams to relations</a:t>
            </a:r>
          </a:p>
          <a:p>
            <a:pPr marL="0" indent="0">
              <a:buNone/>
            </a:pPr>
            <a:r>
              <a:rPr lang="en-US" sz="2200" b="1" dirty="0">
                <a:solidFill>
                  <a:schemeClr val="tx2"/>
                </a:solidFill>
              </a:rPr>
              <a:t>4.7</a:t>
            </a:r>
            <a:r>
              <a:rPr lang="en-US" sz="2200" dirty="0">
                <a:solidFill>
                  <a:srgbClr val="000000"/>
                </a:solidFill>
              </a:rPr>
              <a:t> Create tables with entity and relational integrity constraints</a:t>
            </a:r>
          </a:p>
          <a:p>
            <a:pPr marL="0" indent="0">
              <a:buNone/>
            </a:pPr>
            <a:r>
              <a:rPr lang="en-US" sz="2200" b="1" dirty="0">
                <a:solidFill>
                  <a:schemeClr val="tx2"/>
                </a:solidFill>
              </a:rPr>
              <a:t>4.8 </a:t>
            </a:r>
            <a:r>
              <a:rPr lang="en-US" sz="2200" dirty="0">
                <a:solidFill>
                  <a:srgbClr val="000000"/>
                </a:solidFill>
              </a:rPr>
              <a:t>Use normalization to decompose anomalous relations to well-structured relations</a:t>
            </a:r>
          </a:p>
        </p:txBody>
      </p:sp>
    </p:spTree>
    <p:extLst>
      <p:ext uri="{BB962C8B-B14F-4D97-AF65-F5344CB8AC3E}">
        <p14:creationId xmlns:p14="http://schemas.microsoft.com/office/powerpoint/2010/main" val="4263258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4-31 Enterprise Keys</a:t>
            </a:r>
          </a:p>
        </p:txBody>
      </p:sp>
      <p:sp>
        <p:nvSpPr>
          <p:cNvPr id="3" name="Text Placeholder 2"/>
          <p:cNvSpPr>
            <a:spLocks noGrp="1"/>
          </p:cNvSpPr>
          <p:nvPr>
            <p:ph type="body" idx="1"/>
          </p:nvPr>
        </p:nvSpPr>
        <p:spPr>
          <a:xfrm>
            <a:off x="457200" y="1600201"/>
            <a:ext cx="8229600" cy="497487"/>
          </a:xfrm>
        </p:spPr>
        <p:txBody>
          <a:bodyPr/>
          <a:lstStyle/>
          <a:p>
            <a:pPr marL="0" indent="0">
              <a:buNone/>
            </a:pPr>
            <a:r>
              <a:rPr lang="en-US" altLang="en-US" sz="2400" dirty="0">
                <a:solidFill>
                  <a:schemeClr val="tx1"/>
                </a:solidFill>
              </a:rPr>
              <a:t>a) Relations with enterprise key</a:t>
            </a:r>
          </a:p>
        </p:txBody>
      </p:sp>
      <p:pic>
        <p:nvPicPr>
          <p:cNvPr id="5" name="Picture 4" descr="A diagram of Relations with enterprise key. This is a two part drawing. The first figure depicts a schema that shows three relations with the following attributes, OBJECT left parenthesis O I D, Object Type right parenthesis. EMPLOYEE left parenthesis O I D, Employee I D, Employee Name, Department Name, Salary right parenthesis. CUSTOMER left parenthesis O I D, Customer I D, Customer Name, Address right parenthesis. The key, O I D is underlined for all the three relations."/>
          <p:cNvPicPr>
            <a:picLocks noChangeAspect="1"/>
          </p:cNvPicPr>
          <p:nvPr/>
        </p:nvPicPr>
        <p:blipFill>
          <a:blip r:embed="rId3"/>
          <a:stretch>
            <a:fillRect/>
          </a:stretch>
        </p:blipFill>
        <p:spPr>
          <a:xfrm>
            <a:off x="1249392" y="2167018"/>
            <a:ext cx="6645216" cy="1261981"/>
          </a:xfrm>
          <a:prstGeom prst="rect">
            <a:avLst/>
          </a:prstGeom>
        </p:spPr>
      </p:pic>
      <p:sp>
        <p:nvSpPr>
          <p:cNvPr id="4" name="Text Placeholder 3"/>
          <p:cNvSpPr>
            <a:spLocks noGrp="1"/>
          </p:cNvSpPr>
          <p:nvPr>
            <p:ph type="body" idx="2"/>
          </p:nvPr>
        </p:nvSpPr>
        <p:spPr>
          <a:xfrm>
            <a:off x="457200" y="3498330"/>
            <a:ext cx="8229600" cy="429094"/>
          </a:xfrm>
        </p:spPr>
        <p:txBody>
          <a:bodyPr/>
          <a:lstStyle/>
          <a:p>
            <a:pPr marL="0" indent="0">
              <a:buNone/>
            </a:pPr>
            <a:r>
              <a:rPr lang="en-US" altLang="en-US" sz="2400" dirty="0">
                <a:solidFill>
                  <a:schemeClr val="tx1"/>
                </a:solidFill>
              </a:rPr>
              <a:t>b) Sample data with enterprise key</a:t>
            </a:r>
          </a:p>
        </p:txBody>
      </p:sp>
      <p:pic>
        <p:nvPicPr>
          <p:cNvPr id="6" name="Picture 5" descr="The second figure depicts three tables. The first is the OBJECT table, which has 7 rows and 2 columns. The columns have the following headings from left to right. O I D, which is underlined and Object Type. Row 1. O I D, 1 and Object Type, Employee. Row 2. O I D, 2 and Object Type, Employee. Row 3. O I D, 3 and Object Type, Customer. Row 4. O I D, 4 and Object Type, Customer. Row 5. O I D, 5 and Object Type, Employee. Row 6. O I D, 6 and Object Type, Customer. Row 7. O I D, 7 and Object Type, Customer. The second is the EMPLOYEE table, which has 3 rows and 5 columns. The columns have the following headings from left to right. O I D, which is underlined, Employee I D, Employee Name, Department Name, and Salary. Row 1. O I D, 1, Employee I D, 1 0 0, Employee Name, Jennings comma Fred, Department Name, Marketing, and Salary 50,000. Row 2. O I D, 4, Employee I D, 1 0 1, Employee Name, Hopkins comma Dan, Department Name, Purchasing, and Salary 50,000. Row 3. O I D, 5, Employee I D, 1 0 2, Employee Name, Huber comma Ike, Department Name, Accounting, and Salary 45,000. The third is the CUSTOMER table, which has 4 rows and 4 columns. The columns have the following headings from left to right. O I D, which is underlined, Customer I D, Customer Name, and Address. Row 1. O I D, 2, Customer I D, 1 0 0, Customer Name, Fred’s Warehouse, Address, Greensboro comma N C. Row 2. O I D, 2, Customer I D, 1 0 1, Customer Name, Bargain Bonanza, Address, Moscow comma I D. Row 3. O I D, 2, Customer I D, 1 0 2, Customer Name, Jasper’s, Address, Tallahassee comma F L. Row 4. O I D, 2, Customer I D, 1 0 3, Customer Name, Desks R Us, Address, Kettering comma O H."/>
          <p:cNvPicPr>
            <a:picLocks noChangeAspect="1"/>
          </p:cNvPicPr>
          <p:nvPr/>
        </p:nvPicPr>
        <p:blipFill>
          <a:blip r:embed="rId4"/>
          <a:stretch>
            <a:fillRect/>
          </a:stretch>
        </p:blipFill>
        <p:spPr>
          <a:xfrm>
            <a:off x="2302614" y="3996755"/>
            <a:ext cx="4538772" cy="2390142"/>
          </a:xfrm>
          <a:prstGeom prst="rect">
            <a:avLst/>
          </a:prstGeom>
        </p:spPr>
      </p:pic>
    </p:spTree>
    <p:extLst>
      <p:ext uri="{BB962C8B-B14F-4D97-AF65-F5344CB8AC3E}">
        <p14:creationId xmlns:p14="http://schemas.microsoft.com/office/powerpoint/2010/main" val="1335433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Normalization</a:t>
            </a:r>
          </a:p>
        </p:txBody>
      </p:sp>
      <p:sp>
        <p:nvSpPr>
          <p:cNvPr id="3" name="Text Placeholder 2"/>
          <p:cNvSpPr>
            <a:spLocks noGrp="1"/>
          </p:cNvSpPr>
          <p:nvPr>
            <p:ph type="body" idx="1"/>
          </p:nvPr>
        </p:nvSpPr>
        <p:spPr/>
        <p:txBody>
          <a:bodyPr/>
          <a:lstStyle/>
          <a:p>
            <a:pPr>
              <a:defRPr/>
            </a:pPr>
            <a:r>
              <a:rPr lang="en-US" sz="2400" dirty="0">
                <a:solidFill>
                  <a:srgbClr val="000000"/>
                </a:solidFill>
              </a:rPr>
              <a:t>Primarily a tool to validate and improve a logical design so that it satisfies certain constraints that </a:t>
            </a:r>
            <a:r>
              <a:rPr lang="en-US" sz="2400" b="1" dirty="0">
                <a:solidFill>
                  <a:srgbClr val="000000"/>
                </a:solidFill>
              </a:rPr>
              <a:t>avoid unnecessary duplication of data</a:t>
            </a:r>
          </a:p>
          <a:p>
            <a:pPr>
              <a:defRPr/>
            </a:pPr>
            <a:r>
              <a:rPr lang="en-US" sz="2400" dirty="0">
                <a:solidFill>
                  <a:srgbClr val="000000"/>
                </a:solidFill>
              </a:rPr>
              <a:t>The process of decomposing relations with anomalies to produce smaller, </a:t>
            </a:r>
            <a:r>
              <a:rPr lang="en-US" sz="2400" b="1" dirty="0">
                <a:solidFill>
                  <a:srgbClr val="000000"/>
                </a:solidFill>
              </a:rPr>
              <a:t>well-structured relations</a:t>
            </a:r>
          </a:p>
        </p:txBody>
      </p:sp>
    </p:spTree>
    <p:extLst>
      <p:ext uri="{BB962C8B-B14F-4D97-AF65-F5344CB8AC3E}">
        <p14:creationId xmlns:p14="http://schemas.microsoft.com/office/powerpoint/2010/main" val="3372375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Well-Structured Relations</a:t>
            </a:r>
          </a:p>
        </p:txBody>
      </p:sp>
      <p:sp>
        <p:nvSpPr>
          <p:cNvPr id="3" name="Text Placeholder 2"/>
          <p:cNvSpPr>
            <a:spLocks noGrp="1"/>
          </p:cNvSpPr>
          <p:nvPr>
            <p:ph type="body" idx="1"/>
          </p:nvPr>
        </p:nvSpPr>
        <p:spPr/>
        <p:txBody>
          <a:bodyPr/>
          <a:lstStyle/>
          <a:p>
            <a:pPr>
              <a:defRPr/>
            </a:pPr>
            <a:r>
              <a:rPr lang="en-US" sz="2800" dirty="0">
                <a:solidFill>
                  <a:srgbClr val="000000"/>
                </a:solidFill>
              </a:rPr>
              <a:t>Relations that contain minimal data redundancy and allow users to insert, delete, and update rows without causing data inconsistencies</a:t>
            </a:r>
          </a:p>
          <a:p>
            <a:pPr>
              <a:defRPr/>
            </a:pPr>
            <a:r>
              <a:rPr lang="en-US" sz="2800" dirty="0">
                <a:solidFill>
                  <a:srgbClr val="000000"/>
                </a:solidFill>
              </a:rPr>
              <a:t>Goal is to avoid anomalies</a:t>
            </a:r>
          </a:p>
          <a:p>
            <a:pPr lvl="1">
              <a:defRPr/>
            </a:pPr>
            <a:r>
              <a:rPr lang="en-US" sz="2400" b="1" dirty="0">
                <a:solidFill>
                  <a:srgbClr val="000000"/>
                </a:solidFill>
              </a:rPr>
              <a:t>Insertion Anomaly </a:t>
            </a:r>
            <a:r>
              <a:rPr lang="en-US" sz="2400" dirty="0">
                <a:solidFill>
                  <a:srgbClr val="000000"/>
                </a:solidFill>
              </a:rPr>
              <a:t>– adding new rows forces user to create duplicate data</a:t>
            </a:r>
          </a:p>
          <a:p>
            <a:pPr lvl="1">
              <a:defRPr/>
            </a:pPr>
            <a:r>
              <a:rPr lang="en-US" sz="2400" b="1" dirty="0">
                <a:solidFill>
                  <a:srgbClr val="000000"/>
                </a:solidFill>
              </a:rPr>
              <a:t>Deletion Anomaly </a:t>
            </a:r>
            <a:r>
              <a:rPr lang="en-US" sz="2400" dirty="0">
                <a:solidFill>
                  <a:srgbClr val="000000"/>
                </a:solidFill>
              </a:rPr>
              <a:t>– deleting rows may cause a loss of data that would be needed for other future rows</a:t>
            </a:r>
          </a:p>
          <a:p>
            <a:pPr lvl="1">
              <a:defRPr/>
            </a:pPr>
            <a:r>
              <a:rPr lang="en-US" sz="2400" b="1" dirty="0">
                <a:solidFill>
                  <a:srgbClr val="000000"/>
                </a:solidFill>
              </a:rPr>
              <a:t>Modification Anomaly </a:t>
            </a:r>
            <a:r>
              <a:rPr lang="en-US" sz="2400" dirty="0">
                <a:solidFill>
                  <a:srgbClr val="000000"/>
                </a:solidFill>
              </a:rPr>
              <a:t>– changing data in a row forces changes to other rows because of duplication</a:t>
            </a:r>
          </a:p>
        </p:txBody>
      </p:sp>
    </p:spTree>
    <p:extLst>
      <p:ext uri="{BB962C8B-B14F-4D97-AF65-F5344CB8AC3E}">
        <p14:creationId xmlns:p14="http://schemas.microsoft.com/office/powerpoint/2010/main" val="1288425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Example–Figure 4-2b</a:t>
            </a:r>
          </a:p>
        </p:txBody>
      </p:sp>
      <p:sp>
        <p:nvSpPr>
          <p:cNvPr id="3" name="Text Placeholder 2"/>
          <p:cNvSpPr>
            <a:spLocks noGrp="1"/>
          </p:cNvSpPr>
          <p:nvPr>
            <p:ph type="body" idx="1"/>
          </p:nvPr>
        </p:nvSpPr>
        <p:spPr>
          <a:xfrm>
            <a:off x="457200" y="1600200"/>
            <a:ext cx="8229600" cy="486169"/>
          </a:xfrm>
        </p:spPr>
        <p:txBody>
          <a:bodyPr/>
          <a:lstStyle/>
          <a:p>
            <a:pPr marL="0" indent="0">
              <a:buNone/>
            </a:pPr>
            <a:r>
              <a:rPr lang="en-US" sz="2000" dirty="0"/>
              <a:t>EMPLOYEE2</a:t>
            </a:r>
          </a:p>
        </p:txBody>
      </p:sp>
      <p:graphicFrame>
        <p:nvGraphicFramePr>
          <p:cNvPr id="5" name="Table 4"/>
          <p:cNvGraphicFramePr>
            <a:graphicFrameLocks noGrp="1"/>
          </p:cNvGraphicFramePr>
          <p:nvPr>
            <p:extLst>
              <p:ext uri="{D42A27DB-BD31-4B8C-83A1-F6EECF244321}">
                <p14:modId xmlns:p14="http://schemas.microsoft.com/office/powerpoint/2010/main" val="105005775"/>
              </p:ext>
            </p:extLst>
          </p:nvPr>
        </p:nvGraphicFramePr>
        <p:xfrm>
          <a:off x="457200" y="2175463"/>
          <a:ext cx="8229601" cy="3205535"/>
        </p:xfrm>
        <a:graphic>
          <a:graphicData uri="http://schemas.openxmlformats.org/drawingml/2006/table">
            <a:tbl>
              <a:tblPr firstRow="1" bandRow="1">
                <a:tableStyleId>{40F9630F-82C1-40B7-BC3A-925EFCFF5E92}</a:tableStyleId>
              </a:tblPr>
              <a:tblGrid>
                <a:gridCol w="936887">
                  <a:extLst>
                    <a:ext uri="{9D8B030D-6E8A-4147-A177-3AD203B41FA5}">
                      <a16:colId xmlns:a16="http://schemas.microsoft.com/office/drawing/2014/main" val="2868909186"/>
                    </a:ext>
                  </a:extLst>
                </a:gridCol>
                <a:gridCol w="1708879">
                  <a:extLst>
                    <a:ext uri="{9D8B030D-6E8A-4147-A177-3AD203B41FA5}">
                      <a16:colId xmlns:a16="http://schemas.microsoft.com/office/drawing/2014/main" val="3850077235"/>
                    </a:ext>
                  </a:extLst>
                </a:gridCol>
                <a:gridCol w="1590454">
                  <a:extLst>
                    <a:ext uri="{9D8B030D-6E8A-4147-A177-3AD203B41FA5}">
                      <a16:colId xmlns:a16="http://schemas.microsoft.com/office/drawing/2014/main" val="2815313090"/>
                    </a:ext>
                  </a:extLst>
                </a:gridCol>
                <a:gridCol w="912903">
                  <a:extLst>
                    <a:ext uri="{9D8B030D-6E8A-4147-A177-3AD203B41FA5}">
                      <a16:colId xmlns:a16="http://schemas.microsoft.com/office/drawing/2014/main" val="481436693"/>
                    </a:ext>
                  </a:extLst>
                </a:gridCol>
                <a:gridCol w="1454046">
                  <a:extLst>
                    <a:ext uri="{9D8B030D-6E8A-4147-A177-3AD203B41FA5}">
                      <a16:colId xmlns:a16="http://schemas.microsoft.com/office/drawing/2014/main" val="3975893888"/>
                    </a:ext>
                  </a:extLst>
                </a:gridCol>
                <a:gridCol w="1626432">
                  <a:extLst>
                    <a:ext uri="{9D8B030D-6E8A-4147-A177-3AD203B41FA5}">
                      <a16:colId xmlns:a16="http://schemas.microsoft.com/office/drawing/2014/main" val="272686023"/>
                    </a:ext>
                  </a:extLst>
                </a:gridCol>
              </a:tblGrid>
              <a:tr h="308039">
                <a:tc>
                  <a:txBody>
                    <a:bodyPr/>
                    <a:lstStyle/>
                    <a:p>
                      <a:r>
                        <a:rPr lang="en-US" sz="1400" b="1" i="0" u="none" strike="noStrike" cap="none" baseline="0" dirty="0" err="1">
                          <a:solidFill>
                            <a:schemeClr val="dk1"/>
                          </a:solidFill>
                          <a:latin typeface="+mn-lt"/>
                          <a:ea typeface="Arial"/>
                          <a:cs typeface="Arial"/>
                          <a:sym typeface="Arial"/>
                        </a:rPr>
                        <a:t>Emp</a:t>
                      </a:r>
                      <a:r>
                        <a:rPr lang="en-US" sz="100" b="1" i="0" u="none" strike="noStrike" cap="none" baseline="0" dirty="0">
                          <a:solidFill>
                            <a:schemeClr val="dk1"/>
                          </a:solidFill>
                          <a:latin typeface="+mn-lt"/>
                          <a:ea typeface="Arial"/>
                          <a:cs typeface="Arial"/>
                          <a:sym typeface="Arial"/>
                        </a:rPr>
                        <a:t> </a:t>
                      </a:r>
                      <a:r>
                        <a:rPr lang="en-US" sz="1400" b="1" i="0" u="none" strike="noStrike" cap="none" baseline="0" dirty="0">
                          <a:solidFill>
                            <a:schemeClr val="dk1"/>
                          </a:solidFill>
                          <a:latin typeface="+mn-lt"/>
                          <a:ea typeface="Arial"/>
                          <a:cs typeface="Arial"/>
                          <a:sym typeface="Arial"/>
                        </a:rPr>
                        <a:t>I</a:t>
                      </a:r>
                      <a:r>
                        <a:rPr lang="en-US" sz="100" b="1" i="0" u="none" strike="noStrike" cap="none" baseline="0" dirty="0">
                          <a:solidFill>
                            <a:schemeClr val="dk1"/>
                          </a:solidFill>
                          <a:latin typeface="+mn-lt"/>
                          <a:ea typeface="Arial"/>
                          <a:cs typeface="Arial"/>
                          <a:sym typeface="Arial"/>
                        </a:rPr>
                        <a:t> </a:t>
                      </a:r>
                      <a:r>
                        <a:rPr lang="en-US" sz="1400" b="1" i="0" u="none" strike="noStrike" cap="none" baseline="0" dirty="0">
                          <a:solidFill>
                            <a:schemeClr val="dk1"/>
                          </a:solidFill>
                          <a:latin typeface="+mn-lt"/>
                          <a:ea typeface="Arial"/>
                          <a:cs typeface="Arial"/>
                          <a:sym typeface="Arial"/>
                        </a:rPr>
                        <a:t>D</a:t>
                      </a:r>
                      <a:endParaRPr lang="en-US" b="1" u="none"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i="0" u="none" strike="noStrike" cap="none" baseline="0" dirty="0">
                          <a:solidFill>
                            <a:schemeClr val="dk1"/>
                          </a:solidFill>
                          <a:latin typeface="+mn-lt"/>
                          <a:ea typeface="Arial"/>
                          <a:cs typeface="Arial"/>
                          <a:sym typeface="Arial"/>
                        </a:rPr>
                        <a:t>Name</a:t>
                      </a:r>
                      <a:endParaRPr lang="en-US"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i="0" u="none" strike="noStrike" cap="none" baseline="0" dirty="0" err="1">
                          <a:solidFill>
                            <a:schemeClr val="dk1"/>
                          </a:solidFill>
                          <a:latin typeface="+mn-lt"/>
                          <a:ea typeface="Arial"/>
                          <a:cs typeface="Arial"/>
                          <a:sym typeface="Arial"/>
                        </a:rPr>
                        <a:t>Dept</a:t>
                      </a:r>
                      <a:r>
                        <a:rPr lang="en-US" sz="100" b="1" i="0" u="none" strike="noStrike" cap="none" baseline="0" dirty="0">
                          <a:solidFill>
                            <a:schemeClr val="dk1"/>
                          </a:solidFill>
                          <a:latin typeface="+mn-lt"/>
                          <a:ea typeface="Arial"/>
                          <a:cs typeface="Arial"/>
                          <a:sym typeface="Arial"/>
                        </a:rPr>
                        <a:t> </a:t>
                      </a:r>
                      <a:r>
                        <a:rPr lang="en-US" sz="1400" b="1" i="0" u="none" strike="noStrike" cap="none" baseline="0" dirty="0">
                          <a:solidFill>
                            <a:schemeClr val="dk1"/>
                          </a:solidFill>
                          <a:latin typeface="+mn-lt"/>
                          <a:ea typeface="Arial"/>
                          <a:cs typeface="Arial"/>
                          <a:sym typeface="Arial"/>
                        </a:rPr>
                        <a:t>Name</a:t>
                      </a:r>
                      <a:endParaRPr lang="en-US"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i="0" u="none" strike="noStrike" cap="none" baseline="0" dirty="0">
                          <a:solidFill>
                            <a:schemeClr val="dk1"/>
                          </a:solidFill>
                          <a:latin typeface="+mn-lt"/>
                          <a:ea typeface="Arial"/>
                          <a:cs typeface="Arial"/>
                          <a:sym typeface="Arial"/>
                        </a:rPr>
                        <a:t>Salary</a:t>
                      </a:r>
                      <a:endParaRPr lang="en-US"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i="0" u="none" strike="noStrike" cap="none" baseline="0" dirty="0">
                          <a:solidFill>
                            <a:schemeClr val="dk1"/>
                          </a:solidFill>
                          <a:latin typeface="+mn-lt"/>
                          <a:ea typeface="Arial"/>
                          <a:cs typeface="Arial"/>
                          <a:sym typeface="Arial"/>
                        </a:rPr>
                        <a:t>Course</a:t>
                      </a:r>
                      <a:r>
                        <a:rPr lang="en-US" sz="100" b="1" i="0" u="none" strike="noStrike" cap="none" baseline="0" dirty="0">
                          <a:solidFill>
                            <a:schemeClr val="dk1"/>
                          </a:solidFill>
                          <a:latin typeface="+mn-lt"/>
                          <a:ea typeface="Arial"/>
                          <a:cs typeface="Arial"/>
                          <a:sym typeface="Arial"/>
                        </a:rPr>
                        <a:t> </a:t>
                      </a:r>
                      <a:r>
                        <a:rPr lang="en-US" sz="1400" b="1" i="0" u="none" strike="noStrike" cap="none" baseline="0" dirty="0">
                          <a:solidFill>
                            <a:schemeClr val="dk1"/>
                          </a:solidFill>
                          <a:latin typeface="+mn-lt"/>
                          <a:ea typeface="Arial"/>
                          <a:cs typeface="Arial"/>
                          <a:sym typeface="Arial"/>
                        </a:rPr>
                        <a:t>Title</a:t>
                      </a:r>
                      <a:endParaRPr lang="en-US"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i="0" u="none" strike="noStrike" cap="none" baseline="0" dirty="0">
                          <a:solidFill>
                            <a:schemeClr val="dk1"/>
                          </a:solidFill>
                          <a:latin typeface="+mn-lt"/>
                          <a:ea typeface="Arial"/>
                          <a:cs typeface="Arial"/>
                          <a:sym typeface="Arial"/>
                        </a:rPr>
                        <a:t>Date</a:t>
                      </a:r>
                      <a:r>
                        <a:rPr lang="en-US" sz="100" b="1" i="0" u="none" strike="noStrike" cap="none" baseline="0" dirty="0">
                          <a:solidFill>
                            <a:schemeClr val="dk1"/>
                          </a:solidFill>
                          <a:latin typeface="+mn-lt"/>
                          <a:ea typeface="Arial"/>
                          <a:cs typeface="Arial"/>
                          <a:sym typeface="Arial"/>
                        </a:rPr>
                        <a:t> </a:t>
                      </a:r>
                      <a:r>
                        <a:rPr lang="en-US" sz="1400" b="1" i="0" u="none" strike="noStrike" cap="none" baseline="0" dirty="0">
                          <a:solidFill>
                            <a:schemeClr val="dk1"/>
                          </a:solidFill>
                          <a:latin typeface="+mn-lt"/>
                          <a:ea typeface="Arial"/>
                          <a:cs typeface="Arial"/>
                          <a:sym typeface="Arial"/>
                        </a:rPr>
                        <a:t>Completed</a:t>
                      </a:r>
                      <a:endParaRPr lang="en-US"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595021"/>
                  </a:ext>
                </a:extLst>
              </a:tr>
              <a:tr h="362187">
                <a:tc>
                  <a:txBody>
                    <a:bodyPr/>
                    <a:lstStyle/>
                    <a:p>
                      <a:r>
                        <a:rPr lang="en-US" sz="1400" b="0" i="0" u="none" strike="noStrike" cap="none" baseline="0" dirty="0">
                          <a:solidFill>
                            <a:schemeClr val="dk1"/>
                          </a:solidFill>
                          <a:latin typeface="+mn-lt"/>
                          <a:ea typeface="Arial"/>
                          <a:cs typeface="Arial"/>
                          <a:sym typeface="Arial"/>
                        </a:rPr>
                        <a:t>100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Margaret Simpson</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Marketing</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48,000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S</a:t>
                      </a:r>
                      <a:r>
                        <a:rPr lang="en-US" sz="100" b="0" i="0" u="none" strike="noStrike" cap="none" baseline="0" dirty="0">
                          <a:solidFill>
                            <a:schemeClr val="dk1"/>
                          </a:solidFill>
                          <a:latin typeface="+mn-lt"/>
                          <a:ea typeface="Arial"/>
                          <a:cs typeface="Arial"/>
                          <a:sym typeface="Arial"/>
                        </a:rPr>
                        <a:t> </a:t>
                      </a:r>
                      <a:r>
                        <a:rPr lang="en-US" sz="1400" b="0" i="0" u="none" strike="noStrike" cap="none" baseline="0" dirty="0">
                          <a:solidFill>
                            <a:schemeClr val="dk1"/>
                          </a:solidFill>
                          <a:latin typeface="+mn-lt"/>
                          <a:ea typeface="Arial"/>
                          <a:cs typeface="Arial"/>
                          <a:sym typeface="Arial"/>
                        </a:rPr>
                        <a:t>P</a:t>
                      </a:r>
                      <a:r>
                        <a:rPr lang="en-US" sz="100" b="0" i="0" u="none" strike="noStrike" cap="none" baseline="0" dirty="0">
                          <a:solidFill>
                            <a:schemeClr val="dk1"/>
                          </a:solidFill>
                          <a:latin typeface="+mn-lt"/>
                          <a:ea typeface="Arial"/>
                          <a:cs typeface="Arial"/>
                          <a:sym typeface="Arial"/>
                        </a:rPr>
                        <a:t> </a:t>
                      </a:r>
                      <a:r>
                        <a:rPr lang="en-US" sz="1400" b="0" i="0" u="none" strike="noStrike" cap="none" baseline="0" dirty="0">
                          <a:solidFill>
                            <a:schemeClr val="dk1"/>
                          </a:solidFill>
                          <a:latin typeface="+mn-lt"/>
                          <a:ea typeface="Arial"/>
                          <a:cs typeface="Arial"/>
                          <a:sym typeface="Arial"/>
                        </a:rPr>
                        <a:t>S</a:t>
                      </a:r>
                      <a:r>
                        <a:rPr lang="en-US" sz="100" b="0" i="0" u="none" strike="noStrike" cap="none" baseline="0" dirty="0">
                          <a:solidFill>
                            <a:schemeClr val="dk1"/>
                          </a:solidFill>
                          <a:latin typeface="+mn-lt"/>
                          <a:ea typeface="Arial"/>
                          <a:cs typeface="Arial"/>
                          <a:sym typeface="Arial"/>
                        </a:rPr>
                        <a:t> </a:t>
                      </a:r>
                      <a:r>
                        <a:rPr lang="en-US" sz="1400" b="0" i="0" u="none" strike="noStrike" cap="none" baseline="0" dirty="0" err="1">
                          <a:solidFill>
                            <a:schemeClr val="dk1"/>
                          </a:solidFill>
                          <a:latin typeface="+mn-lt"/>
                          <a:ea typeface="Arial"/>
                          <a:cs typeface="Arial"/>
                          <a:sym typeface="Arial"/>
                        </a:rPr>
                        <a:t>S</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6/19/2018</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7671035"/>
                  </a:ext>
                </a:extLst>
              </a:tr>
              <a:tr h="362187">
                <a:tc>
                  <a:txBody>
                    <a:bodyPr/>
                    <a:lstStyle/>
                    <a:p>
                      <a:r>
                        <a:rPr lang="en-US" sz="1400" b="0" i="0" u="none" strike="noStrike" cap="none" baseline="0" dirty="0">
                          <a:solidFill>
                            <a:schemeClr val="dk1"/>
                          </a:solidFill>
                          <a:latin typeface="+mn-lt"/>
                          <a:ea typeface="Arial"/>
                          <a:cs typeface="Arial"/>
                          <a:sym typeface="Arial"/>
                        </a:rPr>
                        <a:t>100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Margaret Simpson</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Marketing</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48,000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Surveys</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10/7/2018</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3994471"/>
                  </a:ext>
                </a:extLst>
              </a:tr>
              <a:tr h="362187">
                <a:tc>
                  <a:txBody>
                    <a:bodyPr/>
                    <a:lstStyle/>
                    <a:p>
                      <a:r>
                        <a:rPr lang="en-US" sz="1400" b="0" i="0" u="none" strike="noStrike" cap="none" baseline="0" dirty="0">
                          <a:solidFill>
                            <a:schemeClr val="dk1"/>
                          </a:solidFill>
                          <a:latin typeface="+mn-lt"/>
                          <a:ea typeface="Arial"/>
                          <a:cs typeface="Arial"/>
                          <a:sym typeface="Arial"/>
                        </a:rPr>
                        <a:t>140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Alan Beeton</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Accounting</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52,000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Tax Acc</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12/8/2018</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1867570"/>
                  </a:ext>
                </a:extLst>
              </a:tr>
              <a:tr h="362187">
                <a:tc>
                  <a:txBody>
                    <a:bodyPr/>
                    <a:lstStyle/>
                    <a:p>
                      <a:r>
                        <a:rPr lang="en-US" sz="1400" b="0" i="0" u="none" strike="noStrike" cap="none" baseline="0" dirty="0">
                          <a:solidFill>
                            <a:schemeClr val="dk1"/>
                          </a:solidFill>
                          <a:latin typeface="+mn-lt"/>
                          <a:ea typeface="Arial"/>
                          <a:cs typeface="Arial"/>
                          <a:sym typeface="Arial"/>
                        </a:rPr>
                        <a:t>110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Chris Lucero</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Info Systems</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43,000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Visual Basic</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1/12/2018</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7002225"/>
                  </a:ext>
                </a:extLst>
              </a:tr>
              <a:tr h="362187">
                <a:tc>
                  <a:txBody>
                    <a:bodyPr/>
                    <a:lstStyle/>
                    <a:p>
                      <a:r>
                        <a:rPr lang="en-US" sz="1400" b="0" i="0" u="none" strike="noStrike" cap="none" baseline="0" dirty="0">
                          <a:solidFill>
                            <a:schemeClr val="dk1"/>
                          </a:solidFill>
                          <a:latin typeface="+mn-lt"/>
                          <a:ea typeface="Arial"/>
                          <a:cs typeface="Arial"/>
                          <a:sym typeface="Arial"/>
                        </a:rPr>
                        <a:t>110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Chris Lucero</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Info Systems</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43,000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C++</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4/22/2018</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7591874"/>
                  </a:ext>
                </a:extLst>
              </a:tr>
              <a:tr h="362187">
                <a:tc>
                  <a:txBody>
                    <a:bodyPr/>
                    <a:lstStyle/>
                    <a:p>
                      <a:r>
                        <a:rPr lang="en-US" sz="1400" b="0" i="0" u="none" strike="noStrike" cap="none" baseline="0" dirty="0">
                          <a:solidFill>
                            <a:schemeClr val="dk1"/>
                          </a:solidFill>
                          <a:latin typeface="+mn-lt"/>
                          <a:ea typeface="Arial"/>
                          <a:cs typeface="Arial"/>
                          <a:sym typeface="Arial"/>
                        </a:rPr>
                        <a:t>190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Lorenzo Davis</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Finance</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55,000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bg1"/>
                          </a:solidFill>
                          <a:latin typeface="+mn-lt"/>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a:solidFill>
                            <a:schemeClr val="bg1"/>
                          </a:solidFill>
                          <a:latin typeface="+mn-lt"/>
                          <a:ea typeface="Arial"/>
                          <a:cs typeface="Arial"/>
                          <a:sym typeface="Aria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5652075"/>
                  </a:ext>
                </a:extLst>
              </a:tr>
              <a:tr h="362187">
                <a:tc>
                  <a:txBody>
                    <a:bodyPr/>
                    <a:lstStyle/>
                    <a:p>
                      <a:r>
                        <a:rPr lang="en-US" sz="1400" b="0" i="0" u="none" strike="noStrike" cap="none" baseline="0" dirty="0">
                          <a:solidFill>
                            <a:schemeClr val="dk1"/>
                          </a:solidFill>
                          <a:latin typeface="+mn-lt"/>
                          <a:ea typeface="Arial"/>
                          <a:cs typeface="Arial"/>
                          <a:sym typeface="Arial"/>
                        </a:rPr>
                        <a:t>150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Susan Martin</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Marketing</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42,000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S</a:t>
                      </a:r>
                      <a:r>
                        <a:rPr lang="en-US" sz="100" b="0" i="0" u="none" strike="noStrike" cap="none" baseline="0" dirty="0">
                          <a:solidFill>
                            <a:schemeClr val="dk1"/>
                          </a:solidFill>
                          <a:latin typeface="+mn-lt"/>
                          <a:ea typeface="Arial"/>
                          <a:cs typeface="Arial"/>
                          <a:sym typeface="Arial"/>
                        </a:rPr>
                        <a:t> </a:t>
                      </a:r>
                      <a:r>
                        <a:rPr lang="en-US" sz="1400" b="0" i="0" u="none" strike="noStrike" cap="none" baseline="0" dirty="0">
                          <a:solidFill>
                            <a:schemeClr val="dk1"/>
                          </a:solidFill>
                          <a:latin typeface="+mn-lt"/>
                          <a:ea typeface="Arial"/>
                          <a:cs typeface="Arial"/>
                          <a:sym typeface="Arial"/>
                        </a:rPr>
                        <a:t>P</a:t>
                      </a:r>
                      <a:r>
                        <a:rPr lang="en-US" sz="100" b="0" i="0" u="none" strike="noStrike" cap="none" baseline="0" dirty="0">
                          <a:solidFill>
                            <a:schemeClr val="dk1"/>
                          </a:solidFill>
                          <a:latin typeface="+mn-lt"/>
                          <a:ea typeface="Arial"/>
                          <a:cs typeface="Arial"/>
                          <a:sym typeface="Arial"/>
                        </a:rPr>
                        <a:t> </a:t>
                      </a:r>
                      <a:r>
                        <a:rPr lang="en-US" sz="1400" b="0" i="0" u="none" strike="noStrike" cap="none" baseline="0" dirty="0">
                          <a:solidFill>
                            <a:schemeClr val="dk1"/>
                          </a:solidFill>
                          <a:latin typeface="+mn-lt"/>
                          <a:ea typeface="Arial"/>
                          <a:cs typeface="Arial"/>
                          <a:sym typeface="Arial"/>
                        </a:rPr>
                        <a:t>S</a:t>
                      </a:r>
                      <a:r>
                        <a:rPr lang="en-US" sz="100" b="0" i="0" u="none" strike="noStrike" cap="none" baseline="0" dirty="0">
                          <a:solidFill>
                            <a:schemeClr val="dk1"/>
                          </a:solidFill>
                          <a:latin typeface="+mn-lt"/>
                          <a:ea typeface="Arial"/>
                          <a:cs typeface="Arial"/>
                          <a:sym typeface="Arial"/>
                        </a:rPr>
                        <a:t> </a:t>
                      </a:r>
                      <a:r>
                        <a:rPr lang="en-US" sz="1400" b="0" i="0" u="none" strike="noStrike" cap="none" baseline="0" dirty="0" err="1">
                          <a:solidFill>
                            <a:schemeClr val="dk1"/>
                          </a:solidFill>
                          <a:latin typeface="+mn-lt"/>
                          <a:ea typeface="Arial"/>
                          <a:cs typeface="Arial"/>
                          <a:sym typeface="Arial"/>
                        </a:rPr>
                        <a:t>S</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6/19/2018</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980086"/>
                  </a:ext>
                </a:extLst>
              </a:tr>
              <a:tr h="362187">
                <a:tc>
                  <a:txBody>
                    <a:bodyPr/>
                    <a:lstStyle/>
                    <a:p>
                      <a:r>
                        <a:rPr lang="en-US" sz="1400" b="0" i="0" u="none" strike="noStrike" cap="none" baseline="0" dirty="0">
                          <a:solidFill>
                            <a:schemeClr val="dk1"/>
                          </a:solidFill>
                          <a:latin typeface="+mn-lt"/>
                          <a:ea typeface="Arial"/>
                          <a:cs typeface="Arial"/>
                          <a:sym typeface="Arial"/>
                        </a:rPr>
                        <a:t>150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Susan Martin</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Marketing</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42,000</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Java</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a:solidFill>
                            <a:schemeClr val="dk1"/>
                          </a:solidFill>
                          <a:latin typeface="+mn-lt"/>
                          <a:ea typeface="Arial"/>
                          <a:cs typeface="Arial"/>
                          <a:sym typeface="Arial"/>
                        </a:rPr>
                        <a:t>8/12/2018</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2485392"/>
                  </a:ext>
                </a:extLst>
              </a:tr>
            </a:tbl>
          </a:graphicData>
        </a:graphic>
      </p:graphicFrame>
      <p:sp>
        <p:nvSpPr>
          <p:cNvPr id="4" name="Text Placeholder 3"/>
          <p:cNvSpPr>
            <a:spLocks noGrp="1"/>
          </p:cNvSpPr>
          <p:nvPr>
            <p:ph type="body" idx="2"/>
          </p:nvPr>
        </p:nvSpPr>
        <p:spPr>
          <a:xfrm>
            <a:off x="457200" y="5430881"/>
            <a:ext cx="8229600" cy="770719"/>
          </a:xfrm>
        </p:spPr>
        <p:txBody>
          <a:bodyPr/>
          <a:lstStyle/>
          <a:p>
            <a:pPr marL="0" indent="0">
              <a:buNone/>
            </a:pPr>
            <a:r>
              <a:rPr lang="en-US" dirty="0"/>
              <a:t>Question: Is this a relation? Answer: Yes; unique rows and no multivalued attributes</a:t>
            </a:r>
          </a:p>
          <a:p>
            <a:pPr marL="0" indent="0">
              <a:buNone/>
            </a:pPr>
            <a:r>
              <a:rPr lang="en-US" dirty="0"/>
              <a:t>Question: What’s the primary key? Answer: Composite — </a:t>
            </a:r>
            <a:r>
              <a:rPr lang="en-US" dirty="0" err="1"/>
              <a:t>Emp</a:t>
            </a:r>
            <a:r>
              <a:rPr lang="en-US" sz="100" dirty="0"/>
              <a:t> </a:t>
            </a:r>
            <a:r>
              <a:rPr lang="en-US" dirty="0"/>
              <a:t>I</a:t>
            </a:r>
            <a:r>
              <a:rPr lang="en-US" sz="100" dirty="0"/>
              <a:t> </a:t>
            </a:r>
            <a:r>
              <a:rPr lang="en-US" dirty="0"/>
              <a:t>D, CourseTitle</a:t>
            </a:r>
          </a:p>
        </p:txBody>
      </p:sp>
    </p:spTree>
    <p:extLst>
      <p:ext uri="{BB962C8B-B14F-4D97-AF65-F5344CB8AC3E}">
        <p14:creationId xmlns:p14="http://schemas.microsoft.com/office/powerpoint/2010/main" val="2322318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Anomalies in This Relation </a:t>
            </a:r>
            <a:r>
              <a:rPr lang="en-US" sz="2000" b="0" dirty="0"/>
              <a:t>(1 of 2)</a:t>
            </a:r>
          </a:p>
        </p:txBody>
      </p:sp>
      <p:sp>
        <p:nvSpPr>
          <p:cNvPr id="3" name="Text Placeholder 2"/>
          <p:cNvSpPr>
            <a:spLocks noGrp="1"/>
          </p:cNvSpPr>
          <p:nvPr>
            <p:ph type="body" idx="1"/>
          </p:nvPr>
        </p:nvSpPr>
        <p:spPr/>
        <p:txBody>
          <a:bodyPr/>
          <a:lstStyle/>
          <a:p>
            <a:pPr>
              <a:defRPr/>
            </a:pPr>
            <a:r>
              <a:rPr lang="en-US" sz="2400" b="1" dirty="0">
                <a:solidFill>
                  <a:srgbClr val="000000"/>
                </a:solidFill>
              </a:rPr>
              <a:t>Insertion </a:t>
            </a:r>
            <a:r>
              <a:rPr lang="en-US" sz="2400" dirty="0">
                <a:solidFill>
                  <a:srgbClr val="000000"/>
                </a:solidFill>
              </a:rPr>
              <a:t>– can’t enter a new employee without having the employee take a class (or at least empty fields of class information)</a:t>
            </a:r>
          </a:p>
          <a:p>
            <a:pPr>
              <a:defRPr/>
            </a:pPr>
            <a:r>
              <a:rPr lang="en-US" sz="2400" b="1" dirty="0">
                <a:solidFill>
                  <a:srgbClr val="000000"/>
                </a:solidFill>
              </a:rPr>
              <a:t>Deletion </a:t>
            </a:r>
            <a:r>
              <a:rPr lang="en-US" sz="2400" dirty="0">
                <a:solidFill>
                  <a:srgbClr val="000000"/>
                </a:solidFill>
              </a:rPr>
              <a:t>– if we remove employee 140, we lose information about the existence of a Tax Acc class</a:t>
            </a:r>
          </a:p>
          <a:p>
            <a:pPr>
              <a:defRPr/>
            </a:pPr>
            <a:r>
              <a:rPr lang="en-US" sz="2400" b="1" dirty="0">
                <a:solidFill>
                  <a:srgbClr val="000000"/>
                </a:solidFill>
              </a:rPr>
              <a:t>Modification </a:t>
            </a:r>
            <a:r>
              <a:rPr lang="en-US" sz="2400" dirty="0">
                <a:solidFill>
                  <a:srgbClr val="000000"/>
                </a:solidFill>
              </a:rPr>
              <a:t>– giving a salary increase to employee 100 forces us to update multiple records</a:t>
            </a:r>
          </a:p>
        </p:txBody>
      </p:sp>
    </p:spTree>
    <p:extLst>
      <p:ext uri="{BB962C8B-B14F-4D97-AF65-F5344CB8AC3E}">
        <p14:creationId xmlns:p14="http://schemas.microsoft.com/office/powerpoint/2010/main" val="1625643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4.22 Steps in Normalization</a:t>
            </a:r>
          </a:p>
        </p:txBody>
      </p:sp>
      <p:pic>
        <p:nvPicPr>
          <p:cNvPr id="4" name="Picture 3" descr="A diagram depicts six steps in normalization. The drawing shows a textbox which represents a Table with multi varied attributes. The rules of normalization are listed one below the other to the right, while the resulting transformation that the table goes through at each step is depicted to its left, as follows. Rule, Remove multi varied attributes, First normal form. Remove partial dependencies, Second normal form. Remove transitive dependencies, Third normal form.&#10;Remove remaining anomalies resulting from multiple candidate keys, Boyce Codd normal form. Remove multivalued dependencies, Fourth normal form. Remove remaining anomalies, Fifth normal form."/>
          <p:cNvPicPr>
            <a:picLocks noChangeAspect="1"/>
          </p:cNvPicPr>
          <p:nvPr/>
        </p:nvPicPr>
        <p:blipFill>
          <a:blip r:embed="rId3"/>
          <a:stretch>
            <a:fillRect/>
          </a:stretch>
        </p:blipFill>
        <p:spPr>
          <a:xfrm>
            <a:off x="885645" y="1535510"/>
            <a:ext cx="7372708" cy="4710492"/>
          </a:xfrm>
          <a:prstGeom prst="rect">
            <a:avLst/>
          </a:prstGeom>
        </p:spPr>
      </p:pic>
    </p:spTree>
    <p:extLst>
      <p:ext uri="{BB962C8B-B14F-4D97-AF65-F5344CB8AC3E}">
        <p14:creationId xmlns:p14="http://schemas.microsoft.com/office/powerpoint/2010/main" val="798603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Dependencies and Keys</a:t>
            </a:r>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Functional Dependency: The value of one attribute (the </a:t>
            </a:r>
            <a:r>
              <a:rPr lang="en-US" sz="2400" b="1" dirty="0">
                <a:solidFill>
                  <a:srgbClr val="000000"/>
                </a:solidFill>
                <a:effectLst>
                  <a:outerShdw blurRad="38100" dist="38100" dir="2700000" algn="tl">
                    <a:srgbClr val="FFFFFF"/>
                  </a:outerShdw>
                </a:effectLst>
              </a:rPr>
              <a:t>determinant</a:t>
            </a:r>
            <a:r>
              <a:rPr lang="en-US" sz="2400" dirty="0">
                <a:solidFill>
                  <a:srgbClr val="000000"/>
                </a:solidFill>
                <a:effectLst>
                  <a:outerShdw blurRad="38100" dist="38100" dir="2700000" algn="tl">
                    <a:srgbClr val="FFFFFF"/>
                  </a:outerShdw>
                </a:effectLst>
              </a:rPr>
              <a:t>) determines the value of another attribute</a:t>
            </a:r>
          </a:p>
          <a:p>
            <a:pPr>
              <a:defRPr/>
            </a:pPr>
            <a:r>
              <a:rPr lang="en-US" sz="2400" dirty="0">
                <a:solidFill>
                  <a:srgbClr val="000000"/>
                </a:solidFill>
                <a:effectLst>
                  <a:outerShdw blurRad="38100" dist="38100" dir="2700000" algn="tl">
                    <a:srgbClr val="FFFFFF"/>
                  </a:outerShdw>
                </a:effectLst>
              </a:rPr>
              <a:t>Candidate Key:</a:t>
            </a:r>
          </a:p>
          <a:p>
            <a:pPr lvl="1">
              <a:defRPr/>
            </a:pPr>
            <a:r>
              <a:rPr lang="en-US" sz="2400" dirty="0">
                <a:solidFill>
                  <a:srgbClr val="000000"/>
                </a:solidFill>
                <a:effectLst>
                  <a:outerShdw blurRad="38100" dist="38100" dir="2700000" algn="tl">
                    <a:srgbClr val="FFFFFF"/>
                  </a:outerShdw>
                </a:effectLst>
              </a:rPr>
              <a:t>A unique identifier. One of the candidate keys will become the primary key</a:t>
            </a:r>
          </a:p>
          <a:p>
            <a:pPr lvl="2">
              <a:defRPr/>
            </a:pPr>
            <a:r>
              <a:rPr lang="en-US" dirty="0">
                <a:solidFill>
                  <a:srgbClr val="000000"/>
                </a:solidFill>
                <a:effectLst>
                  <a:outerShdw blurRad="38100" dist="38100" dir="2700000" algn="tl">
                    <a:srgbClr val="FFFFFF"/>
                  </a:outerShdw>
                </a:effectLst>
              </a:rPr>
              <a:t>E.g., perhaps there is both credit card number and S</a:t>
            </a:r>
            <a:r>
              <a:rPr lang="en-US" sz="100" dirty="0">
                <a:solidFill>
                  <a:srgbClr val="000000"/>
                </a:solidFill>
                <a:effectLst>
                  <a:outerShdw blurRad="38100" dist="38100" dir="2700000" algn="tl">
                    <a:srgbClr val="FFFFFF"/>
                  </a:outerShdw>
                </a:effectLst>
              </a:rPr>
              <a:t> </a:t>
            </a:r>
            <a:r>
              <a:rPr lang="en-US" dirty="0">
                <a:solidFill>
                  <a:srgbClr val="000000"/>
                </a:solidFill>
                <a:effectLst>
                  <a:outerShdw blurRad="38100" dist="38100" dir="2700000" algn="tl">
                    <a:srgbClr val="FFFFFF"/>
                  </a:outerShdw>
                </a:effectLst>
              </a:rPr>
              <a:t>S# in a table…in this case both are candidate keys.</a:t>
            </a:r>
          </a:p>
          <a:p>
            <a:pPr lvl="1">
              <a:defRPr/>
            </a:pPr>
            <a:r>
              <a:rPr lang="en-US" sz="2400" dirty="0">
                <a:solidFill>
                  <a:srgbClr val="000000"/>
                </a:solidFill>
                <a:effectLst>
                  <a:outerShdw blurRad="38100" dist="38100" dir="2700000" algn="tl">
                    <a:srgbClr val="FFFFFF"/>
                  </a:outerShdw>
                </a:effectLst>
              </a:rPr>
              <a:t>Each non-key field is functionally dependent on every candidate key.</a:t>
            </a:r>
          </a:p>
        </p:txBody>
      </p:sp>
    </p:spTree>
    <p:extLst>
      <p:ext uri="{BB962C8B-B14F-4D97-AF65-F5344CB8AC3E}">
        <p14:creationId xmlns:p14="http://schemas.microsoft.com/office/powerpoint/2010/main" val="1811892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a:t>
            </a:r>
          </a:p>
        </p:txBody>
      </p:sp>
      <p:sp>
        <p:nvSpPr>
          <p:cNvPr id="3" name="Text Placeholder 2"/>
          <p:cNvSpPr>
            <a:spLocks noGrp="1"/>
          </p:cNvSpPr>
          <p:nvPr>
            <p:ph type="body" idx="1"/>
          </p:nvPr>
        </p:nvSpPr>
        <p:spPr>
          <a:xfrm>
            <a:off x="457200" y="1600201"/>
            <a:ext cx="8229600" cy="3196652"/>
          </a:xfrm>
        </p:spPr>
        <p:txBody>
          <a:bodyPr/>
          <a:lstStyle/>
          <a:p>
            <a:pPr>
              <a:defRPr/>
            </a:pPr>
            <a:r>
              <a:rPr lang="en-US" sz="2400" dirty="0">
                <a:solidFill>
                  <a:srgbClr val="000000"/>
                </a:solidFill>
              </a:rPr>
              <a:t>No multivalued attributes</a:t>
            </a:r>
          </a:p>
          <a:p>
            <a:pPr>
              <a:defRPr/>
            </a:pPr>
            <a:r>
              <a:rPr lang="en-US" sz="2400" dirty="0">
                <a:solidFill>
                  <a:srgbClr val="000000"/>
                </a:solidFill>
              </a:rPr>
              <a:t>Every attribute value is atomic</a:t>
            </a:r>
          </a:p>
          <a:p>
            <a:pPr>
              <a:defRPr/>
            </a:pPr>
            <a:r>
              <a:rPr lang="en-US" sz="2400" dirty="0">
                <a:solidFill>
                  <a:srgbClr val="000000"/>
                </a:solidFill>
              </a:rPr>
              <a:t>Fig. 4-25 </a:t>
            </a:r>
            <a:r>
              <a:rPr lang="en-US" sz="2400" b="1" dirty="0">
                <a:solidFill>
                  <a:srgbClr val="000000"/>
                </a:solidFill>
              </a:rPr>
              <a:t>is not </a:t>
            </a:r>
            <a:r>
              <a:rPr lang="en-US" sz="2400" dirty="0">
                <a:solidFill>
                  <a:srgbClr val="000000"/>
                </a:solidFill>
              </a:rPr>
              <a:t>in 1</a:t>
            </a:r>
            <a:r>
              <a:rPr lang="en-US" sz="2400" baseline="30000" dirty="0">
                <a:solidFill>
                  <a:srgbClr val="000000"/>
                </a:solidFill>
              </a:rPr>
              <a:t>st</a:t>
            </a:r>
            <a:r>
              <a:rPr lang="en-US" sz="2400" dirty="0">
                <a:solidFill>
                  <a:srgbClr val="000000"/>
                </a:solidFill>
              </a:rPr>
              <a:t> Normal Form (multivalued attributes) </a:t>
            </a:r>
            <a:r>
              <a:rPr lang="en-US" sz="2400" dirty="0">
                <a:solidFill>
                  <a:srgbClr val="000000"/>
                </a:solidFill>
                <a:latin typeface="Arial" panose="020B0604020202020204" pitchFamily="34" charset="0"/>
                <a:cs typeface="Arial" panose="020B0604020202020204" pitchFamily="34" charset="0"/>
                <a:sym typeface="Wingdings" pitchFamily="2" charset="2"/>
              </a:rPr>
              <a:t>→</a:t>
            </a:r>
            <a:r>
              <a:rPr lang="en-US" sz="2400" dirty="0">
                <a:solidFill>
                  <a:srgbClr val="000000"/>
                </a:solidFill>
                <a:sym typeface="Wingdings" pitchFamily="2" charset="2"/>
              </a:rPr>
              <a:t> it is not a relation.</a:t>
            </a:r>
            <a:endParaRPr lang="en-US" sz="2400" dirty="0">
              <a:solidFill>
                <a:srgbClr val="000000"/>
              </a:solidFill>
            </a:endParaRPr>
          </a:p>
          <a:p>
            <a:pPr>
              <a:defRPr/>
            </a:pPr>
            <a:r>
              <a:rPr lang="en-US" sz="2400" dirty="0">
                <a:solidFill>
                  <a:srgbClr val="000000"/>
                </a:solidFill>
              </a:rPr>
              <a:t>Fig. 4-26 </a:t>
            </a:r>
            <a:r>
              <a:rPr lang="en-US" sz="2400" i="1" dirty="0">
                <a:solidFill>
                  <a:srgbClr val="000000"/>
                </a:solidFill>
              </a:rPr>
              <a:t>is</a:t>
            </a:r>
            <a:r>
              <a:rPr lang="en-US" sz="2400" dirty="0">
                <a:solidFill>
                  <a:srgbClr val="000000"/>
                </a:solidFill>
              </a:rPr>
              <a:t> in 1</a:t>
            </a:r>
            <a:r>
              <a:rPr lang="en-US" sz="2400" baseline="30000" dirty="0">
                <a:solidFill>
                  <a:srgbClr val="000000"/>
                </a:solidFill>
              </a:rPr>
              <a:t>st</a:t>
            </a:r>
            <a:r>
              <a:rPr lang="en-US" sz="2400" dirty="0">
                <a:solidFill>
                  <a:srgbClr val="000000"/>
                </a:solidFill>
              </a:rPr>
              <a:t> Normal form.</a:t>
            </a:r>
          </a:p>
          <a:p>
            <a:pPr>
              <a:defRPr/>
            </a:pPr>
            <a:r>
              <a:rPr lang="en-US" sz="2400" b="1" dirty="0">
                <a:solidFill>
                  <a:srgbClr val="000000"/>
                </a:solidFill>
              </a:rPr>
              <a:t>All relations are in 1</a:t>
            </a:r>
            <a:r>
              <a:rPr lang="en-US" sz="2400" b="1" baseline="30000" dirty="0">
                <a:solidFill>
                  <a:srgbClr val="000000"/>
                </a:solidFill>
              </a:rPr>
              <a:t>st</a:t>
            </a:r>
            <a:r>
              <a:rPr lang="en-US" sz="2400" b="1" dirty="0">
                <a:solidFill>
                  <a:srgbClr val="000000"/>
                </a:solidFill>
              </a:rPr>
              <a:t> Normal Form.</a:t>
            </a:r>
          </a:p>
        </p:txBody>
      </p:sp>
    </p:spTree>
    <p:extLst>
      <p:ext uri="{BB962C8B-B14F-4D97-AF65-F5344CB8AC3E}">
        <p14:creationId xmlns:p14="http://schemas.microsoft.com/office/powerpoint/2010/main" val="47891605"/>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8938</TotalTime>
  <Words>1520</Words>
  <Application>Microsoft Office PowerPoint</Application>
  <PresentationFormat>On-screen Show (4:3)</PresentationFormat>
  <Paragraphs>168</Paragraphs>
  <Slides>21</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Arial</vt:lpstr>
      <vt:lpstr>Noto Sans Symbols</vt:lpstr>
      <vt:lpstr>Times New Roman</vt:lpstr>
      <vt:lpstr>Verdana</vt:lpstr>
      <vt:lpstr>508 Lecture</vt:lpstr>
      <vt:lpstr>1_508 Lecture</vt:lpstr>
      <vt:lpstr>Modern Database Management</vt:lpstr>
      <vt:lpstr>Learning Objectives</vt:lpstr>
      <vt:lpstr>Data Normalization</vt:lpstr>
      <vt:lpstr>Well-Structured Relations</vt:lpstr>
      <vt:lpstr>Example–Figure 4-2b</vt:lpstr>
      <vt:lpstr>Anomalies in This Relation (1 of 2)</vt:lpstr>
      <vt:lpstr>Figure 4.22 Steps in Normalization</vt:lpstr>
      <vt:lpstr>Functional Dependencies and Keys</vt:lpstr>
      <vt:lpstr>First Normal Form</vt:lpstr>
      <vt:lpstr>Figure 4.25 Invoice Data (Pine Valley Furniture Company)</vt:lpstr>
      <vt:lpstr>Figure 4.26 INVOICE Relation (1N F) (Pine Valley Furniture Company)</vt:lpstr>
      <vt:lpstr>Anomalies in This Relation (2 of 2)</vt:lpstr>
      <vt:lpstr>Second Normal Form</vt:lpstr>
      <vt:lpstr>Figure 4-27 Functional Dependency Diagram for Invoice</vt:lpstr>
      <vt:lpstr>Figure 4-28 Removing Partial Dependencies</vt:lpstr>
      <vt:lpstr>Third Normal Form</vt:lpstr>
      <vt:lpstr>Figure 4-29 Removing Transitive Dependencies</vt:lpstr>
      <vt:lpstr>Figure 4-30 Relational Schema for INVOICE Data (Microsoft Visio Notation)</vt:lpstr>
      <vt:lpstr>Merging Relations</vt:lpstr>
      <vt:lpstr>Figure 4-31 Enterprise Keys</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Database Management, Thirteenth Edition</dc:title>
  <dc:subject>MIS/IT</dc:subject>
  <dc:creator>Hoffer/Ramesh/Topi</dc:creator>
  <cp:keywords>Modern Database Management</cp:keywords>
  <cp:lastModifiedBy>Zaman Zaman</cp:lastModifiedBy>
  <cp:revision>1102</cp:revision>
  <dcterms:modified xsi:type="dcterms:W3CDTF">2021-01-18T04:24:27Z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