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32" r:id="rId3"/>
    <p:sldId id="334" r:id="rId4"/>
    <p:sldId id="336" r:id="rId5"/>
    <p:sldId id="372" r:id="rId6"/>
    <p:sldId id="373" r:id="rId7"/>
    <p:sldId id="337" r:id="rId8"/>
    <p:sldId id="338" r:id="rId9"/>
    <p:sldId id="374" r:id="rId10"/>
    <p:sldId id="375" r:id="rId11"/>
    <p:sldId id="395" r:id="rId12"/>
    <p:sldId id="377" r:id="rId13"/>
    <p:sldId id="396"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29"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54" autoAdjust="0"/>
    <p:restoredTop sz="94302" autoAdjust="0"/>
  </p:normalViewPr>
  <p:slideViewPr>
    <p:cSldViewPr snapToGrid="0" snapToObjects="1">
      <p:cViewPr varScale="1">
        <p:scale>
          <a:sx n="100" d="100"/>
          <a:sy n="100" d="100"/>
        </p:scale>
        <p:origin x="84" y="192"/>
      </p:cViewPr>
      <p:guideLst>
        <p:guide orient="horz" pos="4104"/>
        <p:guide pos="1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33109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NoSQL brings</a:t>
            </a:r>
            <a:r>
              <a:rPr lang="en-US" baseline="0" dirty="0" smtClean="0"/>
              <a:t> an exciting new dimension to the database profession.</a:t>
            </a:r>
          </a:p>
          <a:p>
            <a:endParaRPr lang="en-US" baseline="0" dirty="0" smtClean="0"/>
          </a:p>
          <a:p>
            <a:r>
              <a:rPr lang="en-US" baseline="0" dirty="0" smtClean="0"/>
              <a:t>Note that “NoSQL” does not mean “No SQL”. It means “Not Only SQL”. SQL will be a part of database systems for some time to come.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42018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8999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9454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key feature of big data is highly distributed processing. The internet allows you to do this,</a:t>
            </a:r>
            <a:r>
              <a:rPr lang="en-US" baseline="0" dirty="0" smtClean="0"/>
              <a:t> by sharing tasks across hundreds or thousands of computers. Hadoop is made up of MapReduce and HDFS. </a:t>
            </a:r>
          </a:p>
          <a:p>
            <a:endParaRPr lang="en-US" baseline="0" dirty="0" smtClean="0"/>
          </a:p>
          <a:p>
            <a:r>
              <a:rPr lang="en-US" sz="1200" b="0" i="0" u="none" strike="noStrike" kern="1200" cap="none" baseline="0" dirty="0" smtClean="0">
                <a:solidFill>
                  <a:schemeClr val="tx1"/>
                </a:solidFill>
                <a:latin typeface="Times New Roman" pitchFamily="18" charset="0"/>
                <a:ea typeface="Arial"/>
                <a:cs typeface="Arial" charset="0"/>
                <a:sym typeface="Arial"/>
              </a:rPr>
              <a:t>Hadoop’s essence is in processing very large amounts (terabytes or petabytes) of data by distributing the data and processing tasks among a large number of low-cost </a:t>
            </a:r>
            <a:r>
              <a:rPr lang="en-US" sz="1200" b="1" i="0" u="none" strike="noStrike" kern="1200" cap="none" baseline="0" dirty="0" smtClean="0">
                <a:solidFill>
                  <a:schemeClr val="tx1"/>
                </a:solidFill>
                <a:latin typeface="Times New Roman" pitchFamily="18" charset="0"/>
                <a:ea typeface="Arial"/>
                <a:cs typeface="Arial" charset="0"/>
                <a:sym typeface="Arial"/>
              </a:rPr>
              <a:t>commodity servers</a:t>
            </a:r>
            <a:r>
              <a:rPr lang="en-US" sz="1200" b="0" i="0" u="none" strike="noStrike" kern="1200" cap="none" baseline="0" dirty="0" smtClean="0">
                <a:solidFill>
                  <a:schemeClr val="tx1"/>
                </a:solidFill>
                <a:latin typeface="Times New Roman" pitchFamily="18" charset="0"/>
                <a:ea typeface="Arial"/>
                <a:cs typeface="Arial" charset="0"/>
                <a:sym typeface="Arial"/>
              </a:rPr>
              <a:t>. That means plain old PCs and servers.</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1955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12884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t>Hadoop is made up of the</a:t>
            </a:r>
            <a:r>
              <a:rPr lang="en-US" sz="1200" baseline="0" dirty="0" smtClean="0"/>
              <a:t> MapReduce engine and HDFS clusters. We’ll talk about each of these next. Note that the MapReduce engine includes an overall </a:t>
            </a:r>
            <a:r>
              <a:rPr lang="en-US" sz="1200" b="1" baseline="0" dirty="0" smtClean="0"/>
              <a:t>job tracker </a:t>
            </a:r>
            <a:r>
              <a:rPr lang="en-US" sz="1200" baseline="0" dirty="0" smtClean="0"/>
              <a:t>to manage activity on the entire cluster in the master server, and </a:t>
            </a:r>
            <a:r>
              <a:rPr lang="en-US" sz="1200" b="1" baseline="0" dirty="0" smtClean="0"/>
              <a:t>task trackers </a:t>
            </a:r>
            <a:r>
              <a:rPr lang="en-US" sz="1200" baseline="0" dirty="0" smtClean="0"/>
              <a:t>for each slave of the cluster. Each slave is a data node, and the master is a name node.</a:t>
            </a:r>
            <a:endParaRPr lang="en-US" sz="1200"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543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Parallel</a:t>
            </a:r>
            <a:r>
              <a:rPr lang="en-US" baseline="0" dirty="0" smtClean="0"/>
              <a:t> programming existed before MapReduce, but it is very complicated. MapReduce purports to simplify this a lot.</a:t>
            </a:r>
            <a:endParaRPr lang="en-US" dirty="0" smtClean="0"/>
          </a:p>
          <a:p>
            <a:endParaRPr lang="en-US" dirty="0" smtClean="0"/>
          </a:p>
          <a:p>
            <a:r>
              <a:rPr lang="en-US" dirty="0" smtClean="0"/>
              <a:t>A key element is the use of commodity computers (just regular PC technology). Historically massive parallelism involved supercomputers. Here it involves networked regular CPUs and disk drives.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3572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this example, </a:t>
            </a:r>
            <a:r>
              <a:rPr lang="en-US" sz="1200" baseline="0" dirty="0" smtClean="0"/>
              <a:t>the form of this data is in key-value pairs. So, the keys in the figure are k1, k2, etc. Assume that the problem is to get an overall count of how many times the key appears in the data. For example, consider that the keys are customer IDs and the values are individual orders for each customer. So, we’re trying to figure out how many orders each customer made. Also assume that the original input data is very, very, very large. In other words, bigger than what a single relational DBMS can handle.</a:t>
            </a:r>
            <a:endParaRPr lang="en-US" sz="1200" dirty="0" smtClean="0"/>
          </a:p>
          <a:p>
            <a:endParaRPr lang="en-US" sz="1200" dirty="0" smtClean="0"/>
          </a:p>
          <a:p>
            <a:r>
              <a:rPr lang="en-US" sz="1200" dirty="0" smtClean="0"/>
              <a:t>The original</a:t>
            </a:r>
            <a:r>
              <a:rPr lang="en-US" sz="1200" baseline="0" dirty="0" smtClean="0"/>
              <a:t> input data is received at the master and then divided into subsets, each of which goes to an individual slave node. So, each slave node gets some number of sales orders. This is the map process. There may be hundreds of these nodes.</a:t>
            </a:r>
          </a:p>
          <a:p>
            <a:endParaRPr lang="en-US" sz="1200" baseline="0" dirty="0" smtClean="0"/>
          </a:p>
          <a:p>
            <a:r>
              <a:rPr lang="en-US" sz="1200" baseline="0" dirty="0" smtClean="0"/>
              <a:t>Each node works on its subset of the data. Its task is to find out how many orders for each customer. So for example, the node at the bottom found 3 k1 orders and 2 k5 orders. Note that multiple nodes may have found examples of the same key. For instance, k2 is found in two of the nodes.</a:t>
            </a:r>
          </a:p>
          <a:p>
            <a:endParaRPr lang="en-US" sz="1200" baseline="0" dirty="0" smtClean="0"/>
          </a:p>
          <a:p>
            <a:r>
              <a:rPr lang="en-US" sz="1200" baseline="0" dirty="0" smtClean="0"/>
              <a:t>The shuffle step is at the end of mapping, and merges all the map outputs and packages them for the reduce phase. At this point, we’ve collected all results and grouped them by key value.</a:t>
            </a:r>
          </a:p>
          <a:p>
            <a:endParaRPr lang="en-US" sz="1200" baseline="0" dirty="0" smtClean="0"/>
          </a:p>
          <a:p>
            <a:r>
              <a:rPr lang="en-US" sz="1200" baseline="0" dirty="0" smtClean="0"/>
              <a:t>The reduce stage </a:t>
            </a:r>
            <a:r>
              <a:rPr lang="en-US" sz="1200" b="0" i="0" u="none" strike="noStrike" kern="1200" cap="none" baseline="0" dirty="0" smtClean="0">
                <a:solidFill>
                  <a:schemeClr val="tx1"/>
                </a:solidFill>
                <a:latin typeface="Times New Roman" pitchFamily="18" charset="0"/>
                <a:ea typeface="Arial"/>
                <a:cs typeface="Arial" charset="0"/>
                <a:sym typeface="Arial"/>
              </a:rPr>
              <a:t>integrates the results of each of the map</a:t>
            </a:r>
            <a:r>
              <a:rPr lang="en-US" sz="1200" b="0" i="1" u="none" strike="noStrike" kern="1200" cap="none" baseline="0" dirty="0" smtClean="0">
                <a:solidFill>
                  <a:schemeClr val="tx1"/>
                </a:solidFill>
                <a:latin typeface="Times New Roman" pitchFamily="18" charset="0"/>
                <a:ea typeface="Arial"/>
                <a:cs typeface="Arial" charset="0"/>
                <a:sym typeface="Arial"/>
              </a:rPr>
              <a:t> </a:t>
            </a:r>
            <a:r>
              <a:rPr lang="en-US" sz="1200" b="0" i="0" u="none" strike="noStrike" kern="1200" cap="none" baseline="0" dirty="0" smtClean="0">
                <a:solidFill>
                  <a:schemeClr val="tx1"/>
                </a:solidFill>
                <a:latin typeface="Times New Roman" pitchFamily="18" charset="0"/>
                <a:ea typeface="Arial"/>
                <a:cs typeface="Arial" charset="0"/>
                <a:sym typeface="Arial"/>
              </a:rPr>
              <a:t>processes, creating the final result</a:t>
            </a:r>
          </a:p>
          <a:p>
            <a:endParaRPr lang="en-US" sz="1200" baseline="0" dirty="0" smtClean="0"/>
          </a:p>
          <a:p>
            <a:r>
              <a:rPr lang="en-US" sz="1200" b="0" i="0" u="none" strike="noStrike" kern="1200" cap="none" baseline="0" dirty="0" smtClean="0">
                <a:solidFill>
                  <a:schemeClr val="tx1"/>
                </a:solidFill>
                <a:latin typeface="Times New Roman" pitchFamily="18" charset="0"/>
                <a:ea typeface="Arial"/>
                <a:cs typeface="Arial" charset="0"/>
                <a:sym typeface="Arial"/>
              </a:rPr>
              <a:t>It is up to the developer to define the mapper and the reducer so that they together get the work done. So, MapReduce programming involves writing code to do the mapping and writing code to do the reducing.</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6441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Pig and Hive help to make Hadoop more</a:t>
            </a:r>
            <a:r>
              <a:rPr lang="en-US" baseline="0" dirty="0" smtClean="0"/>
              <a:t> accessible to traditional developers.</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582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This chapter</a:t>
            </a:r>
            <a:r>
              <a:rPr lang="en-US" altLang="en-US" baseline="0" dirty="0" smtClean="0"/>
              <a:t> is primarily about these two new advances in data technologies and approaches. </a:t>
            </a:r>
          </a:p>
          <a:p>
            <a:endParaRPr lang="en-US" altLang="en-US" sz="1200" b="0" i="0" u="none" strike="noStrike" kern="1200" cap="none" baseline="0" dirty="0" smtClean="0">
              <a:solidFill>
                <a:schemeClr val="tx1"/>
              </a:solidFill>
              <a:latin typeface="Times New Roman" pitchFamily="18" charset="0"/>
              <a:ea typeface="Arial"/>
              <a:cs typeface="Arial" charset="0"/>
              <a:sym typeface="Arial"/>
            </a:endParaRPr>
          </a:p>
          <a:p>
            <a:r>
              <a:rPr lang="en-US" altLang="en-US" sz="1200" b="0" i="0" u="none" strike="noStrike" kern="1200" cap="none" baseline="0" dirty="0" smtClean="0">
                <a:solidFill>
                  <a:schemeClr val="tx1"/>
                </a:solidFill>
                <a:latin typeface="Times New Roman" pitchFamily="18" charset="0"/>
                <a:ea typeface="Arial"/>
                <a:cs typeface="Arial" charset="0"/>
                <a:sym typeface="Arial"/>
              </a:rPr>
              <a:t>Traditional data management technologies were created to ensure accurate and efficient transaction processing. As we saw from Chapter 9, later database structures were created to support decision-making and overall understanding of the business. We called these data warehouses. Big data and analytics take us further down this road.</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833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Obviously, this is not a relational database, and there is no metadata to be found. It’s just a text file.</a:t>
            </a:r>
          </a:p>
          <a:p>
            <a:endParaRPr lang="en-US" sz="1200" dirty="0" smtClean="0"/>
          </a:p>
          <a:p>
            <a:r>
              <a:rPr lang="en-US" sz="1200" dirty="0" smtClean="0"/>
              <a:t>CSV splits the data using a comma as a separator. You could also have tab-separated files, or other characters as the separator.</a:t>
            </a:r>
            <a:endParaRPr 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9619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tuple is a row of data.</a:t>
            </a:r>
          </a:p>
          <a:p>
            <a:endParaRPr lang="en-US" dirty="0" smtClean="0"/>
          </a:p>
          <a:p>
            <a:r>
              <a:rPr lang="en-US" dirty="0" smtClean="0"/>
              <a:t>This is a classic example of Schema on Read. The data itself has no inherent metadata. It’s just text. </a:t>
            </a:r>
          </a:p>
          <a:p>
            <a:endParaRPr lang="en-US" dirty="0" smtClean="0"/>
          </a:p>
          <a:p>
            <a:r>
              <a:rPr lang="en-US" dirty="0" smtClean="0"/>
              <a:t>Thus, the metadata is done on the fly, and could change depending on how you want to use the data. This is very different from how metadata is done in a relational database.</a:t>
            </a: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8784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0429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73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8207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72849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see the system conceptual view. Notice the intersection of Teradata’s proprietary</a:t>
            </a:r>
            <a:r>
              <a:rPr lang="en-US" baseline="0" dirty="0" smtClean="0"/>
              <a:t> database engine with Hadoop, and the use of Aster for discovery. The Data Platform allows for capturing data from the sources and prepare and store it for analytical purposes.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6761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This is Teradata’s model of</a:t>
            </a:r>
            <a:r>
              <a:rPr lang="en-US" baseline="0" dirty="0" smtClean="0"/>
              <a:t> </a:t>
            </a:r>
            <a:r>
              <a:rPr lang="en-US" sz="1200" b="0" i="0" u="none" strike="noStrike" kern="1200" cap="none" baseline="0" dirty="0" smtClean="0">
                <a:solidFill>
                  <a:schemeClr val="tx1"/>
                </a:solidFill>
                <a:latin typeface="Times New Roman" pitchFamily="18" charset="0"/>
                <a:ea typeface="Arial"/>
                <a:cs typeface="Arial" charset="0"/>
                <a:sym typeface="Arial"/>
              </a:rPr>
              <a:t>how various elements of a modern data management environment belong together. Here we see a logical view. Data sources are at one end and users at another. In between are three core activities: data, insights, and actions.</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117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11596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processing is done in batch mode, and may take hours to sift through</a:t>
            </a:r>
            <a:r>
              <a:rPr lang="en-US" baseline="0" dirty="0" smtClean="0"/>
              <a:t> the huge volume of data for an analytical task.</a:t>
            </a:r>
            <a:endParaRPr lang="en-US" dirty="0" smtClean="0"/>
          </a:p>
          <a:p>
            <a:endParaRPr lang="en-US" dirty="0" smtClean="0"/>
          </a:p>
          <a:p>
            <a:r>
              <a:rPr lang="en-US" dirty="0" smtClean="0"/>
              <a:t>Big Data processing via Hadoop is good for long analytical tasks but not so good for exploring individual cases and their relationships. For this, relational databases and data warehouses are better.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9598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smtClean="0"/>
              <a:t>Both JSON and XML provide a semi-structured means of representing data hierarchically. JSON is also a major component of the JavaScript language.</a:t>
            </a:r>
            <a:r>
              <a:rPr lang="en-US" altLang="en-US" sz="1200" baseline="0" dirty="0" smtClean="0"/>
              <a:t> </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396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3496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82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alt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307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2778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lideshare.net/bscofield/nosql-codemash-201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esearch.google.com/archive/mapreduce-osdi04-slides/index-auto-0007.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teradata.com/Resources/Datasheets/Teradata-Aster-Analytics-Portfolio"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teradata.com/Resources/White-Papers/Teradata-Unified-Data-Architecture-in-Actio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teradata.com/Resources/White-Papers/Teradata-Unified-Data-Architecture-in-Action"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Thirteenth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10</a:t>
            </a:r>
            <a:endParaRPr lang="en-US" b="1" dirty="0">
              <a:latin typeface="+mn-lt"/>
            </a:endParaRPr>
          </a:p>
        </p:txBody>
      </p:sp>
      <p:sp>
        <p:nvSpPr>
          <p:cNvPr id="5" name="Text Placeholder 4"/>
          <p:cNvSpPr>
            <a:spLocks noGrp="1"/>
          </p:cNvSpPr>
          <p:nvPr>
            <p:ph type="body" idx="3"/>
          </p:nvPr>
        </p:nvSpPr>
        <p:spPr>
          <a:xfrm>
            <a:off x="4773168" y="3114461"/>
            <a:ext cx="3913631" cy="529284"/>
          </a:xfrm>
        </p:spPr>
        <p:txBody>
          <a:bodyPr/>
          <a:lstStyle/>
          <a:p>
            <a:pPr lvl="0" algn="ctr">
              <a:buSzPct val="25000"/>
            </a:pPr>
            <a:r>
              <a:rPr lang="en-US" dirty="0">
                <a:latin typeface="+mn-lt"/>
              </a:rPr>
              <a:t>Big Data Technologies</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4773169" y="4240925"/>
            <a:ext cx="3913630"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 Classifications </a:t>
            </a:r>
            <a:r>
              <a:rPr lang="en-US" sz="2000" b="0" dirty="0" smtClean="0"/>
              <a:t>(2 </a:t>
            </a:r>
            <a:r>
              <a:rPr lang="en-US" sz="2000" b="0" dirty="0"/>
              <a:t>of 2)</a:t>
            </a:r>
          </a:p>
        </p:txBody>
      </p:sp>
      <p:sp>
        <p:nvSpPr>
          <p:cNvPr id="5" name="Text Placeholder 4"/>
          <p:cNvSpPr>
            <a:spLocks noGrp="1"/>
          </p:cNvSpPr>
          <p:nvPr>
            <p:ph type="body" idx="1"/>
          </p:nvPr>
        </p:nvSpPr>
        <p:spPr>
          <a:xfrm>
            <a:off x="457200" y="1600201"/>
            <a:ext cx="8229600" cy="4662054"/>
          </a:xfrm>
        </p:spPr>
        <p:txBody>
          <a:bodyPr/>
          <a:lstStyle/>
          <a:p>
            <a:r>
              <a:rPr lang="en-US" sz="2400" dirty="0">
                <a:solidFill>
                  <a:schemeClr val="tx1"/>
                </a:solidFill>
              </a:rPr>
              <a:t>Wide-column stores</a:t>
            </a:r>
          </a:p>
          <a:p>
            <a:pPr lvl="1"/>
            <a:r>
              <a:rPr lang="en-US" sz="2400" dirty="0">
                <a:solidFill>
                  <a:schemeClr val="tx1"/>
                </a:solidFill>
              </a:rPr>
              <a:t>Rows and columns. Distribution of data based on both key values (records) and columns, using “column groups/families”</a:t>
            </a:r>
          </a:p>
          <a:p>
            <a:pPr lvl="1"/>
            <a:r>
              <a:rPr lang="en-US" sz="2400" dirty="0">
                <a:solidFill>
                  <a:schemeClr val="tx1"/>
                </a:solidFill>
              </a:rPr>
              <a:t>Example: Apache Cassandra</a:t>
            </a:r>
          </a:p>
          <a:p>
            <a:r>
              <a:rPr lang="en-US" sz="2400" dirty="0">
                <a:solidFill>
                  <a:schemeClr val="tx1"/>
                </a:solidFill>
              </a:rPr>
              <a:t>Graph-oriented database</a:t>
            </a:r>
          </a:p>
          <a:p>
            <a:pPr lvl="1"/>
            <a:r>
              <a:rPr lang="en-US" sz="2400" dirty="0">
                <a:solidFill>
                  <a:schemeClr val="tx1"/>
                </a:solidFill>
              </a:rPr>
              <a:t>Maintain information regarding the relationships between data items. Nodes with properties. Connections between nodes (relationships) can also have properties.</a:t>
            </a:r>
          </a:p>
          <a:p>
            <a:pPr lvl="1"/>
            <a:r>
              <a:rPr lang="en-US" sz="2400" dirty="0">
                <a:solidFill>
                  <a:schemeClr val="tx1"/>
                </a:solidFill>
              </a:rPr>
              <a:t>Example N</a:t>
            </a:r>
            <a:r>
              <a:rPr lang="en-US" sz="100" dirty="0">
                <a:solidFill>
                  <a:schemeClr val="tx1"/>
                </a:solidFill>
              </a:rPr>
              <a:t> </a:t>
            </a:r>
            <a:r>
              <a:rPr lang="en-US" sz="2400" dirty="0">
                <a:solidFill>
                  <a:schemeClr val="tx1"/>
                </a:solidFill>
              </a:rPr>
              <a:t>e</a:t>
            </a:r>
            <a:r>
              <a:rPr lang="en-US" sz="100" dirty="0">
                <a:solidFill>
                  <a:schemeClr val="tx1"/>
                </a:solidFill>
              </a:rPr>
              <a:t> </a:t>
            </a:r>
            <a:r>
              <a:rPr lang="en-US" sz="2400" dirty="0">
                <a:solidFill>
                  <a:schemeClr val="tx1"/>
                </a:solidFill>
              </a:rPr>
              <a:t>o</a:t>
            </a:r>
            <a:r>
              <a:rPr lang="en-US" sz="100" dirty="0">
                <a:solidFill>
                  <a:schemeClr val="tx1"/>
                </a:solidFill>
              </a:rPr>
              <a:t> </a:t>
            </a:r>
            <a:r>
              <a:rPr lang="en-US" sz="2400" dirty="0">
                <a:solidFill>
                  <a:schemeClr val="tx1"/>
                </a:solidFill>
              </a:rPr>
              <a:t>4</a:t>
            </a:r>
            <a:r>
              <a:rPr lang="en-US" sz="100" dirty="0">
                <a:solidFill>
                  <a:schemeClr val="tx1"/>
                </a:solidFill>
              </a:rPr>
              <a:t> </a:t>
            </a:r>
            <a:r>
              <a:rPr lang="en-US" sz="2400" dirty="0">
                <a:solidFill>
                  <a:schemeClr val="tx1"/>
                </a:solidFill>
              </a:rPr>
              <a:t>j</a:t>
            </a:r>
          </a:p>
        </p:txBody>
      </p:sp>
    </p:spTree>
    <p:extLst>
      <p:ext uri="{BB962C8B-B14F-4D97-AF65-F5344CB8AC3E}">
        <p14:creationId xmlns:p14="http://schemas.microsoft.com/office/powerpoint/2010/main" val="151372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10-3 Four-Part Figure Illustrating</a:t>
            </a:r>
            <a:r>
              <a:rPr lang="en-US" dirty="0" smtClean="0"/>
              <a:t> </a:t>
            </a:r>
            <a:r>
              <a:rPr lang="en-US" dirty="0"/>
              <a:t>No</a:t>
            </a:r>
            <a:r>
              <a:rPr lang="en-US" sz="100" dirty="0"/>
              <a:t> </a:t>
            </a:r>
            <a:r>
              <a:rPr lang="en-US" dirty="0"/>
              <a:t>S</a:t>
            </a:r>
            <a:r>
              <a:rPr lang="en-US" sz="100" dirty="0"/>
              <a:t> </a:t>
            </a:r>
            <a:r>
              <a:rPr lang="en-US" dirty="0"/>
              <a:t>Q</a:t>
            </a:r>
            <a:r>
              <a:rPr lang="en-US" sz="100" dirty="0"/>
              <a:t> </a:t>
            </a:r>
            <a:r>
              <a:rPr lang="en-US" dirty="0"/>
              <a:t>L </a:t>
            </a:r>
            <a:r>
              <a:rPr lang="en-US" dirty="0" smtClean="0"/>
              <a:t>Databases</a:t>
            </a:r>
            <a:endParaRPr lang="en-US" dirty="0"/>
          </a:p>
        </p:txBody>
      </p:sp>
      <p:sp>
        <p:nvSpPr>
          <p:cNvPr id="3" name="Text Placeholder 2"/>
          <p:cNvSpPr>
            <a:spLocks noGrp="1"/>
          </p:cNvSpPr>
          <p:nvPr>
            <p:ph type="body" idx="1"/>
          </p:nvPr>
        </p:nvSpPr>
        <p:spPr>
          <a:xfrm>
            <a:off x="457200" y="2770910"/>
            <a:ext cx="2105891" cy="2003961"/>
          </a:xfrm>
        </p:spPr>
        <p:txBody>
          <a:bodyPr/>
          <a:lstStyle/>
          <a:p>
            <a:pPr marL="101600" indent="0">
              <a:buNone/>
            </a:pPr>
            <a:r>
              <a:rPr lang="en-US" sz="2000" dirty="0"/>
              <a:t>Some of the example </a:t>
            </a:r>
            <a:r>
              <a:rPr lang="en-US" sz="2000" dirty="0" smtClean="0"/>
              <a:t>structures have </a:t>
            </a:r>
            <a:r>
              <a:rPr lang="en-US" sz="2000" dirty="0"/>
              <a:t>been adapted </a:t>
            </a:r>
            <a:r>
              <a:rPr lang="en-US" sz="2000" dirty="0" smtClean="0"/>
              <a:t>from </a:t>
            </a:r>
            <a:r>
              <a:rPr lang="en-US" sz="2000" dirty="0" err="1" smtClean="0"/>
              <a:t>Kauhanen</a:t>
            </a:r>
            <a:r>
              <a:rPr lang="en-US" sz="2000" dirty="0" smtClean="0"/>
              <a:t> </a:t>
            </a:r>
            <a:r>
              <a:rPr lang="en-US" sz="2000" dirty="0"/>
              <a:t>(2010)</a:t>
            </a:r>
          </a:p>
        </p:txBody>
      </p:sp>
      <p:pic>
        <p:nvPicPr>
          <p:cNvPr id="8" name="Picture 7" descr="An illustration of a four part figure illustrating No S Q L databases. Figure a shows key value store where the key is Prod underscore 1, and the values listed are, number exclamation point 1number sign number sign, name exclamation point Zoom X number sign number sign, and price exclamation point10. Figure b shows document store where the key is Prod underscore 1, and the documents listed are, left bracket double quote number double quote colon 1 comma double quote name double quote colon Zoom X, and double quote price double quote comma 10.00 right bracket. Figure c shows wide column store in the following structure, Left brace double quote P r o d underscore 1 double quote colon left brace double quote D e s c double quote colon left brace double quote colon number double quote colon 1 comma double quote name double quote colon double quote Zoom X double quote right brace comma double quote Value double quote colon left brace double quote price double quote colon 10 right brace right brace comma double quote P r o d underscore 2 double quote colon left brace ellipses. Here, P r o d underscore 1 and P r o d underscore 2 are marked as Row key, D e s c and Value are marked as Column family, and number, name, and price are marked as column label. Figure d shows Graph where five attributes are shown with the following relationships between them. P r o d underscore 1 has member of relationship with P r o d line underscore 1. Prod underscore 1 has number relationship with 1. Prod underscore 1 has name relationship with Zoom X. Prod underscore 1 has price relationship with 10."/>
          <p:cNvPicPr>
            <a:picLocks noChangeAspect="1"/>
          </p:cNvPicPr>
          <p:nvPr/>
        </p:nvPicPr>
        <p:blipFill>
          <a:blip r:embed="rId3"/>
          <a:stretch>
            <a:fillRect/>
          </a:stretch>
        </p:blipFill>
        <p:spPr>
          <a:xfrm>
            <a:off x="3021935" y="1383369"/>
            <a:ext cx="5350094" cy="4965998"/>
          </a:xfrm>
          <a:prstGeom prst="rect">
            <a:avLst/>
          </a:prstGeom>
        </p:spPr>
      </p:pic>
    </p:spTree>
    <p:extLst>
      <p:ext uri="{BB962C8B-B14F-4D97-AF65-F5344CB8AC3E}">
        <p14:creationId xmlns:p14="http://schemas.microsoft.com/office/powerpoint/2010/main" val="2407068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10-2 Comparison of No</a:t>
            </a:r>
            <a:r>
              <a:rPr lang="en-US" sz="100" dirty="0"/>
              <a:t> </a:t>
            </a:r>
            <a:r>
              <a:rPr lang="en-US" dirty="0"/>
              <a:t>S</a:t>
            </a:r>
            <a:r>
              <a:rPr lang="en-US" sz="100" dirty="0"/>
              <a:t> </a:t>
            </a:r>
            <a:r>
              <a:rPr lang="en-US" dirty="0"/>
              <a:t>Q</a:t>
            </a:r>
            <a:r>
              <a:rPr lang="en-US" sz="100" dirty="0"/>
              <a:t> </a:t>
            </a:r>
            <a:r>
              <a:rPr lang="en-US" dirty="0"/>
              <a:t>L Database Characteristics</a:t>
            </a:r>
            <a:endParaRPr lang="en-US" sz="2000" b="0" dirty="0"/>
          </a:p>
        </p:txBody>
      </p:sp>
      <p:sp>
        <p:nvSpPr>
          <p:cNvPr id="5" name="Text Placeholder 4"/>
          <p:cNvSpPr>
            <a:spLocks noGrp="1"/>
          </p:cNvSpPr>
          <p:nvPr>
            <p:ph type="body" idx="1"/>
          </p:nvPr>
        </p:nvSpPr>
        <p:spPr>
          <a:xfrm>
            <a:off x="457200" y="1600202"/>
            <a:ext cx="8229600" cy="671944"/>
          </a:xfrm>
        </p:spPr>
        <p:txBody>
          <a:bodyPr/>
          <a:lstStyle/>
          <a:p>
            <a:pPr marL="101600" indent="0">
              <a:buNone/>
            </a:pPr>
            <a:r>
              <a:rPr lang="en-US" sz="1800" dirty="0"/>
              <a:t>Source: </a:t>
            </a:r>
            <a:r>
              <a:rPr lang="en-US" sz="1800" dirty="0">
                <a:hlinkClick r:id="rId3" tooltip="www.slideshare.net/bscofield/nosql-codemash-2010"/>
              </a:rPr>
              <a:t>www.slideshare.net/bscofield/nosql-codemash-2010</a:t>
            </a:r>
            <a:r>
              <a:rPr lang="en-US" sz="1800" dirty="0"/>
              <a:t>. Courtesy of Ben Scofield.</a:t>
            </a:r>
          </a:p>
        </p:txBody>
      </p:sp>
      <p:graphicFrame>
        <p:nvGraphicFramePr>
          <p:cNvPr id="6" name="Table 5" descr=" "/>
          <p:cNvGraphicFramePr>
            <a:graphicFrameLocks noGrp="1"/>
          </p:cNvGraphicFramePr>
          <p:nvPr>
            <p:extLst>
              <p:ext uri="{D42A27DB-BD31-4B8C-83A1-F6EECF244321}">
                <p14:modId xmlns:p14="http://schemas.microsoft.com/office/powerpoint/2010/main" val="2770813694"/>
              </p:ext>
            </p:extLst>
          </p:nvPr>
        </p:nvGraphicFramePr>
        <p:xfrm>
          <a:off x="701033" y="2871523"/>
          <a:ext cx="7789823" cy="2225040"/>
        </p:xfrm>
        <a:graphic>
          <a:graphicData uri="http://schemas.openxmlformats.org/drawingml/2006/table">
            <a:tbl>
              <a:tblPr firstRow="1" bandRow="1">
                <a:tableStyleId>{40F9630F-82C1-40B7-BC3A-925EFCFF5E92}</a:tableStyleId>
              </a:tblPr>
              <a:tblGrid>
                <a:gridCol w="1311580">
                  <a:extLst>
                    <a:ext uri="{9D8B030D-6E8A-4147-A177-3AD203B41FA5}">
                      <a16:colId xmlns:a16="http://schemas.microsoft.com/office/drawing/2014/main" val="1177454188"/>
                    </a:ext>
                  </a:extLst>
                </a:gridCol>
                <a:gridCol w="1686311">
                  <a:extLst>
                    <a:ext uri="{9D8B030D-6E8A-4147-A177-3AD203B41FA5}">
                      <a16:colId xmlns:a16="http://schemas.microsoft.com/office/drawing/2014/main" val="3519298787"/>
                    </a:ext>
                  </a:extLst>
                </a:gridCol>
                <a:gridCol w="1686311">
                  <a:extLst>
                    <a:ext uri="{9D8B030D-6E8A-4147-A177-3AD203B41FA5}">
                      <a16:colId xmlns:a16="http://schemas.microsoft.com/office/drawing/2014/main" val="854824751"/>
                    </a:ext>
                  </a:extLst>
                </a:gridCol>
                <a:gridCol w="1784679">
                  <a:extLst>
                    <a:ext uri="{9D8B030D-6E8A-4147-A177-3AD203B41FA5}">
                      <a16:colId xmlns:a16="http://schemas.microsoft.com/office/drawing/2014/main" val="4267074983"/>
                    </a:ext>
                  </a:extLst>
                </a:gridCol>
                <a:gridCol w="1320942">
                  <a:extLst>
                    <a:ext uri="{9D8B030D-6E8A-4147-A177-3AD203B41FA5}">
                      <a16:colId xmlns:a16="http://schemas.microsoft.com/office/drawing/2014/main" val="1155496668"/>
                    </a:ext>
                  </a:extLst>
                </a:gridCol>
              </a:tblGrid>
              <a:tr h="370840">
                <a:tc>
                  <a:txBody>
                    <a:bodyPr/>
                    <a:lstStyle/>
                    <a:p>
                      <a:r>
                        <a:rPr lang="en-US" dirty="0" smtClean="0">
                          <a:solidFill>
                            <a:schemeClr val="bg1"/>
                          </a:solidFill>
                          <a:latin typeface="+mn-lt"/>
                        </a:rPr>
                        <a:t>Blank</a:t>
                      </a:r>
                      <a:endParaRPr lang="en-US"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Key-Value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Document Store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Column Oriented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Graph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9931287"/>
                  </a:ext>
                </a:extLst>
              </a:tr>
              <a:tr h="370840">
                <a:tc>
                  <a:txBody>
                    <a:bodyPr/>
                    <a:lstStyle/>
                    <a:p>
                      <a:r>
                        <a:rPr lang="en-US" sz="1400" b="0" i="0" u="none" strike="noStrike" cap="none" baseline="0" dirty="0" smtClean="0">
                          <a:solidFill>
                            <a:schemeClr val="dk1"/>
                          </a:solidFill>
                          <a:latin typeface="+mn-lt"/>
                          <a:ea typeface="Arial"/>
                          <a:cs typeface="Arial"/>
                          <a:sym typeface="Arial"/>
                        </a:rPr>
                        <a:t>Performance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u="none" strike="noStrike" cap="none" baseline="0" dirty="0" smtClean="0">
                          <a:latin typeface="+mn-lt"/>
                          <a:sym typeface="Arial"/>
                        </a:rPr>
                        <a:t>Variable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3131831"/>
                  </a:ext>
                </a:extLst>
              </a:tr>
              <a:tr h="370840">
                <a:tc>
                  <a:txBody>
                    <a:bodyPr/>
                    <a:lstStyle/>
                    <a:p>
                      <a:r>
                        <a:rPr lang="en-US" sz="1400" b="0" i="0" u="none" strike="noStrike" cap="none" baseline="0" dirty="0" smtClean="0">
                          <a:solidFill>
                            <a:schemeClr val="dk1"/>
                          </a:solidFill>
                          <a:latin typeface="+mn-lt"/>
                          <a:ea typeface="Arial"/>
                          <a:cs typeface="Arial"/>
                          <a:sym typeface="Arial"/>
                        </a:rPr>
                        <a:t>Scalability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Variable/High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u="none" strike="noStrike" cap="none" baseline="0" dirty="0" smtClean="0">
                          <a:latin typeface="+mn-lt"/>
                          <a:sym typeface="Arial"/>
                        </a:rPr>
                        <a:t>Variable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5721490"/>
                  </a:ext>
                </a:extLst>
              </a:tr>
              <a:tr h="370840">
                <a:tc>
                  <a:txBody>
                    <a:bodyPr/>
                    <a:lstStyle/>
                    <a:p>
                      <a:r>
                        <a:rPr lang="en-US" sz="1400" b="0" i="0" u="none" strike="noStrike" cap="none" baseline="0" dirty="0" smtClean="0">
                          <a:solidFill>
                            <a:schemeClr val="dk1"/>
                          </a:solidFill>
                          <a:latin typeface="+mn-lt"/>
                          <a:ea typeface="Arial"/>
                          <a:cs typeface="Arial"/>
                          <a:sym typeface="Arial"/>
                        </a:rPr>
                        <a:t>Flexibility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Moderate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1585776"/>
                  </a:ext>
                </a:extLst>
              </a:tr>
              <a:tr h="370840">
                <a:tc>
                  <a:txBody>
                    <a:bodyPr/>
                    <a:lstStyle/>
                    <a:p>
                      <a:r>
                        <a:rPr lang="en-US" sz="1400" b="0" i="0" u="none" strike="noStrike" cap="none" baseline="0" dirty="0" smtClean="0">
                          <a:solidFill>
                            <a:schemeClr val="dk1"/>
                          </a:solidFill>
                          <a:latin typeface="+mn-lt"/>
                          <a:ea typeface="Arial"/>
                          <a:cs typeface="Arial"/>
                          <a:sym typeface="Arial"/>
                        </a:rPr>
                        <a:t>Complexity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None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Low</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Low</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High</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4431550"/>
                  </a:ext>
                </a:extLst>
              </a:tr>
              <a:tr h="370840">
                <a:tc>
                  <a:txBody>
                    <a:bodyPr/>
                    <a:lstStyle/>
                    <a:p>
                      <a:r>
                        <a:rPr lang="en-US" sz="1400" b="0" i="0" u="none" strike="noStrike" cap="none" baseline="0" dirty="0" smtClean="0">
                          <a:solidFill>
                            <a:schemeClr val="dk1"/>
                          </a:solidFill>
                          <a:latin typeface="+mn-lt"/>
                          <a:ea typeface="Arial"/>
                          <a:cs typeface="Arial"/>
                          <a:sym typeface="Arial"/>
                        </a:rPr>
                        <a:t>Functionality</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u="none" strike="noStrike" cap="none" baseline="0" dirty="0" smtClean="0">
                          <a:latin typeface="+mn-lt"/>
                          <a:sym typeface="Arial"/>
                        </a:rPr>
                        <a:t>Variable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Variable (Low)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mn-lt"/>
                        </a:rPr>
                        <a:t>Minimal</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u="none" strike="noStrike" cap="none" baseline="0" dirty="0" smtClean="0">
                          <a:latin typeface="+mn-lt"/>
                          <a:sym typeface="Arial"/>
                        </a:rPr>
                        <a:t>Graph theory</a:t>
                      </a:r>
                      <a:endParaRPr lang="en-US"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5315339"/>
                  </a:ext>
                </a:extLst>
              </a:tr>
            </a:tbl>
          </a:graphicData>
        </a:graphic>
      </p:graphicFrame>
    </p:spTree>
    <p:extLst>
      <p:ext uri="{BB962C8B-B14F-4D97-AF65-F5344CB8AC3E}">
        <p14:creationId xmlns:p14="http://schemas.microsoft.com/office/powerpoint/2010/main" val="380583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 Example: Mongo</a:t>
            </a:r>
            <a:r>
              <a:rPr lang="en-US" sz="100" dirty="0"/>
              <a:t> </a:t>
            </a:r>
            <a:r>
              <a:rPr lang="en-US" dirty="0"/>
              <a:t>D</a:t>
            </a:r>
            <a:r>
              <a:rPr lang="en-US" sz="100" dirty="0"/>
              <a:t> </a:t>
            </a:r>
            <a:r>
              <a:rPr lang="en-US" dirty="0"/>
              <a:t>B</a:t>
            </a:r>
            <a:endParaRPr lang="en-US" sz="2000" b="0" dirty="0"/>
          </a:p>
        </p:txBody>
      </p:sp>
      <p:sp>
        <p:nvSpPr>
          <p:cNvPr id="5" name="Text Placeholder 4"/>
          <p:cNvSpPr>
            <a:spLocks noGrp="1"/>
          </p:cNvSpPr>
          <p:nvPr>
            <p:ph type="body" idx="1"/>
          </p:nvPr>
        </p:nvSpPr>
        <p:spPr>
          <a:xfrm>
            <a:off x="457200" y="1600201"/>
            <a:ext cx="8229600" cy="4662054"/>
          </a:xfrm>
        </p:spPr>
        <p:txBody>
          <a:bodyPr/>
          <a:lstStyle/>
          <a:p>
            <a:r>
              <a:rPr lang="en-US" sz="1800" dirty="0"/>
              <a:t>A document-store database</a:t>
            </a:r>
          </a:p>
          <a:p>
            <a:r>
              <a:rPr lang="en-US" sz="1800" dirty="0" smtClean="0"/>
              <a:t>B</a:t>
            </a:r>
            <a:r>
              <a:rPr lang="en-US" sz="100" dirty="0" smtClean="0"/>
              <a:t> </a:t>
            </a:r>
            <a:r>
              <a:rPr lang="en-US" sz="1800" dirty="0" smtClean="0"/>
              <a:t>SON-based </a:t>
            </a:r>
            <a:r>
              <a:rPr lang="en-US" sz="1800" dirty="0"/>
              <a:t>storage format (Binary </a:t>
            </a:r>
            <a:r>
              <a:rPr lang="en-US" sz="1800" dirty="0" smtClean="0"/>
              <a:t>J</a:t>
            </a:r>
            <a:r>
              <a:rPr lang="en-US" sz="100" dirty="0" smtClean="0"/>
              <a:t> </a:t>
            </a:r>
            <a:r>
              <a:rPr lang="en-US" sz="1800" dirty="0" smtClean="0"/>
              <a:t>SON</a:t>
            </a:r>
            <a:r>
              <a:rPr lang="en-US" sz="1800" dirty="0"/>
              <a:t>)</a:t>
            </a:r>
          </a:p>
          <a:p>
            <a:r>
              <a:rPr lang="en-US" sz="1800" dirty="0" smtClean="0"/>
              <a:t>Collections</a:t>
            </a:r>
            <a:endParaRPr lang="en-US" sz="1800" dirty="0"/>
          </a:p>
          <a:p>
            <a:pPr lvl="1"/>
            <a:r>
              <a:rPr lang="en-US" sz="1800" dirty="0"/>
              <a:t>Equivalent to tables in a relational database</a:t>
            </a:r>
          </a:p>
          <a:p>
            <a:pPr lvl="1"/>
            <a:r>
              <a:rPr lang="en-US" sz="1800" dirty="0"/>
              <a:t>A set of documents intended to be stored together</a:t>
            </a:r>
          </a:p>
          <a:p>
            <a:r>
              <a:rPr lang="en-US" sz="1800" dirty="0"/>
              <a:t>Documents</a:t>
            </a:r>
          </a:p>
          <a:p>
            <a:pPr lvl="1"/>
            <a:r>
              <a:rPr lang="en-US" sz="1800" dirty="0"/>
              <a:t>Equivalent to rows in a relational database</a:t>
            </a:r>
          </a:p>
          <a:p>
            <a:pPr lvl="1"/>
            <a:r>
              <a:rPr lang="en-US" sz="1800" dirty="0"/>
              <a:t>Documents do not need to have the same structure (unlike rows)</a:t>
            </a:r>
          </a:p>
          <a:p>
            <a:pPr lvl="1"/>
            <a:r>
              <a:rPr lang="en-US" sz="1800" dirty="0" smtClean="0"/>
              <a:t>_</a:t>
            </a:r>
            <a:r>
              <a:rPr lang="en-US" sz="1800" dirty="0"/>
              <a:t>id property for uniquely identifying a row</a:t>
            </a:r>
          </a:p>
          <a:p>
            <a:r>
              <a:rPr lang="en-US" sz="1800" dirty="0"/>
              <a:t>Relationships</a:t>
            </a:r>
          </a:p>
          <a:p>
            <a:pPr lvl="1"/>
            <a:r>
              <a:rPr lang="en-US" sz="1800" dirty="0" smtClean="0"/>
              <a:t>_</a:t>
            </a:r>
            <a:r>
              <a:rPr lang="en-US" sz="1800" dirty="0"/>
              <a:t>id property serves as “primary key”</a:t>
            </a:r>
          </a:p>
          <a:p>
            <a:pPr lvl="1"/>
            <a:r>
              <a:rPr lang="en-US" sz="1800" dirty="0"/>
              <a:t>Another document can have a “foreign” key as another </a:t>
            </a:r>
            <a:r>
              <a:rPr lang="en-US" sz="1800" dirty="0" smtClean="0"/>
              <a:t>J</a:t>
            </a:r>
            <a:r>
              <a:rPr lang="en-US" sz="100" dirty="0" smtClean="0"/>
              <a:t> </a:t>
            </a:r>
            <a:r>
              <a:rPr lang="en-US" sz="1800" dirty="0" smtClean="0"/>
              <a:t>SON </a:t>
            </a:r>
            <a:r>
              <a:rPr lang="en-US" sz="1800" dirty="0"/>
              <a:t>property</a:t>
            </a:r>
          </a:p>
        </p:txBody>
      </p:sp>
    </p:spTree>
    <p:extLst>
      <p:ext uri="{BB962C8B-B14F-4D97-AF65-F5344CB8AC3E}">
        <p14:creationId xmlns:p14="http://schemas.microsoft.com/office/powerpoint/2010/main" val="3709883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10-5 Sample Mongo Documents with Relationships</a:t>
            </a:r>
          </a:p>
        </p:txBody>
      </p:sp>
      <p:sp>
        <p:nvSpPr>
          <p:cNvPr id="5" name="Text Placeholder 4"/>
          <p:cNvSpPr>
            <a:spLocks noGrp="1"/>
          </p:cNvSpPr>
          <p:nvPr>
            <p:ph type="body" idx="1"/>
          </p:nvPr>
        </p:nvSpPr>
        <p:spPr>
          <a:xfrm>
            <a:off x="457200" y="1600201"/>
            <a:ext cx="4178808" cy="532994"/>
          </a:xfrm>
        </p:spPr>
        <p:txBody>
          <a:bodyPr/>
          <a:lstStyle/>
          <a:p>
            <a:pPr marL="0" indent="0">
              <a:buNone/>
            </a:pPr>
            <a:r>
              <a:rPr lang="en-US" sz="1800" dirty="0"/>
              <a:t>a) A document in the Product </a:t>
            </a:r>
            <a:r>
              <a:rPr lang="en-US" sz="1800" dirty="0" smtClean="0"/>
              <a:t>collection</a:t>
            </a:r>
            <a:endParaRPr lang="en-US" sz="1800" dirty="0"/>
          </a:p>
        </p:txBody>
      </p:sp>
      <p:pic>
        <p:nvPicPr>
          <p:cNvPr id="9" name="Picture 8" descr="A sample Mongo D B collection. Figure a shows a document in the product collection, as follows, Line 1. Left brace. Line 2. Double quote underscore i d double quote colon double quote 1 double quote comma. Line 3. double quote name double quote colon double quote O L E D T V double quote comma. Line 4. double quote d e s c double quote colon double quote 75 in T V double quote comma. Line 5. double quote width double quote colon 60 comma. Line 6. double quote height double quote colon 30 comma. Line 7. double quote depth double quote colon 5 comma. Line 8. double quote reviews double quote colon left bracket. Line 9. Left brace. Line 10. double quote author double quote colon 1 comma. Line 11. double quote rating stars double quote colon 4 comma. Line 12. double quote comment double quote colon double quote Amazing TV double quote Line 13. Right brace comma. Line 14. Left brace double quote author double quote colon 2 comma. Line 15. double quote rating stars double quote colon 2 comma. Line 16. double quote comment double quote colon double quote Very disappointed with the T V double quote. Line 17. Right brace. Line 18. Right bracket. Line 19. Right brace.">
            <a:extLst>
              <a:ext uri="{FF2B5EF4-FFF2-40B4-BE49-F238E27FC236}">
                <a16:creationId xmlns:a16="http://schemas.microsoft.com/office/drawing/2014/main" id="{AF24F0EC-C1B5-4DD1-9433-8997701AAF54}"/>
              </a:ext>
            </a:extLst>
          </p:cNvPr>
          <p:cNvPicPr>
            <a:picLocks noChangeAspect="1"/>
          </p:cNvPicPr>
          <p:nvPr/>
        </p:nvPicPr>
        <p:blipFill>
          <a:blip r:embed="rId3"/>
          <a:stretch>
            <a:fillRect/>
          </a:stretch>
        </p:blipFill>
        <p:spPr>
          <a:xfrm>
            <a:off x="786885" y="2080057"/>
            <a:ext cx="3015189" cy="4076535"/>
          </a:xfrm>
          <a:prstGeom prst="rect">
            <a:avLst/>
          </a:prstGeom>
        </p:spPr>
      </p:pic>
      <p:sp>
        <p:nvSpPr>
          <p:cNvPr id="6" name="Text Placeholder 5"/>
          <p:cNvSpPr>
            <a:spLocks noGrp="1"/>
          </p:cNvSpPr>
          <p:nvPr>
            <p:ph type="body" idx="2"/>
          </p:nvPr>
        </p:nvSpPr>
        <p:spPr>
          <a:xfrm>
            <a:off x="4797273" y="1600201"/>
            <a:ext cx="4050792" cy="426720"/>
          </a:xfrm>
        </p:spPr>
        <p:txBody>
          <a:bodyPr/>
          <a:lstStyle/>
          <a:p>
            <a:pPr marL="0" indent="0">
              <a:buNone/>
            </a:pPr>
            <a:r>
              <a:rPr lang="en-US" sz="1800" dirty="0">
                <a:latin typeface="+mn-lt"/>
              </a:rPr>
              <a:t>b) A document in the Author </a:t>
            </a:r>
            <a:r>
              <a:rPr lang="en-US" sz="1800" dirty="0" smtClean="0">
                <a:latin typeface="+mn-lt"/>
              </a:rPr>
              <a:t>collection</a:t>
            </a:r>
            <a:endParaRPr lang="en-US" sz="1800" dirty="0">
              <a:latin typeface="+mn-lt"/>
            </a:endParaRPr>
          </a:p>
        </p:txBody>
      </p:sp>
      <p:pic>
        <p:nvPicPr>
          <p:cNvPr id="10" name="Picture 9" descr="Part b shows a document in the author collection, as follows.&#10;Line 1. Left brace. Line 2. double quote underscore i d double quote colon 1. Line 3. double quote First Name double quote colon double quote Jane double quote comma. Line 4. double quote Last Name colon double quote Smith double quote. Line 5. Right brace.">
            <a:extLst>
              <a:ext uri="{FF2B5EF4-FFF2-40B4-BE49-F238E27FC236}">
                <a16:creationId xmlns:a16="http://schemas.microsoft.com/office/drawing/2014/main" id="{021AFC9D-8462-486A-8EFF-6662FE391602}"/>
              </a:ext>
            </a:extLst>
          </p:cNvPr>
          <p:cNvPicPr>
            <a:picLocks noChangeAspect="1"/>
          </p:cNvPicPr>
          <p:nvPr/>
        </p:nvPicPr>
        <p:blipFill>
          <a:blip r:embed="rId4"/>
          <a:stretch>
            <a:fillRect/>
          </a:stretch>
        </p:blipFill>
        <p:spPr>
          <a:xfrm>
            <a:off x="5203419" y="2080057"/>
            <a:ext cx="3238500" cy="1752600"/>
          </a:xfrm>
          <a:prstGeom prst="rect">
            <a:avLst/>
          </a:prstGeom>
        </p:spPr>
      </p:pic>
    </p:spTree>
    <p:extLst>
      <p:ext uri="{BB962C8B-B14F-4D97-AF65-F5344CB8AC3E}">
        <p14:creationId xmlns:p14="http://schemas.microsoft.com/office/powerpoint/2010/main" val="719924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Hadoop</a:t>
            </a:r>
            <a:endParaRPr lang="en-US" sz="2000" b="0" dirty="0"/>
          </a:p>
        </p:txBody>
      </p:sp>
      <p:sp>
        <p:nvSpPr>
          <p:cNvPr id="5" name="Text Placeholder 4"/>
          <p:cNvSpPr>
            <a:spLocks noGrp="1"/>
          </p:cNvSpPr>
          <p:nvPr>
            <p:ph type="body" idx="1"/>
          </p:nvPr>
        </p:nvSpPr>
        <p:spPr/>
        <p:txBody>
          <a:bodyPr/>
          <a:lstStyle/>
          <a:p>
            <a:r>
              <a:rPr lang="en-US" sz="2200" dirty="0">
                <a:solidFill>
                  <a:schemeClr val="bg2"/>
                </a:solidFill>
              </a:rPr>
              <a:t>Hadoop is an open source implementation framework of MapReduce</a:t>
            </a:r>
          </a:p>
          <a:p>
            <a:r>
              <a:rPr lang="en-US" sz="2200" dirty="0">
                <a:solidFill>
                  <a:schemeClr val="bg2"/>
                </a:solidFill>
              </a:rPr>
              <a:t>MapReduce is an algorithm for massive parallel processing of various types of computing tasks</a:t>
            </a:r>
          </a:p>
          <a:p>
            <a:r>
              <a:rPr lang="en-US" sz="2200" dirty="0">
                <a:solidFill>
                  <a:schemeClr val="bg2"/>
                </a:solidFill>
              </a:rPr>
              <a:t>Hadoop Distributed File System (</a:t>
            </a:r>
            <a:r>
              <a:rPr lang="en-US" sz="2200" dirty="0" smtClean="0">
                <a:solidFill>
                  <a:schemeClr val="bg2"/>
                </a:solidFill>
              </a:rPr>
              <a:t>H</a:t>
            </a:r>
            <a:r>
              <a:rPr lang="en-US" sz="100" dirty="0" smtClean="0">
                <a:solidFill>
                  <a:schemeClr val="bg2"/>
                </a:solidFill>
              </a:rPr>
              <a:t> </a:t>
            </a:r>
            <a:r>
              <a:rPr lang="en-US" sz="2200" dirty="0" smtClean="0">
                <a:solidFill>
                  <a:schemeClr val="bg2"/>
                </a:solidFill>
              </a:rPr>
              <a:t>D</a:t>
            </a:r>
            <a:r>
              <a:rPr lang="en-US" sz="100" dirty="0" smtClean="0">
                <a:solidFill>
                  <a:schemeClr val="bg2"/>
                </a:solidFill>
              </a:rPr>
              <a:t> </a:t>
            </a:r>
            <a:r>
              <a:rPr lang="en-US" sz="2200" dirty="0" smtClean="0">
                <a:solidFill>
                  <a:schemeClr val="bg2"/>
                </a:solidFill>
              </a:rPr>
              <a:t>F</a:t>
            </a:r>
            <a:r>
              <a:rPr lang="en-US" sz="100" dirty="0" smtClean="0">
                <a:solidFill>
                  <a:schemeClr val="bg2"/>
                </a:solidFill>
              </a:rPr>
              <a:t> </a:t>
            </a:r>
            <a:r>
              <a:rPr lang="en-US" sz="2200" dirty="0" smtClean="0">
                <a:solidFill>
                  <a:schemeClr val="bg2"/>
                </a:solidFill>
              </a:rPr>
              <a:t>S</a:t>
            </a:r>
            <a:r>
              <a:rPr lang="en-US" sz="2200" dirty="0">
                <a:solidFill>
                  <a:schemeClr val="bg2"/>
                </a:solidFill>
              </a:rPr>
              <a:t>) is a file system designed for managing a large number of potentially very large files in a highly distributed environment</a:t>
            </a:r>
          </a:p>
          <a:p>
            <a:r>
              <a:rPr lang="en-US" sz="2200" dirty="0">
                <a:solidFill>
                  <a:schemeClr val="bg2"/>
                </a:solidFill>
              </a:rPr>
              <a:t>Hadoop is the most talked about Big-Data data management product today</a:t>
            </a:r>
          </a:p>
          <a:p>
            <a:r>
              <a:rPr lang="en-US" sz="2200" dirty="0">
                <a:solidFill>
                  <a:schemeClr val="bg2"/>
                </a:solidFill>
              </a:rPr>
              <a:t>Hadoop is a good way to take a big problem and allow many computers to work on it simultaneously</a:t>
            </a:r>
            <a:endParaRPr lang="en-US" sz="2200" dirty="0"/>
          </a:p>
        </p:txBody>
      </p:sp>
    </p:spTree>
    <p:extLst>
      <p:ext uri="{BB962C8B-B14F-4D97-AF65-F5344CB8AC3E}">
        <p14:creationId xmlns:p14="http://schemas.microsoft.com/office/powerpoint/2010/main" val="188432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Hadoop Distributed File System (</a:t>
            </a:r>
            <a:r>
              <a:rPr lang="en-US" dirty="0" smtClean="0"/>
              <a:t>H</a:t>
            </a:r>
            <a:r>
              <a:rPr lang="en-US" sz="100" dirty="0" smtClean="0"/>
              <a:t> </a:t>
            </a:r>
            <a:r>
              <a:rPr lang="en-US" dirty="0" smtClean="0"/>
              <a:t>D</a:t>
            </a:r>
            <a:r>
              <a:rPr lang="en-US" sz="100" dirty="0" smtClean="0"/>
              <a:t> </a:t>
            </a:r>
            <a:r>
              <a:rPr lang="en-US" dirty="0" smtClean="0"/>
              <a:t>F</a:t>
            </a:r>
            <a:r>
              <a:rPr lang="en-US" sz="100" dirty="0" smtClean="0"/>
              <a:t> </a:t>
            </a:r>
            <a:r>
              <a:rPr lang="en-US" dirty="0" smtClean="0"/>
              <a:t>S</a:t>
            </a:r>
            <a:r>
              <a:rPr lang="en-US" dirty="0"/>
              <a:t>)</a:t>
            </a:r>
            <a:endParaRPr lang="en-US" sz="2000" b="0" dirty="0"/>
          </a:p>
        </p:txBody>
      </p:sp>
      <p:sp>
        <p:nvSpPr>
          <p:cNvPr id="5" name="Text Placeholder 4"/>
          <p:cNvSpPr>
            <a:spLocks noGrp="1"/>
          </p:cNvSpPr>
          <p:nvPr>
            <p:ph type="body" idx="1"/>
          </p:nvPr>
        </p:nvSpPr>
        <p:spPr>
          <a:xfrm>
            <a:off x="457200" y="1600201"/>
            <a:ext cx="8229600" cy="4440381"/>
          </a:xfrm>
        </p:spPr>
        <p:txBody>
          <a:bodyPr/>
          <a:lstStyle/>
          <a:p>
            <a:pPr marL="256032" lvl="0" indent="-256032">
              <a:buFont typeface="Arial"/>
              <a:buChar char="•"/>
              <a:tabLst/>
            </a:pPr>
            <a:r>
              <a:rPr lang="en-US" sz="2400" dirty="0">
                <a:solidFill>
                  <a:srgbClr val="000000"/>
                </a:solidFill>
              </a:rPr>
              <a:t>A file system, not a </a:t>
            </a:r>
            <a:r>
              <a:rPr lang="en-US" sz="2400" dirty="0" smtClean="0">
                <a:solidFill>
                  <a:srgbClr val="000000"/>
                </a:solidFill>
              </a:rPr>
              <a:t>D</a:t>
            </a:r>
            <a:r>
              <a:rPr lang="en-US" sz="100" dirty="0" smtClean="0">
                <a:solidFill>
                  <a:srgbClr val="000000"/>
                </a:solidFill>
              </a:rPr>
              <a:t> </a:t>
            </a:r>
            <a:r>
              <a:rPr lang="en-US" sz="2400" dirty="0" smtClean="0">
                <a:solidFill>
                  <a:srgbClr val="000000"/>
                </a:solidFill>
              </a:rPr>
              <a:t>B</a:t>
            </a:r>
            <a:r>
              <a:rPr lang="en-US" sz="100" dirty="0" smtClean="0">
                <a:solidFill>
                  <a:srgbClr val="000000"/>
                </a:solidFill>
              </a:rPr>
              <a:t> </a:t>
            </a:r>
            <a:r>
              <a:rPr lang="en-US" sz="2400" dirty="0" smtClean="0">
                <a:solidFill>
                  <a:srgbClr val="000000"/>
                </a:solidFill>
              </a:rPr>
              <a:t>M</a:t>
            </a:r>
            <a:r>
              <a:rPr lang="en-US" sz="100" dirty="0" smtClean="0">
                <a:solidFill>
                  <a:srgbClr val="000000"/>
                </a:solidFill>
              </a:rPr>
              <a:t> </a:t>
            </a:r>
            <a:r>
              <a:rPr lang="en-US" sz="2400" dirty="0" smtClean="0">
                <a:solidFill>
                  <a:srgbClr val="000000"/>
                </a:solidFill>
              </a:rPr>
              <a:t>S</a:t>
            </a:r>
            <a:r>
              <a:rPr lang="en-US" sz="2400" dirty="0">
                <a:solidFill>
                  <a:srgbClr val="000000"/>
                </a:solidFill>
              </a:rPr>
              <a:t>, not relational</a:t>
            </a:r>
          </a:p>
          <a:p>
            <a:pPr marL="256032" lvl="0" indent="-256032">
              <a:buFont typeface="Arial"/>
              <a:buChar char="•"/>
              <a:tabLst/>
            </a:pPr>
            <a:r>
              <a:rPr lang="en-US" sz="2400" dirty="0">
                <a:solidFill>
                  <a:srgbClr val="000000"/>
                </a:solidFill>
              </a:rPr>
              <a:t>Breaks data into </a:t>
            </a:r>
            <a:r>
              <a:rPr lang="en-US" sz="2400" b="1" dirty="0">
                <a:solidFill>
                  <a:srgbClr val="000000"/>
                </a:solidFill>
              </a:rPr>
              <a:t>blocks</a:t>
            </a:r>
            <a:r>
              <a:rPr lang="en-US" sz="2400" dirty="0">
                <a:solidFill>
                  <a:srgbClr val="000000"/>
                </a:solidFill>
              </a:rPr>
              <a:t> and distributes them on various computers (</a:t>
            </a:r>
            <a:r>
              <a:rPr lang="en-US" sz="2400" b="1" dirty="0">
                <a:solidFill>
                  <a:srgbClr val="000000"/>
                </a:solidFill>
              </a:rPr>
              <a:t>nodes</a:t>
            </a:r>
            <a:r>
              <a:rPr lang="en-US" sz="2400" dirty="0">
                <a:solidFill>
                  <a:srgbClr val="000000"/>
                </a:solidFill>
              </a:rPr>
              <a:t>) throughout a Hadoop </a:t>
            </a:r>
            <a:r>
              <a:rPr lang="en-US" sz="2400" b="1" dirty="0">
                <a:solidFill>
                  <a:srgbClr val="000000"/>
                </a:solidFill>
              </a:rPr>
              <a:t>cluster</a:t>
            </a:r>
          </a:p>
          <a:p>
            <a:pPr marL="256032" lvl="0" indent="-256032">
              <a:buFont typeface="Arial"/>
              <a:buChar char="•"/>
              <a:tabLst/>
            </a:pPr>
            <a:r>
              <a:rPr lang="en-US" sz="2400" dirty="0">
                <a:solidFill>
                  <a:srgbClr val="000000"/>
                </a:solidFill>
              </a:rPr>
              <a:t>Each cluster consists of a </a:t>
            </a:r>
            <a:r>
              <a:rPr lang="en-US" sz="2400" b="1" dirty="0" err="1">
                <a:solidFill>
                  <a:srgbClr val="000000"/>
                </a:solidFill>
              </a:rPr>
              <a:t>NameNode</a:t>
            </a:r>
            <a:r>
              <a:rPr lang="en-US" sz="2400" dirty="0">
                <a:solidFill>
                  <a:srgbClr val="000000"/>
                </a:solidFill>
              </a:rPr>
              <a:t> (master server) and some </a:t>
            </a:r>
            <a:r>
              <a:rPr lang="en-US" sz="2400" b="1" dirty="0" err="1">
                <a:solidFill>
                  <a:srgbClr val="000000"/>
                </a:solidFill>
              </a:rPr>
              <a:t>DataNodes</a:t>
            </a:r>
            <a:r>
              <a:rPr lang="en-US" sz="2400" dirty="0">
                <a:solidFill>
                  <a:srgbClr val="000000"/>
                </a:solidFill>
              </a:rPr>
              <a:t> (slaves)</a:t>
            </a:r>
          </a:p>
          <a:p>
            <a:pPr marL="256032" lvl="0" indent="-256032">
              <a:buFont typeface="Arial"/>
              <a:buChar char="•"/>
              <a:tabLst/>
            </a:pPr>
            <a:r>
              <a:rPr lang="en-US" sz="2400" dirty="0">
                <a:solidFill>
                  <a:srgbClr val="000000"/>
                </a:solidFill>
              </a:rPr>
              <a:t>Overall control through </a:t>
            </a:r>
            <a:r>
              <a:rPr lang="en-US" sz="2400" b="1" dirty="0" smtClean="0">
                <a:solidFill>
                  <a:srgbClr val="000000"/>
                </a:solidFill>
              </a:rPr>
              <a:t>Y</a:t>
            </a:r>
            <a:r>
              <a:rPr lang="en-US" sz="100" b="1" dirty="0" smtClean="0">
                <a:solidFill>
                  <a:srgbClr val="000000"/>
                </a:solidFill>
              </a:rPr>
              <a:t> </a:t>
            </a:r>
            <a:r>
              <a:rPr lang="en-US" sz="2400" b="1" dirty="0" smtClean="0">
                <a:solidFill>
                  <a:srgbClr val="000000"/>
                </a:solidFill>
              </a:rPr>
              <a:t>A</a:t>
            </a:r>
            <a:r>
              <a:rPr lang="en-US" sz="100" b="1" dirty="0" smtClean="0">
                <a:solidFill>
                  <a:srgbClr val="000000"/>
                </a:solidFill>
              </a:rPr>
              <a:t> </a:t>
            </a:r>
            <a:r>
              <a:rPr lang="en-US" sz="2400" b="1" dirty="0" smtClean="0">
                <a:solidFill>
                  <a:srgbClr val="000000"/>
                </a:solidFill>
              </a:rPr>
              <a:t>R</a:t>
            </a:r>
            <a:r>
              <a:rPr lang="en-US" sz="100" b="1" dirty="0" smtClean="0">
                <a:solidFill>
                  <a:srgbClr val="000000"/>
                </a:solidFill>
              </a:rPr>
              <a:t> </a:t>
            </a:r>
            <a:r>
              <a:rPr lang="en-US" sz="2400" b="1" dirty="0" smtClean="0">
                <a:solidFill>
                  <a:srgbClr val="000000"/>
                </a:solidFill>
              </a:rPr>
              <a:t>N</a:t>
            </a:r>
            <a:r>
              <a:rPr lang="en-US" sz="2400" dirty="0" smtClean="0">
                <a:solidFill>
                  <a:srgbClr val="000000"/>
                </a:solidFill>
              </a:rPr>
              <a:t> </a:t>
            </a:r>
            <a:r>
              <a:rPr lang="en-US" sz="2400" dirty="0">
                <a:solidFill>
                  <a:srgbClr val="000000"/>
                </a:solidFill>
              </a:rPr>
              <a:t>(“yet another resource allocator”)</a:t>
            </a:r>
          </a:p>
          <a:p>
            <a:pPr marL="256032" lvl="0" indent="-256032">
              <a:buFont typeface="Arial"/>
              <a:buChar char="•"/>
              <a:tabLst/>
            </a:pPr>
            <a:r>
              <a:rPr lang="en-US" sz="2400" dirty="0">
                <a:solidFill>
                  <a:srgbClr val="000000"/>
                </a:solidFill>
              </a:rPr>
              <a:t>No updates to existing data in files, just appending to files</a:t>
            </a:r>
          </a:p>
          <a:p>
            <a:pPr marL="256032" lvl="0" indent="-256032">
              <a:buFont typeface="Arial"/>
              <a:buChar char="•"/>
              <a:tabLst/>
            </a:pPr>
            <a:r>
              <a:rPr lang="en-US" sz="2400" dirty="0">
                <a:solidFill>
                  <a:srgbClr val="000000"/>
                </a:solidFill>
              </a:rPr>
              <a:t>“Move computation to the data”, not vice versa</a:t>
            </a:r>
            <a:endParaRPr lang="en-US" sz="2200" dirty="0"/>
          </a:p>
        </p:txBody>
      </p:sp>
    </p:spTree>
    <p:extLst>
      <p:ext uri="{BB962C8B-B14F-4D97-AF65-F5344CB8AC3E}">
        <p14:creationId xmlns:p14="http://schemas.microsoft.com/office/powerpoint/2010/main" val="296266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10-14 MapReduce and H</a:t>
            </a:r>
            <a:r>
              <a:rPr lang="en-US" sz="100" dirty="0"/>
              <a:t> </a:t>
            </a:r>
            <a:r>
              <a:rPr lang="en-US" dirty="0"/>
              <a:t>D</a:t>
            </a:r>
            <a:r>
              <a:rPr lang="en-US" sz="100" dirty="0"/>
              <a:t> </a:t>
            </a:r>
            <a:r>
              <a:rPr lang="en-US" dirty="0"/>
              <a:t>F</a:t>
            </a:r>
            <a:r>
              <a:rPr lang="en-US" sz="100" dirty="0"/>
              <a:t> </a:t>
            </a:r>
            <a:r>
              <a:rPr lang="en-US" dirty="0"/>
              <a:t>S</a:t>
            </a:r>
          </a:p>
        </p:txBody>
      </p:sp>
      <p:pic>
        <p:nvPicPr>
          <p:cNvPr id="4" name="Picture 3" descr="An illustration depicts Map Reduce and H D F S. The illustration shows the Map Reduce Engine consisting of a master component, Job tracker, and several slave components labeled as Task Tracker 1, Task Tracker 2. Task Tracker n. The drawing also shows H D F S cluster which consists of a master component, Name node, and several slave components labeled as Data Node 1, Data Node 2. Data Node n. Each slave component of Map Reduce engine is integrated with another slave component of H D F S cluster.">
            <a:extLst>
              <a:ext uri="{FF2B5EF4-FFF2-40B4-BE49-F238E27FC236}">
                <a16:creationId xmlns:a16="http://schemas.microsoft.com/office/drawing/2014/main" id="{84CFEA68-D1AC-4851-9445-D757D16D9E21}"/>
              </a:ext>
            </a:extLst>
          </p:cNvPr>
          <p:cNvPicPr>
            <a:picLocks noChangeAspect="1"/>
          </p:cNvPicPr>
          <p:nvPr/>
        </p:nvPicPr>
        <p:blipFill>
          <a:blip r:embed="rId3"/>
          <a:stretch>
            <a:fillRect/>
          </a:stretch>
        </p:blipFill>
        <p:spPr>
          <a:xfrm>
            <a:off x="547687" y="1726797"/>
            <a:ext cx="8048625" cy="4019550"/>
          </a:xfrm>
          <a:prstGeom prst="rect">
            <a:avLst/>
          </a:prstGeom>
        </p:spPr>
      </p:pic>
    </p:spTree>
    <p:extLst>
      <p:ext uri="{BB962C8B-B14F-4D97-AF65-F5344CB8AC3E}">
        <p14:creationId xmlns:p14="http://schemas.microsoft.com/office/powerpoint/2010/main" val="3874654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MapReduce</a:t>
            </a:r>
            <a:endParaRPr lang="en-US" sz="2000" b="0" dirty="0"/>
          </a:p>
        </p:txBody>
      </p:sp>
      <p:sp>
        <p:nvSpPr>
          <p:cNvPr id="5" name="Text Placeholder 4"/>
          <p:cNvSpPr>
            <a:spLocks noGrp="1"/>
          </p:cNvSpPr>
          <p:nvPr>
            <p:ph type="body" idx="1"/>
          </p:nvPr>
        </p:nvSpPr>
        <p:spPr>
          <a:xfrm>
            <a:off x="457200" y="1600201"/>
            <a:ext cx="8229600" cy="4440381"/>
          </a:xfrm>
        </p:spPr>
        <p:txBody>
          <a:bodyPr/>
          <a:lstStyle/>
          <a:p>
            <a:r>
              <a:rPr lang="en-US" sz="2200" dirty="0">
                <a:solidFill>
                  <a:schemeClr val="bg2"/>
                </a:solidFill>
              </a:rPr>
              <a:t>Enables parallelization of data storage and computational problem solving via many commodity servers</a:t>
            </a:r>
          </a:p>
          <a:p>
            <a:r>
              <a:rPr lang="en-US" sz="2200" dirty="0">
                <a:solidFill>
                  <a:schemeClr val="bg2"/>
                </a:solidFill>
              </a:rPr>
              <a:t>Programmers don’t have to be experts at parallel processing</a:t>
            </a:r>
          </a:p>
          <a:p>
            <a:r>
              <a:rPr lang="en-US" sz="2200" dirty="0">
                <a:solidFill>
                  <a:schemeClr val="bg2"/>
                </a:solidFill>
              </a:rPr>
              <a:t>Core idea – divide a computing task so that multiple nodes can work on it at the same time</a:t>
            </a:r>
          </a:p>
          <a:p>
            <a:r>
              <a:rPr lang="en-US" sz="2200" dirty="0">
                <a:solidFill>
                  <a:schemeClr val="bg2"/>
                </a:solidFill>
              </a:rPr>
              <a:t>Each node works on local data doing local processing</a:t>
            </a:r>
          </a:p>
          <a:p>
            <a:r>
              <a:rPr lang="en-US" sz="2200" dirty="0">
                <a:solidFill>
                  <a:schemeClr val="bg2"/>
                </a:solidFill>
              </a:rPr>
              <a:t>Two stages:</a:t>
            </a:r>
          </a:p>
          <a:p>
            <a:pPr lvl="1"/>
            <a:r>
              <a:rPr lang="en-US" sz="2200" dirty="0">
                <a:solidFill>
                  <a:schemeClr val="bg2"/>
                </a:solidFill>
              </a:rPr>
              <a:t>Map stage – divide for local processing</a:t>
            </a:r>
          </a:p>
          <a:p>
            <a:pPr lvl="1"/>
            <a:r>
              <a:rPr lang="en-US" sz="2200" dirty="0">
                <a:solidFill>
                  <a:schemeClr val="bg2"/>
                </a:solidFill>
              </a:rPr>
              <a:t>Reduce stage – integrate the results of the individual map processes</a:t>
            </a:r>
            <a:endParaRPr lang="en-US" sz="2200" dirty="0"/>
          </a:p>
        </p:txBody>
      </p:sp>
    </p:spTree>
    <p:extLst>
      <p:ext uri="{BB962C8B-B14F-4D97-AF65-F5344CB8AC3E}">
        <p14:creationId xmlns:p14="http://schemas.microsoft.com/office/powerpoint/2010/main" val="281290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10-15 Schematic Representation of MapReduce</a:t>
            </a:r>
          </a:p>
        </p:txBody>
      </p:sp>
      <p:pic>
        <p:nvPicPr>
          <p:cNvPr id="11" name="Picture 10" descr="A drawing shows a schematic representation of Map Reduce. The drawing shows input data divided into multiple subsets, each of which is assigned to a map, M. The results from each of the maps are shuffled and passed on to the next component, Reduce, consisting of multiple subcomponents, R which integrate the results of all subsets to give one final result.">
            <a:extLst>
              <a:ext uri="{FF2B5EF4-FFF2-40B4-BE49-F238E27FC236}">
                <a16:creationId xmlns:a16="http://schemas.microsoft.com/office/drawing/2014/main" id="{3EB272E7-8FD7-404C-BFCA-606E977B13D8}"/>
              </a:ext>
            </a:extLst>
          </p:cNvPr>
          <p:cNvPicPr>
            <a:picLocks noChangeAspect="1"/>
          </p:cNvPicPr>
          <p:nvPr/>
        </p:nvPicPr>
        <p:blipFill>
          <a:blip r:embed="rId3"/>
          <a:stretch>
            <a:fillRect/>
          </a:stretch>
        </p:blipFill>
        <p:spPr>
          <a:xfrm>
            <a:off x="1324321" y="1508200"/>
            <a:ext cx="6495357" cy="3751695"/>
          </a:xfrm>
          <a:prstGeom prst="rect">
            <a:avLst/>
          </a:prstGeom>
        </p:spPr>
      </p:pic>
      <p:sp>
        <p:nvSpPr>
          <p:cNvPr id="5" name="Text Placeholder 4"/>
          <p:cNvSpPr>
            <a:spLocks noGrp="1"/>
          </p:cNvSpPr>
          <p:nvPr>
            <p:ph type="body" idx="1"/>
          </p:nvPr>
        </p:nvSpPr>
        <p:spPr>
          <a:xfrm>
            <a:off x="457200" y="5423580"/>
            <a:ext cx="8229600" cy="916856"/>
          </a:xfrm>
        </p:spPr>
        <p:txBody>
          <a:bodyPr/>
          <a:lstStyle/>
          <a:p>
            <a:pPr marL="0" indent="0">
              <a:buNone/>
            </a:pPr>
            <a:r>
              <a:rPr lang="en-US" sz="1800" dirty="0"/>
              <a:t>MapReduce: Simplified Data Processing on Large Clusters, Jeff Dean, Sanjay </a:t>
            </a:r>
            <a:r>
              <a:rPr lang="en-US" sz="1800" dirty="0" err="1"/>
              <a:t>Ghemawat</a:t>
            </a:r>
            <a:r>
              <a:rPr lang="en-US" sz="1800" dirty="0"/>
              <a:t>, Google, </a:t>
            </a:r>
            <a:r>
              <a:rPr lang="fr-FR" sz="1800" dirty="0" smtClean="0"/>
              <a:t>I</a:t>
            </a:r>
            <a:r>
              <a:rPr lang="fr-FR" sz="100" dirty="0" smtClean="0"/>
              <a:t> </a:t>
            </a:r>
            <a:r>
              <a:rPr lang="fr-FR" sz="1800" dirty="0" smtClean="0"/>
              <a:t>n</a:t>
            </a:r>
            <a:r>
              <a:rPr lang="fr-FR" sz="100" dirty="0" smtClean="0"/>
              <a:t> </a:t>
            </a:r>
            <a:r>
              <a:rPr lang="fr-FR" sz="1800" dirty="0" smtClean="0"/>
              <a:t>c</a:t>
            </a:r>
            <a:r>
              <a:rPr lang="fr-FR" sz="1800" dirty="0"/>
              <a:t>., </a:t>
            </a:r>
            <a:r>
              <a:rPr lang="fr-FR" sz="1800" dirty="0" smtClean="0">
                <a:hlinkClick r:id="rId4" tooltip="https://research.google.com/archive/mapreduce-osdi04-slides/index-auto-0007.html"/>
              </a:rPr>
              <a:t>https://research.google.com/archive/mapreduce-osdi04-slides/index-auto-0007.html</a:t>
            </a:r>
            <a:r>
              <a:rPr lang="en-US" sz="1800" dirty="0" smtClean="0"/>
              <a:t>. </a:t>
            </a:r>
            <a:r>
              <a:rPr lang="en-US" sz="1800" dirty="0"/>
              <a:t>Courtesy of the authors.</a:t>
            </a:r>
          </a:p>
        </p:txBody>
      </p:sp>
    </p:spTree>
    <p:extLst>
      <p:ext uri="{BB962C8B-B14F-4D97-AF65-F5344CB8AC3E}">
        <p14:creationId xmlns:p14="http://schemas.microsoft.com/office/powerpoint/2010/main" val="293192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endParaRPr lang="en-US" sz="2000" b="0" dirty="0"/>
          </a:p>
        </p:txBody>
      </p:sp>
      <p:sp>
        <p:nvSpPr>
          <p:cNvPr id="3" name="Text Placeholder 2"/>
          <p:cNvSpPr>
            <a:spLocks noGrp="1"/>
          </p:cNvSpPr>
          <p:nvPr>
            <p:ph type="body" idx="1"/>
          </p:nvPr>
        </p:nvSpPr>
        <p:spPr>
          <a:xfrm>
            <a:off x="457200" y="1600200"/>
            <a:ext cx="8229600" cy="4525963"/>
          </a:xfrm>
        </p:spPr>
        <p:txBody>
          <a:bodyPr/>
          <a:lstStyle/>
          <a:p>
            <a:pPr marL="0" indent="0" eaLnBrk="1" hangingPunct="1">
              <a:spcBef>
                <a:spcPts val="1200"/>
              </a:spcBef>
              <a:buNone/>
            </a:pPr>
            <a:r>
              <a:rPr lang="en-US" sz="2200" b="1" dirty="0" smtClean="0">
                <a:solidFill>
                  <a:srgbClr val="007FA3"/>
                </a:solidFill>
              </a:rPr>
              <a:t>10.1 </a:t>
            </a:r>
            <a:r>
              <a:rPr lang="en-US" altLang="en-US" sz="2200" dirty="0" smtClean="0"/>
              <a:t>Define </a:t>
            </a:r>
            <a:r>
              <a:rPr lang="en-US" altLang="en-US" sz="2200" dirty="0"/>
              <a:t>terms</a:t>
            </a:r>
          </a:p>
          <a:p>
            <a:pPr marL="0" indent="0">
              <a:spcBef>
                <a:spcPts val="1200"/>
              </a:spcBef>
              <a:buNone/>
            </a:pPr>
            <a:r>
              <a:rPr lang="en-US" sz="2200" b="1" dirty="0" smtClean="0">
                <a:solidFill>
                  <a:srgbClr val="007FA3"/>
                </a:solidFill>
              </a:rPr>
              <a:t>10.2 </a:t>
            </a:r>
            <a:r>
              <a:rPr lang="en-US" altLang="en-US" sz="2200" dirty="0" smtClean="0"/>
              <a:t>Describe </a:t>
            </a:r>
            <a:r>
              <a:rPr lang="en-US" altLang="en-US" sz="2200" dirty="0"/>
              <a:t>why database management extends beyond relational D</a:t>
            </a:r>
            <a:r>
              <a:rPr lang="en-US" altLang="en-US" sz="100" dirty="0"/>
              <a:t> </a:t>
            </a:r>
            <a:r>
              <a:rPr lang="en-US" altLang="en-US" sz="2200" dirty="0"/>
              <a:t>B</a:t>
            </a:r>
            <a:r>
              <a:rPr lang="en-US" altLang="en-US" sz="100" dirty="0"/>
              <a:t> </a:t>
            </a:r>
            <a:r>
              <a:rPr lang="en-US" altLang="en-US" sz="2200" dirty="0"/>
              <a:t>s and D</a:t>
            </a:r>
            <a:r>
              <a:rPr lang="en-US" altLang="en-US" sz="100" dirty="0"/>
              <a:t> </a:t>
            </a:r>
            <a:r>
              <a:rPr lang="en-US" altLang="en-US" sz="2200" dirty="0"/>
              <a:t>W</a:t>
            </a:r>
            <a:r>
              <a:rPr lang="en-US" altLang="en-US" sz="100" dirty="0"/>
              <a:t> </a:t>
            </a:r>
            <a:r>
              <a:rPr lang="en-US" altLang="en-US" sz="2200" dirty="0"/>
              <a:t>s</a:t>
            </a:r>
          </a:p>
          <a:p>
            <a:pPr marL="0" indent="0" eaLnBrk="1" hangingPunct="1">
              <a:spcBef>
                <a:spcPts val="1200"/>
              </a:spcBef>
              <a:buNone/>
            </a:pPr>
            <a:r>
              <a:rPr lang="en-US" sz="2200" b="1" dirty="0" smtClean="0">
                <a:solidFill>
                  <a:srgbClr val="007FA3"/>
                </a:solidFill>
              </a:rPr>
              <a:t>10.3 </a:t>
            </a:r>
            <a:r>
              <a:rPr lang="en-US" sz="2200" dirty="0" smtClean="0"/>
              <a:t>List </a:t>
            </a:r>
            <a:r>
              <a:rPr lang="en-US" sz="2200" dirty="0"/>
              <a:t>the main No</a:t>
            </a:r>
            <a:r>
              <a:rPr lang="en-US" sz="100" dirty="0"/>
              <a:t> </a:t>
            </a:r>
            <a:r>
              <a:rPr lang="en-US" sz="2200" dirty="0"/>
              <a:t>S</a:t>
            </a:r>
            <a:r>
              <a:rPr lang="en-US" sz="100" dirty="0"/>
              <a:t> </a:t>
            </a:r>
            <a:r>
              <a:rPr lang="en-US" sz="2200" dirty="0"/>
              <a:t>Q</a:t>
            </a:r>
            <a:r>
              <a:rPr lang="en-US" sz="100" dirty="0"/>
              <a:t> </a:t>
            </a:r>
            <a:r>
              <a:rPr lang="en-US" sz="2200" dirty="0" smtClean="0"/>
              <a:t>L D</a:t>
            </a:r>
            <a:r>
              <a:rPr lang="en-US" sz="100" dirty="0" smtClean="0"/>
              <a:t> </a:t>
            </a:r>
            <a:r>
              <a:rPr lang="en-US" sz="2200" dirty="0"/>
              <a:t>B</a:t>
            </a:r>
            <a:r>
              <a:rPr lang="en-US" sz="100" dirty="0"/>
              <a:t> </a:t>
            </a:r>
            <a:r>
              <a:rPr lang="en-US" sz="2200" dirty="0"/>
              <a:t>M</a:t>
            </a:r>
            <a:r>
              <a:rPr lang="en-US" sz="100" dirty="0"/>
              <a:t> </a:t>
            </a:r>
            <a:r>
              <a:rPr lang="en-US" sz="2200" dirty="0"/>
              <a:t>S categories</a:t>
            </a:r>
            <a:endParaRPr lang="en-US" altLang="en-US" sz="2200" dirty="0"/>
          </a:p>
          <a:p>
            <a:pPr marL="0" indent="0" eaLnBrk="1" hangingPunct="1">
              <a:spcBef>
                <a:spcPts val="1200"/>
              </a:spcBef>
              <a:buNone/>
            </a:pPr>
            <a:r>
              <a:rPr lang="en-US" sz="2200" b="1" dirty="0" smtClean="0">
                <a:solidFill>
                  <a:srgbClr val="007FA3"/>
                </a:solidFill>
              </a:rPr>
              <a:t>10.4 </a:t>
            </a:r>
            <a:r>
              <a:rPr lang="en-US" altLang="en-US" sz="2200" dirty="0" smtClean="0"/>
              <a:t>Understand </a:t>
            </a:r>
            <a:r>
              <a:rPr lang="en-US" altLang="en-US" sz="2200" dirty="0"/>
              <a:t>Mongo D</a:t>
            </a:r>
            <a:r>
              <a:rPr lang="en-US" altLang="en-US" sz="100" dirty="0"/>
              <a:t> </a:t>
            </a:r>
            <a:r>
              <a:rPr lang="en-US" altLang="en-US" sz="2200" dirty="0"/>
              <a:t>B as an example of a No</a:t>
            </a:r>
            <a:r>
              <a:rPr lang="en-US" altLang="en-US" sz="100" dirty="0"/>
              <a:t> </a:t>
            </a:r>
            <a:r>
              <a:rPr lang="en-US" altLang="en-US" sz="2200" dirty="0"/>
              <a:t>S</a:t>
            </a:r>
            <a:r>
              <a:rPr lang="en-US" altLang="en-US" sz="100" dirty="0"/>
              <a:t> </a:t>
            </a:r>
            <a:r>
              <a:rPr lang="en-US" altLang="en-US" sz="2200" dirty="0"/>
              <a:t>Q</a:t>
            </a:r>
            <a:r>
              <a:rPr lang="en-US" altLang="en-US" sz="100" dirty="0"/>
              <a:t> </a:t>
            </a:r>
            <a:r>
              <a:rPr lang="en-US" altLang="en-US" sz="2200" dirty="0" smtClean="0"/>
              <a:t>L database</a:t>
            </a:r>
            <a:endParaRPr lang="en-US" altLang="en-US" sz="2200" dirty="0"/>
          </a:p>
          <a:p>
            <a:pPr marL="0" indent="0" eaLnBrk="1" hangingPunct="1">
              <a:spcBef>
                <a:spcPts val="1200"/>
              </a:spcBef>
              <a:buNone/>
            </a:pPr>
            <a:r>
              <a:rPr lang="en-US" sz="2200" b="1" dirty="0" smtClean="0">
                <a:solidFill>
                  <a:srgbClr val="007FA3"/>
                </a:solidFill>
              </a:rPr>
              <a:t>10.5 </a:t>
            </a:r>
            <a:r>
              <a:rPr lang="en-US" altLang="en-US" sz="2200" dirty="0" smtClean="0"/>
              <a:t>Choose </a:t>
            </a:r>
            <a:r>
              <a:rPr lang="en-US" altLang="en-US" sz="2200" dirty="0"/>
              <a:t>between relational and No</a:t>
            </a:r>
            <a:r>
              <a:rPr lang="en-US" altLang="en-US" sz="100" dirty="0"/>
              <a:t> </a:t>
            </a:r>
            <a:r>
              <a:rPr lang="en-US" altLang="en-US" sz="2200" dirty="0"/>
              <a:t>S</a:t>
            </a:r>
            <a:r>
              <a:rPr lang="en-US" altLang="en-US" sz="100" dirty="0"/>
              <a:t> </a:t>
            </a:r>
            <a:r>
              <a:rPr lang="en-US" altLang="en-US" sz="2200" dirty="0"/>
              <a:t>Q</a:t>
            </a:r>
            <a:r>
              <a:rPr lang="en-US" altLang="en-US" sz="100" dirty="0"/>
              <a:t> </a:t>
            </a:r>
            <a:r>
              <a:rPr lang="en-US" altLang="en-US" sz="2200" dirty="0"/>
              <a:t>L databases</a:t>
            </a:r>
          </a:p>
          <a:p>
            <a:pPr marL="0" indent="0">
              <a:spcBef>
                <a:spcPts val="1200"/>
              </a:spcBef>
              <a:buNone/>
            </a:pPr>
            <a:r>
              <a:rPr lang="en-US" sz="2200" b="1" dirty="0" smtClean="0">
                <a:solidFill>
                  <a:srgbClr val="007FA3"/>
                </a:solidFill>
              </a:rPr>
              <a:t>10.6 </a:t>
            </a:r>
            <a:r>
              <a:rPr lang="en-US" altLang="en-US" sz="2200" dirty="0" smtClean="0"/>
              <a:t>Describe </a:t>
            </a:r>
            <a:r>
              <a:rPr lang="en-US" altLang="en-US" sz="2200" dirty="0"/>
              <a:t>meanings and demands of big data</a:t>
            </a:r>
          </a:p>
          <a:p>
            <a:pPr marL="0" indent="0">
              <a:spcBef>
                <a:spcPts val="1200"/>
              </a:spcBef>
              <a:buNone/>
            </a:pPr>
            <a:r>
              <a:rPr lang="en-US" sz="2200" b="1" dirty="0" smtClean="0">
                <a:solidFill>
                  <a:srgbClr val="007FA3"/>
                </a:solidFill>
              </a:rPr>
              <a:t>10.7 </a:t>
            </a:r>
            <a:r>
              <a:rPr lang="en-US" altLang="en-US" sz="2200" dirty="0" smtClean="0"/>
              <a:t>List </a:t>
            </a:r>
            <a:r>
              <a:rPr lang="en-US" altLang="en-US" sz="2200" dirty="0"/>
              <a:t>and describe components of Hadoop environment</a:t>
            </a:r>
          </a:p>
          <a:p>
            <a:pPr marL="0" indent="0">
              <a:spcBef>
                <a:spcPts val="1200"/>
              </a:spcBef>
              <a:buNone/>
            </a:pPr>
            <a:r>
              <a:rPr lang="en-US" sz="2200" b="1" dirty="0" smtClean="0">
                <a:solidFill>
                  <a:srgbClr val="007FA3"/>
                </a:solidFill>
              </a:rPr>
              <a:t>10.8 </a:t>
            </a:r>
            <a:r>
              <a:rPr lang="en-US" altLang="en-US" sz="2200" dirty="0" smtClean="0"/>
              <a:t>Understand </a:t>
            </a:r>
            <a:r>
              <a:rPr lang="en-US" altLang="en-US" sz="2200" dirty="0"/>
              <a:t>the basics of Pig and Hive</a:t>
            </a:r>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Hadoop Components</a:t>
            </a:r>
            <a:endParaRPr lang="en-US" sz="2000" b="0" dirty="0"/>
          </a:p>
        </p:txBody>
      </p:sp>
      <p:sp>
        <p:nvSpPr>
          <p:cNvPr id="5" name="Text Placeholder 4"/>
          <p:cNvSpPr>
            <a:spLocks noGrp="1"/>
          </p:cNvSpPr>
          <p:nvPr>
            <p:ph type="body" idx="1"/>
          </p:nvPr>
        </p:nvSpPr>
        <p:spPr>
          <a:xfrm>
            <a:off x="457200" y="1600201"/>
            <a:ext cx="8229600" cy="4440381"/>
          </a:xfrm>
        </p:spPr>
        <p:txBody>
          <a:bodyPr/>
          <a:lstStyle/>
          <a:p>
            <a:r>
              <a:rPr lang="en-US" sz="2000" dirty="0"/>
              <a:t>Pig</a:t>
            </a:r>
          </a:p>
          <a:p>
            <a:pPr lvl="1"/>
            <a:r>
              <a:rPr lang="en-US" sz="2000" dirty="0"/>
              <a:t>A tool that integrates a scripting language and an execution environment intended to simplify the use of MapReduce</a:t>
            </a:r>
          </a:p>
          <a:p>
            <a:pPr lvl="1"/>
            <a:r>
              <a:rPr lang="en-US" sz="2000" dirty="0"/>
              <a:t>Useful development tool</a:t>
            </a:r>
          </a:p>
          <a:p>
            <a:r>
              <a:rPr lang="en-US" sz="2000" dirty="0"/>
              <a:t>Hive</a:t>
            </a:r>
          </a:p>
          <a:p>
            <a:pPr lvl="1"/>
            <a:r>
              <a:rPr lang="en-US" sz="2000" dirty="0"/>
              <a:t>Supports management and querying of large data sets</a:t>
            </a:r>
          </a:p>
          <a:p>
            <a:pPr lvl="1"/>
            <a:r>
              <a:rPr lang="en-US" sz="2000" dirty="0" smtClean="0"/>
              <a:t>Hive</a:t>
            </a:r>
            <a:r>
              <a:rPr lang="en-US" sz="100" dirty="0" smtClean="0"/>
              <a:t> </a:t>
            </a:r>
            <a:r>
              <a:rPr lang="en-US" sz="2000" dirty="0" smtClean="0"/>
              <a:t>Q</a:t>
            </a:r>
            <a:r>
              <a:rPr lang="en-US" sz="100" dirty="0" smtClean="0"/>
              <a:t> </a:t>
            </a:r>
            <a:r>
              <a:rPr lang="en-US" sz="2000" dirty="0" smtClean="0"/>
              <a:t>L </a:t>
            </a:r>
            <a:r>
              <a:rPr lang="en-US" sz="2000" dirty="0"/>
              <a:t>– </a:t>
            </a:r>
            <a:r>
              <a:rPr lang="en-US" sz="2000" dirty="0" smtClean="0"/>
              <a:t>S</a:t>
            </a:r>
            <a:r>
              <a:rPr lang="en-US" sz="100" dirty="0" smtClean="0"/>
              <a:t> </a:t>
            </a:r>
            <a:r>
              <a:rPr lang="en-US" sz="2000" dirty="0" smtClean="0"/>
              <a:t>Q</a:t>
            </a:r>
            <a:r>
              <a:rPr lang="en-US" sz="100" dirty="0" smtClean="0"/>
              <a:t> </a:t>
            </a:r>
            <a:r>
              <a:rPr lang="en-US" sz="2000" dirty="0" smtClean="0"/>
              <a:t>L-like </a:t>
            </a:r>
            <a:r>
              <a:rPr lang="en-US" sz="2000" dirty="0"/>
              <a:t>language for managing Hadoop data</a:t>
            </a:r>
          </a:p>
          <a:p>
            <a:pPr lvl="1"/>
            <a:r>
              <a:rPr lang="en-US" sz="2000" dirty="0"/>
              <a:t>Useful for </a:t>
            </a:r>
            <a:r>
              <a:rPr lang="en-US" sz="2000" dirty="0" smtClean="0"/>
              <a:t>E</a:t>
            </a:r>
            <a:r>
              <a:rPr lang="en-US" sz="100" dirty="0" smtClean="0"/>
              <a:t> </a:t>
            </a:r>
            <a:r>
              <a:rPr lang="en-US" sz="2000" dirty="0" smtClean="0"/>
              <a:t>T</a:t>
            </a:r>
            <a:r>
              <a:rPr lang="en-US" sz="100" dirty="0" smtClean="0"/>
              <a:t> </a:t>
            </a:r>
            <a:r>
              <a:rPr lang="en-US" sz="2000" dirty="0" smtClean="0"/>
              <a:t>L </a:t>
            </a:r>
            <a:r>
              <a:rPr lang="en-US" sz="2000" dirty="0"/>
              <a:t>tasks</a:t>
            </a:r>
          </a:p>
          <a:p>
            <a:r>
              <a:rPr lang="en-US" sz="2000" dirty="0" smtClean="0"/>
              <a:t>H</a:t>
            </a:r>
            <a:r>
              <a:rPr lang="en-US" sz="100" dirty="0" smtClean="0"/>
              <a:t> </a:t>
            </a:r>
            <a:r>
              <a:rPr lang="en-US" sz="2000" dirty="0" smtClean="0"/>
              <a:t>Base</a:t>
            </a:r>
            <a:endParaRPr lang="en-US" sz="2000" dirty="0"/>
          </a:p>
          <a:p>
            <a:pPr lvl="1"/>
            <a:r>
              <a:rPr lang="en-US" sz="2000" dirty="0"/>
              <a:t>A wide-column store database that runs on top of </a:t>
            </a:r>
            <a:r>
              <a:rPr lang="en-US" sz="2000" dirty="0" smtClean="0"/>
              <a:t>H</a:t>
            </a:r>
            <a:r>
              <a:rPr lang="en-US" sz="100" dirty="0" smtClean="0"/>
              <a:t> </a:t>
            </a:r>
            <a:r>
              <a:rPr lang="en-US" sz="2000" dirty="0" smtClean="0"/>
              <a:t>D</a:t>
            </a:r>
            <a:r>
              <a:rPr lang="en-US" sz="100" dirty="0" smtClean="0"/>
              <a:t> </a:t>
            </a:r>
            <a:r>
              <a:rPr lang="en-US" sz="2000" dirty="0" smtClean="0"/>
              <a:t>F</a:t>
            </a:r>
            <a:r>
              <a:rPr lang="en-US" sz="100" dirty="0" smtClean="0"/>
              <a:t> </a:t>
            </a:r>
            <a:r>
              <a:rPr lang="en-US" sz="2000" dirty="0" smtClean="0"/>
              <a:t>S</a:t>
            </a:r>
            <a:endParaRPr lang="en-US" sz="2000" dirty="0"/>
          </a:p>
          <a:p>
            <a:pPr lvl="1"/>
            <a:r>
              <a:rPr lang="en-US" sz="2000" dirty="0"/>
              <a:t>Not as popular as Cassandra</a:t>
            </a:r>
          </a:p>
        </p:txBody>
      </p:sp>
    </p:spTree>
    <p:extLst>
      <p:ext uri="{BB962C8B-B14F-4D97-AF65-F5344CB8AC3E}">
        <p14:creationId xmlns:p14="http://schemas.microsoft.com/office/powerpoint/2010/main" val="17802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10-16 Sample </a:t>
            </a:r>
            <a:r>
              <a:rPr lang="en-US" dirty="0" smtClean="0"/>
              <a:t>Data Set </a:t>
            </a:r>
            <a:r>
              <a:rPr lang="en-US" dirty="0"/>
              <a:t>for Pig and Hive </a:t>
            </a:r>
            <a:r>
              <a:rPr lang="en-US" dirty="0" smtClean="0"/>
              <a:t>Examples</a:t>
            </a:r>
            <a:endParaRPr lang="en-US" dirty="0"/>
          </a:p>
        </p:txBody>
      </p:sp>
      <p:pic>
        <p:nvPicPr>
          <p:cNvPr id="6" name="Picture 5" descr="A sample data set for Pig and Hive examples. The sample is shown as follows. 111, M, 150000, 47401, 40. 123, M, 10000, 47408,25. 56, M, 100000, 47405, 35. 222, F, 125000, 47401, 50. 345, F, 20000, 47408, 35. 567, F, 250000, 47403, 40. 678, M, 175000, 47403, 25. 789, M, 300000, 47405, 32. 333, M, 30000, 47408, 38. 444, M, 75000, 47401, 28.">
            <a:extLst>
              <a:ext uri="{FF2B5EF4-FFF2-40B4-BE49-F238E27FC236}">
                <a16:creationId xmlns:a16="http://schemas.microsoft.com/office/drawing/2014/main" id="{FDFFA22A-8617-426B-B5E8-11E261BABF34}"/>
              </a:ext>
            </a:extLst>
          </p:cNvPr>
          <p:cNvPicPr>
            <a:picLocks noChangeAspect="1"/>
          </p:cNvPicPr>
          <p:nvPr/>
        </p:nvPicPr>
        <p:blipFill>
          <a:blip r:embed="rId3"/>
          <a:stretch>
            <a:fillRect/>
          </a:stretch>
        </p:blipFill>
        <p:spPr>
          <a:xfrm>
            <a:off x="1087374" y="1650121"/>
            <a:ext cx="6969252" cy="3925861"/>
          </a:xfrm>
          <a:prstGeom prst="rect">
            <a:avLst/>
          </a:prstGeom>
        </p:spPr>
      </p:pic>
      <p:sp>
        <p:nvSpPr>
          <p:cNvPr id="5" name="Text Placeholder 4"/>
          <p:cNvSpPr>
            <a:spLocks noGrp="1"/>
          </p:cNvSpPr>
          <p:nvPr>
            <p:ph type="body" idx="1"/>
          </p:nvPr>
        </p:nvSpPr>
        <p:spPr>
          <a:xfrm>
            <a:off x="457200" y="5818908"/>
            <a:ext cx="8229600" cy="466107"/>
          </a:xfrm>
        </p:spPr>
        <p:txBody>
          <a:bodyPr/>
          <a:lstStyle/>
          <a:p>
            <a:pPr marL="0" indent="0">
              <a:buNone/>
            </a:pPr>
            <a:r>
              <a:rPr lang="en-US" sz="1800" dirty="0"/>
              <a:t>Sample data in </a:t>
            </a:r>
            <a:r>
              <a:rPr lang="en-US" sz="1800" dirty="0" smtClean="0"/>
              <a:t>C</a:t>
            </a:r>
            <a:r>
              <a:rPr lang="en-US" sz="100" dirty="0" smtClean="0"/>
              <a:t> </a:t>
            </a:r>
            <a:r>
              <a:rPr lang="en-US" sz="1800" dirty="0" smtClean="0"/>
              <a:t>S</a:t>
            </a:r>
            <a:r>
              <a:rPr lang="en-US" sz="100" dirty="0" smtClean="0"/>
              <a:t> </a:t>
            </a:r>
            <a:r>
              <a:rPr lang="en-US" sz="1800" dirty="0" smtClean="0"/>
              <a:t>V </a:t>
            </a:r>
            <a:r>
              <a:rPr lang="en-US" sz="1800" dirty="0"/>
              <a:t>(comma separated values). This is just a text file.</a:t>
            </a:r>
          </a:p>
        </p:txBody>
      </p:sp>
    </p:spTree>
    <p:extLst>
      <p:ext uri="{BB962C8B-B14F-4D97-AF65-F5344CB8AC3E}">
        <p14:creationId xmlns:p14="http://schemas.microsoft.com/office/powerpoint/2010/main" val="3233519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10.18 Sample Pig </a:t>
            </a:r>
            <a:r>
              <a:rPr lang="en-US" dirty="0" smtClean="0"/>
              <a:t>Script </a:t>
            </a:r>
            <a:r>
              <a:rPr lang="en-US" dirty="0"/>
              <a:t>to </a:t>
            </a:r>
            <a:r>
              <a:rPr lang="en-US" dirty="0" smtClean="0"/>
              <a:t>Load Data from </a:t>
            </a:r>
            <a:r>
              <a:rPr lang="en-US" dirty="0"/>
              <a:t>a </a:t>
            </a:r>
            <a:r>
              <a:rPr lang="en-US" dirty="0" smtClean="0"/>
              <a:t>C</a:t>
            </a:r>
            <a:r>
              <a:rPr lang="en-US" sz="100" dirty="0" smtClean="0"/>
              <a:t> </a:t>
            </a:r>
            <a:r>
              <a:rPr lang="en-US" dirty="0" smtClean="0"/>
              <a:t>S</a:t>
            </a:r>
            <a:r>
              <a:rPr lang="en-US" sz="100" dirty="0" smtClean="0"/>
              <a:t> </a:t>
            </a:r>
            <a:r>
              <a:rPr lang="en-US" dirty="0" smtClean="0"/>
              <a:t>V File</a:t>
            </a:r>
            <a:endParaRPr lang="en-US" dirty="0"/>
          </a:p>
        </p:txBody>
      </p:sp>
      <p:pic>
        <p:nvPicPr>
          <p:cNvPr id="7" name="Picture 6" descr="Sample Pig script to load data from a C S V file. Line 1. Data 1 equals LOAD apostrophe slash user slash Group1slash M D M Sample dot c s v apostrophe USING Pig Storage left parenthesis apostrophe comma apostrophe right parenthesis. Line 2. AS left parenthesis user i d colon i n t comma gender colon c h a r array comma salary colon i n t comma zip colon c h a r array comma age colon i n t right parenthesis semicolon. Line 3. DUMP data1.">
            <a:extLst>
              <a:ext uri="{FF2B5EF4-FFF2-40B4-BE49-F238E27FC236}">
                <a16:creationId xmlns:a16="http://schemas.microsoft.com/office/drawing/2014/main" id="{07790D37-89D6-436C-B489-15F686880D88}"/>
              </a:ext>
            </a:extLst>
          </p:cNvPr>
          <p:cNvPicPr>
            <a:picLocks noChangeAspect="1"/>
          </p:cNvPicPr>
          <p:nvPr/>
        </p:nvPicPr>
        <p:blipFill>
          <a:blip r:embed="rId3"/>
          <a:stretch>
            <a:fillRect/>
          </a:stretch>
        </p:blipFill>
        <p:spPr>
          <a:xfrm>
            <a:off x="831274" y="2151587"/>
            <a:ext cx="7481455" cy="2368495"/>
          </a:xfrm>
          <a:prstGeom prst="rect">
            <a:avLst/>
          </a:prstGeom>
        </p:spPr>
      </p:pic>
      <p:sp>
        <p:nvSpPr>
          <p:cNvPr id="5" name="Text Placeholder 4"/>
          <p:cNvSpPr>
            <a:spLocks noGrp="1"/>
          </p:cNvSpPr>
          <p:nvPr>
            <p:ph type="body" idx="1"/>
          </p:nvPr>
        </p:nvSpPr>
        <p:spPr>
          <a:xfrm>
            <a:off x="457200" y="5162550"/>
            <a:ext cx="8229600" cy="1122466"/>
          </a:xfrm>
        </p:spPr>
        <p:txBody>
          <a:bodyPr/>
          <a:lstStyle/>
          <a:p>
            <a:pPr marL="0" indent="0">
              <a:buNone/>
            </a:pPr>
            <a:r>
              <a:rPr lang="en-US" sz="2000" dirty="0"/>
              <a:t>LOAD reads the data as tuples. USING specifies the separator between fields. </a:t>
            </a:r>
            <a:r>
              <a:rPr lang="en-US" sz="2000" dirty="0" smtClean="0"/>
              <a:t>AS </a:t>
            </a:r>
            <a:r>
              <a:rPr lang="en-US" sz="2000" dirty="0"/>
              <a:t>specifies the names and data types for each item on a line. DUMP returns the results.</a:t>
            </a:r>
          </a:p>
        </p:txBody>
      </p:sp>
    </p:spTree>
    <p:extLst>
      <p:ext uri="{BB962C8B-B14F-4D97-AF65-F5344CB8AC3E}">
        <p14:creationId xmlns:p14="http://schemas.microsoft.com/office/powerpoint/2010/main" val="869271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10.22 Sample Pig Script with FILTER and GENERATE Clauses</a:t>
            </a:r>
          </a:p>
        </p:txBody>
      </p:sp>
      <p:pic>
        <p:nvPicPr>
          <p:cNvPr id="6" name="Picture 5" descr="A sample Pig script with FILTER and GENERATE clauses. Line 1. Data 1 equals LOAD apostrophe slash user slash Group 1 slash M D M Sample dot c s v apostrophe USING Pig Storage left parenthesis apostrophe comma apostrophe right parenthesis. Line 2. AS left parenthesis user i d colon i n t comma gender colon c h a r array, salary colon i n t comma zip colon c h a r array comma age colon i n t right parenthesis semicolon. Line 3. Filtered underscore data 1 equals FILTER data 1 by left parenthesis zip equals equals apostrophe 4 7 4 0 1apostrophe or zip equals equals apostrophe 4 7 4 0 8 apostrophe right parenthesis semicolon. Line 4. Projected underscore filtered underscore data 1 equals FOR EACH filtered underscore data 1 GENERATE user i d, salary comma age semicolon. Line 5. DUMP projected underscore filtered underscore data 1 semicolon.">
            <a:extLst>
              <a:ext uri="{FF2B5EF4-FFF2-40B4-BE49-F238E27FC236}">
                <a16:creationId xmlns:a16="http://schemas.microsoft.com/office/drawing/2014/main" id="{A9D8E52F-3D49-413A-B607-702FE96BEBB1}"/>
              </a:ext>
            </a:extLst>
          </p:cNvPr>
          <p:cNvPicPr>
            <a:picLocks noChangeAspect="1"/>
          </p:cNvPicPr>
          <p:nvPr/>
        </p:nvPicPr>
        <p:blipFill>
          <a:blip r:embed="rId3"/>
          <a:stretch>
            <a:fillRect/>
          </a:stretch>
        </p:blipFill>
        <p:spPr>
          <a:xfrm>
            <a:off x="831274" y="1804091"/>
            <a:ext cx="7481455" cy="3021390"/>
          </a:xfrm>
          <a:prstGeom prst="rect">
            <a:avLst/>
          </a:prstGeom>
        </p:spPr>
      </p:pic>
      <p:sp>
        <p:nvSpPr>
          <p:cNvPr id="5" name="Text Placeholder 4"/>
          <p:cNvSpPr>
            <a:spLocks noGrp="1"/>
          </p:cNvSpPr>
          <p:nvPr>
            <p:ph type="body" idx="1"/>
          </p:nvPr>
        </p:nvSpPr>
        <p:spPr/>
        <p:txBody>
          <a:bodyPr/>
          <a:lstStyle/>
          <a:p>
            <a:pPr marL="0" indent="0">
              <a:buNone/>
            </a:pPr>
            <a:r>
              <a:rPr lang="en-US" sz="2000" dirty="0"/>
              <a:t>FILTER is like a WHERE clause in </a:t>
            </a:r>
            <a:r>
              <a:rPr lang="en-US" sz="2000" dirty="0" smtClean="0"/>
              <a:t>S</a:t>
            </a:r>
            <a:r>
              <a:rPr lang="en-US" sz="100" dirty="0" smtClean="0"/>
              <a:t> </a:t>
            </a:r>
            <a:r>
              <a:rPr lang="en-US" sz="2000" dirty="0" smtClean="0"/>
              <a:t>Q</a:t>
            </a:r>
            <a:r>
              <a:rPr lang="en-US" sz="100" dirty="0" smtClean="0"/>
              <a:t> </a:t>
            </a:r>
            <a:r>
              <a:rPr lang="en-US" sz="2000" dirty="0" smtClean="0"/>
              <a:t>L</a:t>
            </a:r>
            <a:r>
              <a:rPr lang="en-US" sz="2000" dirty="0"/>
              <a:t>. FOREACH loops through the rows. GENERATE specifies the values returned (kind of like the SELECT clause in </a:t>
            </a:r>
            <a:r>
              <a:rPr lang="en-US" sz="2000" dirty="0" smtClean="0"/>
              <a:t>S</a:t>
            </a:r>
            <a:r>
              <a:rPr lang="en-US" sz="100" dirty="0" smtClean="0"/>
              <a:t> </a:t>
            </a:r>
            <a:r>
              <a:rPr lang="en-US" sz="2000" dirty="0" smtClean="0"/>
              <a:t>Q</a:t>
            </a:r>
            <a:r>
              <a:rPr lang="en-US" sz="100" dirty="0" smtClean="0"/>
              <a:t> </a:t>
            </a:r>
            <a:r>
              <a:rPr lang="en-US" sz="2000" dirty="0" smtClean="0"/>
              <a:t>L</a:t>
            </a:r>
            <a:r>
              <a:rPr lang="en-US" sz="2000" dirty="0"/>
              <a:t>).</a:t>
            </a:r>
          </a:p>
        </p:txBody>
      </p:sp>
    </p:spTree>
    <p:extLst>
      <p:ext uri="{BB962C8B-B14F-4D97-AF65-F5344CB8AC3E}">
        <p14:creationId xmlns:p14="http://schemas.microsoft.com/office/powerpoint/2010/main" val="147824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10.24 Sample CREATE TABLE Query in Hive</a:t>
            </a:r>
          </a:p>
        </p:txBody>
      </p:sp>
      <p:pic>
        <p:nvPicPr>
          <p:cNvPr id="7" name="Picture 6" descr="A sample CREATE TABLE query in Hive. Line 1. CREATE TABLE customer. Line 2. Left parenthesis user i d I N T comma gender STRING comma salary I N T comma zip STRING comma age I N T right parenthesis ROW FORMAT DELIMITED. Line 3. FIELDS TERMINATED BY apostrophe comma apostrophe semicolon.">
            <a:extLst>
              <a:ext uri="{FF2B5EF4-FFF2-40B4-BE49-F238E27FC236}">
                <a16:creationId xmlns:a16="http://schemas.microsoft.com/office/drawing/2014/main" id="{64829317-80EA-4614-B2CF-E2690A8BD795}"/>
              </a:ext>
            </a:extLst>
          </p:cNvPr>
          <p:cNvPicPr>
            <a:picLocks noChangeAspect="1"/>
          </p:cNvPicPr>
          <p:nvPr/>
        </p:nvPicPr>
        <p:blipFill>
          <a:blip r:embed="rId3"/>
          <a:stretch>
            <a:fillRect/>
          </a:stretch>
        </p:blipFill>
        <p:spPr>
          <a:xfrm>
            <a:off x="819150" y="2117933"/>
            <a:ext cx="7505700" cy="2446020"/>
          </a:xfrm>
          <a:prstGeom prst="rect">
            <a:avLst/>
          </a:prstGeom>
        </p:spPr>
      </p:pic>
      <p:sp>
        <p:nvSpPr>
          <p:cNvPr id="5" name="Text Placeholder 4"/>
          <p:cNvSpPr>
            <a:spLocks noGrp="1"/>
          </p:cNvSpPr>
          <p:nvPr>
            <p:ph type="body" idx="1"/>
          </p:nvPr>
        </p:nvSpPr>
        <p:spPr/>
        <p:txBody>
          <a:bodyPr/>
          <a:lstStyle/>
          <a:p>
            <a:pPr marL="0" indent="0">
              <a:buNone/>
            </a:pPr>
            <a:r>
              <a:rPr lang="en-US" sz="2000" dirty="0"/>
              <a:t>Hive is a </a:t>
            </a:r>
            <a:r>
              <a:rPr lang="en-US" sz="2000" dirty="0" smtClean="0"/>
              <a:t>S</a:t>
            </a:r>
            <a:r>
              <a:rPr lang="en-US" sz="100" dirty="0" smtClean="0"/>
              <a:t> </a:t>
            </a:r>
            <a:r>
              <a:rPr lang="en-US" sz="2000" dirty="0" smtClean="0"/>
              <a:t>Q</a:t>
            </a:r>
            <a:r>
              <a:rPr lang="en-US" sz="100" dirty="0" smtClean="0"/>
              <a:t> </a:t>
            </a:r>
            <a:r>
              <a:rPr lang="en-US" sz="2000" dirty="0" smtClean="0"/>
              <a:t>L-like </a:t>
            </a:r>
            <a:r>
              <a:rPr lang="en-US" sz="2000" dirty="0"/>
              <a:t>language. Like Pig, it can apply to </a:t>
            </a:r>
            <a:r>
              <a:rPr lang="en-US" sz="2000" dirty="0" smtClean="0"/>
              <a:t>C</a:t>
            </a:r>
            <a:r>
              <a:rPr lang="en-US" sz="100" dirty="0" smtClean="0"/>
              <a:t> </a:t>
            </a:r>
            <a:r>
              <a:rPr lang="en-US" sz="2000" dirty="0" smtClean="0"/>
              <a:t>S</a:t>
            </a:r>
            <a:r>
              <a:rPr lang="en-US" sz="100" dirty="0" smtClean="0"/>
              <a:t> </a:t>
            </a:r>
            <a:r>
              <a:rPr lang="en-US" sz="2000" dirty="0" smtClean="0"/>
              <a:t>V </a:t>
            </a:r>
            <a:r>
              <a:rPr lang="en-US" sz="2000" dirty="0"/>
              <a:t>text files and incorporated Schema on Read.</a:t>
            </a:r>
          </a:p>
        </p:txBody>
      </p:sp>
    </p:spTree>
    <p:extLst>
      <p:ext uri="{BB962C8B-B14F-4D97-AF65-F5344CB8AC3E}">
        <p14:creationId xmlns:p14="http://schemas.microsoft.com/office/powerpoint/2010/main" val="320478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Integrated Analytics and Data Science Platforms</a:t>
            </a:r>
            <a:endParaRPr lang="en-US" sz="2000" b="0" dirty="0"/>
          </a:p>
        </p:txBody>
      </p:sp>
      <p:sp>
        <p:nvSpPr>
          <p:cNvPr id="5" name="Text Placeholder 4"/>
          <p:cNvSpPr>
            <a:spLocks noGrp="1"/>
          </p:cNvSpPr>
          <p:nvPr>
            <p:ph type="body" idx="1"/>
          </p:nvPr>
        </p:nvSpPr>
        <p:spPr>
          <a:xfrm>
            <a:off x="457200" y="1600201"/>
            <a:ext cx="8229600" cy="4509654"/>
          </a:xfrm>
        </p:spPr>
        <p:txBody>
          <a:bodyPr/>
          <a:lstStyle/>
          <a:p>
            <a:r>
              <a:rPr lang="en-US" sz="2400" dirty="0"/>
              <a:t>Some vendors are bringing together traditional data warehousing and big data capabilities</a:t>
            </a:r>
          </a:p>
          <a:p>
            <a:r>
              <a:rPr lang="en-US" sz="2400" dirty="0"/>
              <a:t>Examples</a:t>
            </a:r>
          </a:p>
          <a:p>
            <a:pPr lvl="1"/>
            <a:r>
              <a:rPr lang="en-US" sz="2400" dirty="0" smtClean="0"/>
              <a:t>H</a:t>
            </a:r>
            <a:r>
              <a:rPr lang="en-US" sz="100" dirty="0" smtClean="0"/>
              <a:t> </a:t>
            </a:r>
            <a:r>
              <a:rPr lang="en-US" sz="2400" dirty="0" smtClean="0"/>
              <a:t>P H</a:t>
            </a:r>
            <a:r>
              <a:rPr lang="en-US" sz="100" dirty="0" smtClean="0"/>
              <a:t> </a:t>
            </a:r>
            <a:r>
              <a:rPr lang="en-US" sz="2400" dirty="0" smtClean="0"/>
              <a:t>SAVE</a:t>
            </a:r>
            <a:r>
              <a:rPr lang="en-US" sz="100" dirty="0" smtClean="0"/>
              <a:t> </a:t>
            </a:r>
            <a:r>
              <a:rPr lang="en-US" sz="2400" dirty="0" smtClean="0"/>
              <a:t>n </a:t>
            </a:r>
            <a:r>
              <a:rPr lang="en-US" sz="2400" dirty="0"/>
              <a:t>– Hewlett Packard technologies combined with Hadoop open source and an analytics engine</a:t>
            </a:r>
          </a:p>
          <a:p>
            <a:pPr lvl="1"/>
            <a:r>
              <a:rPr lang="en-US" sz="2400" dirty="0"/>
              <a:t>Teradata Aster – integrate </a:t>
            </a:r>
            <a:r>
              <a:rPr lang="en-US" sz="2400" dirty="0" smtClean="0"/>
              <a:t>S</a:t>
            </a:r>
            <a:r>
              <a:rPr lang="en-US" sz="100" dirty="0" smtClean="0"/>
              <a:t> </a:t>
            </a:r>
            <a:r>
              <a:rPr lang="en-US" sz="2400" dirty="0" smtClean="0"/>
              <a:t>Q</a:t>
            </a:r>
            <a:r>
              <a:rPr lang="en-US" sz="100" dirty="0" smtClean="0"/>
              <a:t> </a:t>
            </a:r>
            <a:r>
              <a:rPr lang="en-US" sz="2400" dirty="0" smtClean="0"/>
              <a:t>L</a:t>
            </a:r>
            <a:r>
              <a:rPr lang="en-US" sz="2400" dirty="0"/>
              <a:t>, graph analysis, MapReduce, R</a:t>
            </a:r>
          </a:p>
          <a:p>
            <a:pPr lvl="1"/>
            <a:r>
              <a:rPr lang="en-US" sz="2400" dirty="0" smtClean="0"/>
              <a:t>I</a:t>
            </a:r>
            <a:r>
              <a:rPr lang="en-US" sz="100" dirty="0" smtClean="0"/>
              <a:t> </a:t>
            </a:r>
            <a:r>
              <a:rPr lang="en-US" sz="2400" dirty="0" smtClean="0"/>
              <a:t>B</a:t>
            </a:r>
            <a:r>
              <a:rPr lang="en-US" sz="100" dirty="0" smtClean="0"/>
              <a:t> </a:t>
            </a:r>
            <a:r>
              <a:rPr lang="en-US" sz="2400" dirty="0" smtClean="0"/>
              <a:t>M </a:t>
            </a:r>
            <a:r>
              <a:rPr lang="en-US" sz="2400" dirty="0"/>
              <a:t>Big Data Platform – combine </a:t>
            </a:r>
            <a:r>
              <a:rPr lang="en-US" sz="2400" dirty="0" smtClean="0"/>
              <a:t>I</a:t>
            </a:r>
            <a:r>
              <a:rPr lang="en-US" sz="100" dirty="0" smtClean="0"/>
              <a:t> </a:t>
            </a:r>
            <a:r>
              <a:rPr lang="en-US" sz="2400" dirty="0" smtClean="0"/>
              <a:t>B</a:t>
            </a:r>
            <a:r>
              <a:rPr lang="en-US" sz="100" dirty="0" smtClean="0"/>
              <a:t> </a:t>
            </a:r>
            <a:r>
              <a:rPr lang="en-US" sz="2400" dirty="0" smtClean="0"/>
              <a:t>M </a:t>
            </a:r>
            <a:r>
              <a:rPr lang="en-US" sz="2400" dirty="0"/>
              <a:t>technologies with Hadoop, </a:t>
            </a:r>
            <a:r>
              <a:rPr lang="en-US" sz="2400" dirty="0" smtClean="0"/>
              <a:t>J</a:t>
            </a:r>
            <a:r>
              <a:rPr lang="en-US" sz="100" dirty="0" smtClean="0"/>
              <a:t> </a:t>
            </a:r>
            <a:r>
              <a:rPr lang="en-US" sz="2400" dirty="0" smtClean="0"/>
              <a:t>SON </a:t>
            </a:r>
            <a:r>
              <a:rPr lang="en-US" sz="2400" dirty="0"/>
              <a:t>Query Language (</a:t>
            </a:r>
            <a:r>
              <a:rPr lang="en-US" sz="2400" dirty="0" smtClean="0"/>
              <a:t>J</a:t>
            </a:r>
            <a:r>
              <a:rPr lang="en-US" sz="100" dirty="0" smtClean="0"/>
              <a:t> </a:t>
            </a:r>
            <a:r>
              <a:rPr lang="en-US" sz="2400" dirty="0" smtClean="0"/>
              <a:t>A</a:t>
            </a:r>
            <a:r>
              <a:rPr lang="en-US" sz="100" dirty="0" smtClean="0"/>
              <a:t> </a:t>
            </a:r>
            <a:r>
              <a:rPr lang="en-US" sz="2400" dirty="0" smtClean="0"/>
              <a:t>Q</a:t>
            </a:r>
            <a:r>
              <a:rPr lang="en-US" sz="100" dirty="0" smtClean="0"/>
              <a:t> </a:t>
            </a:r>
            <a:r>
              <a:rPr lang="en-US" sz="2400" dirty="0" smtClean="0"/>
              <a:t>L</a:t>
            </a:r>
            <a:r>
              <a:rPr lang="en-US" sz="2400" dirty="0"/>
              <a:t>),</a:t>
            </a:r>
            <a:r>
              <a:rPr lang="en-US" sz="2400" dirty="0" smtClean="0"/>
              <a:t>D</a:t>
            </a:r>
            <a:r>
              <a:rPr lang="en-US" sz="100" dirty="0" smtClean="0"/>
              <a:t> </a:t>
            </a:r>
            <a:r>
              <a:rPr lang="en-US" sz="2400" dirty="0" smtClean="0"/>
              <a:t>B</a:t>
            </a:r>
            <a:r>
              <a:rPr lang="en-US" sz="100" dirty="0" smtClean="0"/>
              <a:t> </a:t>
            </a:r>
            <a:r>
              <a:rPr lang="en-US" sz="2400" dirty="0" smtClean="0"/>
              <a:t>2</a:t>
            </a:r>
            <a:r>
              <a:rPr lang="en-US" sz="2400" dirty="0"/>
              <a:t>, </a:t>
            </a:r>
            <a:r>
              <a:rPr lang="en-US" sz="2400" dirty="0" err="1"/>
              <a:t>Netezza</a:t>
            </a:r>
            <a:endParaRPr lang="en-US" sz="2400" dirty="0"/>
          </a:p>
        </p:txBody>
      </p:sp>
    </p:spTree>
    <p:extLst>
      <p:ext uri="{BB962C8B-B14F-4D97-AF65-F5344CB8AC3E}">
        <p14:creationId xmlns:p14="http://schemas.microsoft.com/office/powerpoint/2010/main" val="1936941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10-31 </a:t>
            </a:r>
            <a:r>
              <a:rPr lang="en-US" dirty="0" smtClean="0"/>
              <a:t>Teradata </a:t>
            </a:r>
            <a:r>
              <a:rPr lang="en-US" dirty="0"/>
              <a:t>Aster Discovery Portfolio</a:t>
            </a:r>
          </a:p>
        </p:txBody>
      </p:sp>
      <p:pic>
        <p:nvPicPr>
          <p:cNvPr id="6" name="Picture 5" descr="A schema shows Teradata Aster Discovery Portfolio. The schema shows three apps on top, labeled as CUSTOM BIG ANALYTICAL APPS, PACKAGED BIG ANALYTICAL APPS, and B I TOOLS. The following modules and submodules are listed under PACKAGED BIG ANALYTICAL APPS. Data Acquisition module, Teradata access, H a d o o p access, R D B M S access. Data Preparation module, Data adaptors, Data transformers. Analytics module, Statistical, Pattern Matching, Time Series, Graph Algorithms, Geospatial. Visualization Module, Flow Visualizer, Hierarchy Visualizer, Affinity Visualizer.">
            <a:extLst>
              <a:ext uri="{FF2B5EF4-FFF2-40B4-BE49-F238E27FC236}">
                <a16:creationId xmlns:a16="http://schemas.microsoft.com/office/drawing/2014/main" id="{36B09A9B-7DC9-4326-BE39-BB6D34DB2751}"/>
              </a:ext>
            </a:extLst>
          </p:cNvPr>
          <p:cNvPicPr>
            <a:picLocks noChangeAspect="1"/>
          </p:cNvPicPr>
          <p:nvPr/>
        </p:nvPicPr>
        <p:blipFill>
          <a:blip r:embed="rId3"/>
          <a:stretch>
            <a:fillRect/>
          </a:stretch>
        </p:blipFill>
        <p:spPr>
          <a:xfrm>
            <a:off x="1352204" y="1523934"/>
            <a:ext cx="6439593" cy="3851940"/>
          </a:xfrm>
          <a:prstGeom prst="rect">
            <a:avLst/>
          </a:prstGeom>
        </p:spPr>
      </p:pic>
      <p:sp>
        <p:nvSpPr>
          <p:cNvPr id="5" name="Text Placeholder 4"/>
          <p:cNvSpPr>
            <a:spLocks noGrp="1"/>
          </p:cNvSpPr>
          <p:nvPr>
            <p:ph type="body" idx="1"/>
          </p:nvPr>
        </p:nvSpPr>
        <p:spPr>
          <a:xfrm>
            <a:off x="457200" y="5597236"/>
            <a:ext cx="8229600" cy="687780"/>
          </a:xfrm>
        </p:spPr>
        <p:txBody>
          <a:bodyPr/>
          <a:lstStyle/>
          <a:p>
            <a:r>
              <a:rPr lang="en-US" sz="1800" b="1" dirty="0"/>
              <a:t>Source:</a:t>
            </a:r>
            <a:r>
              <a:rPr lang="en-US" sz="1800" dirty="0"/>
              <a:t> </a:t>
            </a:r>
            <a:r>
              <a:rPr lang="en-US" sz="1800" dirty="0">
                <a:hlinkClick r:id="rId4" tooltip="https://www.teradata.com/Resources/Datasheets/Teradata-Aster-Analytics-Portfolio"/>
              </a:rPr>
              <a:t>http://www.teradata.com/Teradata-Aster-Discovery-Portfolio</a:t>
            </a:r>
            <a:r>
              <a:rPr lang="en-US" sz="1800" dirty="0"/>
              <a:t>. Courtesy of Teradata Corporation.</a:t>
            </a:r>
          </a:p>
        </p:txBody>
      </p:sp>
    </p:spTree>
    <p:extLst>
      <p:ext uri="{BB962C8B-B14F-4D97-AF65-F5344CB8AC3E}">
        <p14:creationId xmlns:p14="http://schemas.microsoft.com/office/powerpoint/2010/main" val="3834196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10-32 Teradata Unified Data Architecture: Logical View</a:t>
            </a:r>
          </a:p>
        </p:txBody>
      </p:sp>
      <p:pic>
        <p:nvPicPr>
          <p:cNvPr id="7" name="Picture 6" descr="A schema shows the logical view of Teradata unified data architecture. The architecture model shows data sources on the left panel, three core activities of converting data in the middle, and tools and various users for whom the data is transformed on the right panel. Left panel lists the data sources as follows. E R P, S C M, C R M, Images, Audio and Video, Machine Logs, Text, Web and Social. The middle section, labeled as Governance and integration tools shows three activities, with the following subtasks listed. Move DATA, Fast loading, Filtering and Processing, Online Archival. Manage INSIGHTS, Data discovery, Pattern detection Path, Graph, Timeseries analysis, New Models and Model Factors. Access ACTION, Reports Dashboards, Real time Recommendations, Operational insights, Rules Engines. A panel on the right shows a list of analytical tools, shown as follows. Marketing, Applications, Business Intelligence, Data Mining, Math and Stats, Languages. The USERS panel on the right lists the following users.&#10;Marketing executives, Operational systems, Frontline workers, Customers Partners, Engineers, Data Scientists, Business Analysts.">
            <a:extLst>
              <a:ext uri="{FF2B5EF4-FFF2-40B4-BE49-F238E27FC236}">
                <a16:creationId xmlns:a16="http://schemas.microsoft.com/office/drawing/2014/main" id="{E32A8A3E-2A4E-4E35-B842-EFD84F7C6BB4}"/>
              </a:ext>
            </a:extLst>
          </p:cNvPr>
          <p:cNvPicPr>
            <a:picLocks noChangeAspect="1"/>
          </p:cNvPicPr>
          <p:nvPr/>
        </p:nvPicPr>
        <p:blipFill>
          <a:blip r:embed="rId3"/>
          <a:stretch>
            <a:fillRect/>
          </a:stretch>
        </p:blipFill>
        <p:spPr>
          <a:xfrm>
            <a:off x="831273" y="1398312"/>
            <a:ext cx="7481455" cy="4043795"/>
          </a:xfrm>
          <a:prstGeom prst="rect">
            <a:avLst/>
          </a:prstGeom>
        </p:spPr>
      </p:pic>
      <p:sp>
        <p:nvSpPr>
          <p:cNvPr id="5" name="Text Placeholder 4"/>
          <p:cNvSpPr>
            <a:spLocks noGrp="1"/>
          </p:cNvSpPr>
          <p:nvPr>
            <p:ph type="body" idx="1"/>
          </p:nvPr>
        </p:nvSpPr>
        <p:spPr>
          <a:xfrm>
            <a:off x="457200" y="5597236"/>
            <a:ext cx="8229600" cy="687780"/>
          </a:xfrm>
        </p:spPr>
        <p:txBody>
          <a:bodyPr/>
          <a:lstStyle/>
          <a:p>
            <a:r>
              <a:rPr lang="en-US" sz="1800" b="1" dirty="0"/>
              <a:t>Source:</a:t>
            </a:r>
            <a:r>
              <a:rPr lang="en-US" sz="1800" dirty="0"/>
              <a:t> </a:t>
            </a:r>
            <a:r>
              <a:rPr lang="en-US" sz="1800" dirty="0">
                <a:hlinkClick r:id="rId4" tooltip="https://www.teradata.com/Resources/White-Papers/Teradata-Unified-Data-Architecture-in-Action"/>
              </a:rPr>
              <a:t>http://www.teradata.com/Resources/White-Papers/Teradata-Unified-Data-Architecture-in-Action</a:t>
            </a:r>
            <a:r>
              <a:rPr lang="en-US" sz="1800" dirty="0"/>
              <a:t>. Courtesy of Teradata Corporation.</a:t>
            </a:r>
          </a:p>
        </p:txBody>
      </p:sp>
    </p:spTree>
    <p:extLst>
      <p:ext uri="{BB962C8B-B14F-4D97-AF65-F5344CB8AC3E}">
        <p14:creationId xmlns:p14="http://schemas.microsoft.com/office/powerpoint/2010/main" val="3647137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10-33 Teradata Unified Data Architecture: System Conceptual View</a:t>
            </a:r>
          </a:p>
        </p:txBody>
      </p:sp>
      <p:pic>
        <p:nvPicPr>
          <p:cNvPr id="6" name="Picture 5" descr="A schema shows the system conceptual view of Teradata unified data architecture. The architecture model shows data sources on the left panel, three core components of converting data in the middle, and tools and various users for whom the data is transformed on the right panel. The data sources, analytical tools, and users are similar to the logical view model. The middle section shows three components labeled as follows. DATA PLATFORM, Teradata database, Horton works H a d o o p. INTEGRATED DATA WAREHOUSE, Teradata database. INTEGRATED DISCOVERY PLATFORM, Teradata aster database. The activities of moving data from sources, managing and processing them, and making them available to various users and tools is distributed between these three components. Arrows are drawn from the left panel to each of these components, and further from these components to the right panels. Arrows are also drawn between these components indicating ongoing synergy and coordination between the three.">
            <a:extLst>
              <a:ext uri="{FF2B5EF4-FFF2-40B4-BE49-F238E27FC236}">
                <a16:creationId xmlns:a16="http://schemas.microsoft.com/office/drawing/2014/main" id="{6BC7A141-DB57-4279-B7A9-1C6AE63220CE}"/>
              </a:ext>
            </a:extLst>
          </p:cNvPr>
          <p:cNvPicPr>
            <a:picLocks noChangeAspect="1"/>
          </p:cNvPicPr>
          <p:nvPr/>
        </p:nvPicPr>
        <p:blipFill>
          <a:blip r:embed="rId3"/>
          <a:stretch>
            <a:fillRect/>
          </a:stretch>
        </p:blipFill>
        <p:spPr>
          <a:xfrm>
            <a:off x="1322417" y="1459688"/>
            <a:ext cx="6499167" cy="4031610"/>
          </a:xfrm>
          <a:prstGeom prst="rect">
            <a:avLst/>
          </a:prstGeom>
        </p:spPr>
      </p:pic>
      <p:sp>
        <p:nvSpPr>
          <p:cNvPr id="5" name="Text Placeholder 4"/>
          <p:cNvSpPr>
            <a:spLocks noGrp="1"/>
          </p:cNvSpPr>
          <p:nvPr>
            <p:ph type="body" idx="1"/>
          </p:nvPr>
        </p:nvSpPr>
        <p:spPr>
          <a:xfrm>
            <a:off x="457200" y="5652656"/>
            <a:ext cx="8229600" cy="687780"/>
          </a:xfrm>
        </p:spPr>
        <p:txBody>
          <a:bodyPr/>
          <a:lstStyle/>
          <a:p>
            <a:r>
              <a:rPr lang="en-US" sz="1800" dirty="0"/>
              <a:t>Source: </a:t>
            </a:r>
            <a:r>
              <a:rPr lang="en-US" sz="1800" dirty="0">
                <a:hlinkClick r:id="rId4" tooltip="https://www.teradata.com/Resources/White-Papers/Teradata-Unified-Data-Architecture-in-Action"/>
              </a:rPr>
              <a:t>http://www.teradata.com/Resources/White-Papers/Teradata-Unified-Data-Architecture-in-Action</a:t>
            </a:r>
            <a:r>
              <a:rPr lang="en-US" sz="1800" dirty="0"/>
              <a:t>. Courtesy of Teradata Corporation.</a:t>
            </a:r>
          </a:p>
        </p:txBody>
      </p:sp>
    </p:spTree>
    <p:extLst>
      <p:ext uri="{BB962C8B-B14F-4D97-AF65-F5344CB8AC3E}">
        <p14:creationId xmlns:p14="http://schemas.microsoft.com/office/powerpoint/2010/main" val="2861065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a:xfrm>
            <a:off x="457200" y="1600201"/>
            <a:ext cx="8229600" cy="3789218"/>
          </a:xfrm>
        </p:spPr>
        <p:txBody>
          <a:bodyPr/>
          <a:lstStyle/>
          <a:p>
            <a:pPr indent="-256032" eaLnBrk="1" hangingPunct="1"/>
            <a:r>
              <a:rPr lang="en-US" altLang="en-US" sz="2400" dirty="0">
                <a:solidFill>
                  <a:schemeClr val="bg2"/>
                </a:solidFill>
              </a:rPr>
              <a:t>Big Data</a:t>
            </a:r>
          </a:p>
          <a:p>
            <a:pPr lvl="1"/>
            <a:r>
              <a:rPr lang="en-US" altLang="en-US" sz="2400" dirty="0">
                <a:solidFill>
                  <a:schemeClr val="bg2"/>
                </a:solidFill>
              </a:rPr>
              <a:t>Data that exist in very large volumes and many different varieties (data types) and that need to be processed at a very high velocity (speed).</a:t>
            </a:r>
          </a:p>
          <a:p>
            <a:pPr indent="-256032" eaLnBrk="1" hangingPunct="1"/>
            <a:r>
              <a:rPr lang="en-US" altLang="en-US" sz="2400" dirty="0">
                <a:solidFill>
                  <a:schemeClr val="bg2"/>
                </a:solidFill>
              </a:rPr>
              <a:t>Analytics</a:t>
            </a:r>
          </a:p>
          <a:p>
            <a:pPr lvl="1"/>
            <a:r>
              <a:rPr lang="en-US" altLang="en-US" sz="2400" dirty="0">
                <a:solidFill>
                  <a:schemeClr val="bg2"/>
                </a:solidFill>
              </a:rPr>
              <a:t>Systematic analysis and interpretation of data—typically using mathematical, statistical, and computational tools—to improve our understanding of a real-world domain.</a:t>
            </a:r>
          </a:p>
        </p:txBody>
      </p:sp>
    </p:spTree>
    <p:extLst>
      <p:ext uri="{BB962C8B-B14F-4D97-AF65-F5344CB8AC3E}">
        <p14:creationId xmlns:p14="http://schemas.microsoft.com/office/powerpoint/2010/main" val="24249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Characteristics of Big </a:t>
            </a:r>
            <a:r>
              <a:rPr lang="en-US" dirty="0" smtClean="0"/>
              <a:t>Data </a:t>
            </a:r>
            <a:r>
              <a:rPr lang="en-US" sz="2000" b="0" dirty="0" smtClean="0"/>
              <a:t>(1 of 2)</a:t>
            </a:r>
            <a:endParaRPr lang="en-US" sz="2000" b="0" dirty="0"/>
          </a:p>
        </p:txBody>
      </p:sp>
      <p:sp>
        <p:nvSpPr>
          <p:cNvPr id="5" name="Text Placeholder 4"/>
          <p:cNvSpPr>
            <a:spLocks noGrp="1"/>
          </p:cNvSpPr>
          <p:nvPr>
            <p:ph type="body" idx="1"/>
          </p:nvPr>
        </p:nvSpPr>
        <p:spPr>
          <a:xfrm>
            <a:off x="457200" y="1600201"/>
            <a:ext cx="8229600" cy="4523508"/>
          </a:xfrm>
        </p:spPr>
        <p:txBody>
          <a:bodyPr/>
          <a:lstStyle/>
          <a:p>
            <a:pPr indent="-256032"/>
            <a:r>
              <a:rPr lang="en-US" sz="2400" dirty="0"/>
              <a:t>The Five </a:t>
            </a:r>
            <a:r>
              <a:rPr lang="en-US" sz="2400" dirty="0" smtClean="0"/>
              <a:t>V’s </a:t>
            </a:r>
            <a:r>
              <a:rPr lang="en-US" sz="2400" dirty="0"/>
              <a:t>of Big Data</a:t>
            </a:r>
          </a:p>
          <a:p>
            <a:pPr lvl="1"/>
            <a:r>
              <a:rPr lang="en-US" sz="2400" dirty="0"/>
              <a:t>Volume – much larger quantity of data than typical for relational databases</a:t>
            </a:r>
          </a:p>
          <a:p>
            <a:pPr lvl="1"/>
            <a:r>
              <a:rPr lang="en-US" sz="2400" dirty="0"/>
              <a:t>Variety – lots of different data types and formats</a:t>
            </a:r>
          </a:p>
          <a:p>
            <a:pPr lvl="1"/>
            <a:r>
              <a:rPr lang="en-US" sz="2400" dirty="0"/>
              <a:t>Velocity – data comes at very fast rate (e.g. mobile sensors, Web click stream)</a:t>
            </a:r>
          </a:p>
          <a:p>
            <a:pPr lvl="1"/>
            <a:r>
              <a:rPr lang="en-US" sz="2400" dirty="0"/>
              <a:t>Veracity – traditional data quality methods don’t apply; how to judge the data’s accuracy and relevance?</a:t>
            </a:r>
          </a:p>
          <a:p>
            <a:pPr lvl="1"/>
            <a:r>
              <a:rPr lang="en-US" sz="2400" dirty="0"/>
              <a:t>Value – big data is meaningless if it does not provide value toward some meaningful goal</a:t>
            </a:r>
            <a:endParaRPr lang="en-US" sz="2800" dirty="0"/>
          </a:p>
        </p:txBody>
      </p:sp>
    </p:spTree>
    <p:extLst>
      <p:ext uri="{BB962C8B-B14F-4D97-AF65-F5344CB8AC3E}">
        <p14:creationId xmlns:p14="http://schemas.microsoft.com/office/powerpoint/2010/main" val="356043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Characteristics of Big </a:t>
            </a:r>
            <a:r>
              <a:rPr lang="en-US" dirty="0" smtClean="0"/>
              <a:t>Data </a:t>
            </a:r>
            <a:r>
              <a:rPr lang="en-US" sz="2000" b="0" dirty="0" smtClean="0"/>
              <a:t>(2 of 2)</a:t>
            </a:r>
            <a:endParaRPr lang="en-US" sz="2000" b="0" dirty="0"/>
          </a:p>
        </p:txBody>
      </p:sp>
      <p:sp>
        <p:nvSpPr>
          <p:cNvPr id="5" name="Text Placeholder 4"/>
          <p:cNvSpPr>
            <a:spLocks noGrp="1"/>
          </p:cNvSpPr>
          <p:nvPr>
            <p:ph type="body" idx="1"/>
          </p:nvPr>
        </p:nvSpPr>
        <p:spPr>
          <a:xfrm>
            <a:off x="457200" y="1600201"/>
            <a:ext cx="8229600" cy="4412672"/>
          </a:xfrm>
        </p:spPr>
        <p:txBody>
          <a:bodyPr/>
          <a:lstStyle/>
          <a:p>
            <a:pPr indent="-256032"/>
            <a:r>
              <a:rPr lang="en-US" sz="2200" dirty="0"/>
              <a:t>Schema on Read, rather than Schema on Write</a:t>
            </a:r>
          </a:p>
          <a:p>
            <a:pPr marL="740664" lvl="1"/>
            <a:r>
              <a:rPr lang="en-US" sz="2200" dirty="0"/>
              <a:t>Schema on Write – preexisting data model, how traditional databases are designed (relational databases)</a:t>
            </a:r>
          </a:p>
          <a:p>
            <a:pPr marL="740664" lvl="1"/>
            <a:r>
              <a:rPr lang="en-US" sz="2200" dirty="0"/>
              <a:t>Schema on Read – data model determined later, depends on how you want to use it (</a:t>
            </a:r>
            <a:r>
              <a:rPr lang="en-US" sz="2200" dirty="0" smtClean="0"/>
              <a:t>X</a:t>
            </a:r>
            <a:r>
              <a:rPr lang="en-US" sz="100" dirty="0" smtClean="0"/>
              <a:t> </a:t>
            </a:r>
            <a:r>
              <a:rPr lang="en-US" sz="2200" dirty="0" smtClean="0"/>
              <a:t>M</a:t>
            </a:r>
            <a:r>
              <a:rPr lang="en-US" sz="100" dirty="0" smtClean="0"/>
              <a:t> </a:t>
            </a:r>
            <a:r>
              <a:rPr lang="en-US" sz="2200" dirty="0" smtClean="0"/>
              <a:t>L</a:t>
            </a:r>
            <a:r>
              <a:rPr lang="en-US" sz="2200" dirty="0"/>
              <a:t>, </a:t>
            </a:r>
            <a:r>
              <a:rPr lang="en-US" sz="2200" dirty="0" smtClean="0"/>
              <a:t>J</a:t>
            </a:r>
            <a:r>
              <a:rPr lang="en-US" sz="100" dirty="0" smtClean="0"/>
              <a:t> </a:t>
            </a:r>
            <a:r>
              <a:rPr lang="en-US" sz="2200" dirty="0" smtClean="0"/>
              <a:t>SON</a:t>
            </a:r>
            <a:r>
              <a:rPr lang="en-US" sz="2200" dirty="0"/>
              <a:t>)</a:t>
            </a:r>
          </a:p>
          <a:p>
            <a:pPr marL="740664" lvl="1"/>
            <a:r>
              <a:rPr lang="en-US" sz="2200" dirty="0"/>
              <a:t>Capture and store the data, and worry about how you want to use it later</a:t>
            </a:r>
          </a:p>
          <a:p>
            <a:pPr indent="-256032"/>
            <a:r>
              <a:rPr lang="en-US" sz="2200" dirty="0"/>
              <a:t>Data Lake</a:t>
            </a:r>
          </a:p>
          <a:p>
            <a:pPr marL="740664" lvl="1"/>
            <a:r>
              <a:rPr lang="en-US" sz="2200" dirty="0"/>
              <a:t>A large integrated repository for internal and external data that does not follow a predefined schema</a:t>
            </a:r>
          </a:p>
          <a:p>
            <a:pPr marL="740664" lvl="1"/>
            <a:r>
              <a:rPr lang="en-US" sz="2200" dirty="0"/>
              <a:t>Capture everything, dive in anywhere, flexible access</a:t>
            </a:r>
          </a:p>
        </p:txBody>
      </p:sp>
    </p:spTree>
    <p:extLst>
      <p:ext uri="{BB962C8B-B14F-4D97-AF65-F5344CB8AC3E}">
        <p14:creationId xmlns:p14="http://schemas.microsoft.com/office/powerpoint/2010/main" val="369243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10-1 Examples of J</a:t>
            </a:r>
            <a:r>
              <a:rPr lang="en-US" sz="100" dirty="0"/>
              <a:t> </a:t>
            </a:r>
            <a:r>
              <a:rPr lang="en-US" dirty="0"/>
              <a:t>SON and X</a:t>
            </a:r>
            <a:r>
              <a:rPr lang="en-US" sz="100" dirty="0"/>
              <a:t> </a:t>
            </a:r>
            <a:r>
              <a:rPr lang="en-US" dirty="0"/>
              <a:t>M</a:t>
            </a:r>
            <a:r>
              <a:rPr lang="en-US" sz="100" dirty="0"/>
              <a:t> </a:t>
            </a:r>
            <a:r>
              <a:rPr lang="en-US" dirty="0"/>
              <a:t>L</a:t>
            </a:r>
            <a:endParaRPr lang="en-US" b="0" dirty="0"/>
          </a:p>
        </p:txBody>
      </p:sp>
      <p:pic>
        <p:nvPicPr>
          <p:cNvPr id="5" name="Picture 4" descr="An illustration of how attribute values are structured in J SON and X M L. The example for J SON is shown as follows.&#10;Line 1. Left brace double quote products double quote colon left bracket. Line 2. Left brace double quote number double quote colon 1 comma double quote name double quote colon double quote Zoom X double quote comma Price double quote colon 10.00 right brace comma. Line 3. Left brace double quote number double quote colon 2 comma double quote name double quote colon double quote Wheel Z double quote comma double quote Priced double quote colon 7.50 right brace comma. Line 4. Left brace double quote number double quote colon 3 comma double quote name double quote colon double quote Spring 10 double quote comma double quote Priced double quote colon 12.75 right brace apostrophe Line 5. Right bracket right brace. The example for XML is shown as follows, Line 1. Left angle bracket products right angle bracket. Line 2. Left angle bracket product right angle bracket. Line 3. Left angle bracket number right angle bracket 1 left angle bracket slash number right angle bracket left angle bracket name right angle bracket Zoom X left angle bracket slash name right angle bracket left angle bracket price right angle bracket 10.00 left angle bracket slash price right angle bracket. Line 4. Left angle bracket slash product right angle bracket. Line 5. Left angle bracket product right angle bracket. Line 6. Left angle bracket number right angle bracket 2 left angle bracket slash number right angle bracket left angle bracket name right angle bracket Wheel Z left angle bracket slash name right angle bracket left angle bracket price right angle bracket 7.50 left angle bracket slash price right angle bracket. Line 7. Left angle bracket slash product right angle bracket. Line 8. Left angle bracket product right angle bracket. Line 9. Left angle bracket number right angle bracket 3 left angle bracket slash number right angle bracket left angle bracket name right angle bracket Spring 10left angle bracket slash name right angle bracket left angle bracket price right angle bracket12.75 left angle bracket slash price. Line 10. Right angle bracket left angle bracket slash product right angle bracket. Line 11. Left angle bracket slash products right angle bracket."/>
          <p:cNvPicPr>
            <a:picLocks noChangeAspect="1"/>
          </p:cNvPicPr>
          <p:nvPr/>
        </p:nvPicPr>
        <p:blipFill>
          <a:blip r:embed="rId3"/>
          <a:stretch>
            <a:fillRect/>
          </a:stretch>
        </p:blipFill>
        <p:spPr>
          <a:xfrm>
            <a:off x="1189467" y="1441267"/>
            <a:ext cx="6765065" cy="4374046"/>
          </a:xfrm>
          <a:prstGeom prst="rect">
            <a:avLst/>
          </a:prstGeom>
        </p:spPr>
      </p:pic>
      <p:sp>
        <p:nvSpPr>
          <p:cNvPr id="6" name="Text Placeholder 5"/>
          <p:cNvSpPr>
            <a:spLocks noGrp="1"/>
          </p:cNvSpPr>
          <p:nvPr>
            <p:ph type="body" idx="1"/>
          </p:nvPr>
        </p:nvSpPr>
        <p:spPr>
          <a:xfrm>
            <a:off x="457200" y="5999020"/>
            <a:ext cx="8229600" cy="341416"/>
          </a:xfrm>
        </p:spPr>
        <p:txBody>
          <a:bodyPr/>
          <a:lstStyle/>
          <a:p>
            <a:r>
              <a:rPr lang="en-US" sz="1800" dirty="0" smtClean="0"/>
              <a:t>J</a:t>
            </a:r>
            <a:r>
              <a:rPr lang="en-US" sz="100" dirty="0" smtClean="0"/>
              <a:t> </a:t>
            </a:r>
            <a:r>
              <a:rPr lang="en-US" sz="1800" dirty="0" smtClean="0"/>
              <a:t>SON </a:t>
            </a:r>
            <a:r>
              <a:rPr lang="en-US" sz="1800" dirty="0"/>
              <a:t>= JavaScript Object Notation </a:t>
            </a:r>
            <a:r>
              <a:rPr lang="en-US" sz="1800" dirty="0" smtClean="0"/>
              <a:t>X</a:t>
            </a:r>
            <a:r>
              <a:rPr lang="en-US" sz="100" dirty="0" smtClean="0"/>
              <a:t> </a:t>
            </a:r>
            <a:r>
              <a:rPr lang="en-US" sz="1800" dirty="0" smtClean="0"/>
              <a:t>M</a:t>
            </a:r>
            <a:r>
              <a:rPr lang="en-US" sz="100" dirty="0" smtClean="0"/>
              <a:t> </a:t>
            </a:r>
            <a:r>
              <a:rPr lang="en-US" sz="1800" dirty="0" smtClean="0"/>
              <a:t>L </a:t>
            </a:r>
            <a:r>
              <a:rPr lang="en-US" sz="1800" dirty="0"/>
              <a:t>= eXtensible Markup Language</a:t>
            </a:r>
          </a:p>
        </p:txBody>
      </p:sp>
    </p:spTree>
    <p:extLst>
      <p:ext uri="{BB962C8B-B14F-4D97-AF65-F5344CB8AC3E}">
        <p14:creationId xmlns:p14="http://schemas.microsoft.com/office/powerpoint/2010/main" val="205410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10-2 Schema on Write </a:t>
            </a:r>
            <a:r>
              <a:rPr lang="en-US" dirty="0" smtClean="0"/>
              <a:t>v</a:t>
            </a:r>
            <a:r>
              <a:rPr lang="en-US" sz="100" dirty="0" smtClean="0">
                <a:solidFill>
                  <a:schemeClr val="bg1"/>
                </a:solidFill>
              </a:rPr>
              <a:t>ersu</a:t>
            </a:r>
            <a:r>
              <a:rPr lang="en-US" dirty="0" smtClean="0"/>
              <a:t>s.</a:t>
            </a:r>
            <a:r>
              <a:rPr lang="en-US" dirty="0"/>
              <a:t> </a:t>
            </a:r>
            <a:r>
              <a:rPr lang="en-US" dirty="0" smtClean="0"/>
              <a:t>Schema on</a:t>
            </a:r>
            <a:r>
              <a:rPr lang="en-US" dirty="0"/>
              <a:t> Read</a:t>
            </a:r>
          </a:p>
        </p:txBody>
      </p:sp>
      <p:sp>
        <p:nvSpPr>
          <p:cNvPr id="4" name="Text Placeholder 3"/>
          <p:cNvSpPr>
            <a:spLocks noGrp="1"/>
          </p:cNvSpPr>
          <p:nvPr>
            <p:ph type="body" idx="4294967295"/>
          </p:nvPr>
        </p:nvSpPr>
        <p:spPr>
          <a:xfrm>
            <a:off x="554186" y="1828220"/>
            <a:ext cx="1497013" cy="1039813"/>
          </a:xfrm>
        </p:spPr>
        <p:txBody>
          <a:bodyPr/>
          <a:lstStyle/>
          <a:p>
            <a:pPr marL="0" indent="0">
              <a:buNone/>
            </a:pPr>
            <a:r>
              <a:rPr lang="en-US" sz="2000" dirty="0"/>
              <a:t>The big data </a:t>
            </a:r>
            <a:r>
              <a:rPr lang="en-US" sz="2000" dirty="0" smtClean="0"/>
              <a:t>approach</a:t>
            </a:r>
            <a:endParaRPr lang="en-US" sz="2000" dirty="0"/>
          </a:p>
        </p:txBody>
      </p:sp>
      <p:sp>
        <p:nvSpPr>
          <p:cNvPr id="3" name="Text Placeholder 2"/>
          <p:cNvSpPr>
            <a:spLocks noGrp="1"/>
          </p:cNvSpPr>
          <p:nvPr>
            <p:ph type="body" idx="1"/>
          </p:nvPr>
        </p:nvSpPr>
        <p:spPr>
          <a:xfrm>
            <a:off x="457200" y="4821381"/>
            <a:ext cx="1593999" cy="1047999"/>
          </a:xfrm>
        </p:spPr>
        <p:txBody>
          <a:bodyPr/>
          <a:lstStyle/>
          <a:p>
            <a:pPr marL="101600" indent="0">
              <a:buNone/>
            </a:pPr>
            <a:r>
              <a:rPr lang="en-US" sz="2000" dirty="0"/>
              <a:t>Traditional database design</a:t>
            </a:r>
          </a:p>
        </p:txBody>
      </p:sp>
      <p:pic>
        <p:nvPicPr>
          <p:cNvPr id="7" name="Picture 6" descr="An illustration depicts the difference between Schema on write and Schema on read. The schema on write model shows four steps, flowing from one to another in the following order. Requirements gathering and structuring. Formal data modeling process. Database schema. Database use based on the predefined schema. Schema on read model shows four steps which flow from one to another in the following order. Collecting large amounts of data with locally defined structures, for example using J SON or X M L. Storing the data in a data lake. Analyzing the stored data to identify meaningful ways to structure it. Structuring and organizing the data during the data analysis process."/>
          <p:cNvPicPr>
            <a:picLocks noChangeAspect="1"/>
          </p:cNvPicPr>
          <p:nvPr/>
        </p:nvPicPr>
        <p:blipFill>
          <a:blip r:embed="rId3"/>
          <a:stretch>
            <a:fillRect/>
          </a:stretch>
        </p:blipFill>
        <p:spPr>
          <a:xfrm>
            <a:off x="2377440" y="1576197"/>
            <a:ext cx="6225066" cy="4410904"/>
          </a:xfrm>
          <a:prstGeom prst="rect">
            <a:avLst/>
          </a:prstGeom>
        </p:spPr>
      </p:pic>
    </p:spTree>
    <p:extLst>
      <p:ext uri="{BB962C8B-B14F-4D97-AF65-F5344CB8AC3E}">
        <p14:creationId xmlns:p14="http://schemas.microsoft.com/office/powerpoint/2010/main" val="154838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a:t>
            </a:r>
            <a:endParaRPr lang="en-US" sz="2000" b="0" dirty="0"/>
          </a:p>
        </p:txBody>
      </p:sp>
      <p:sp>
        <p:nvSpPr>
          <p:cNvPr id="5" name="Text Placeholder 4"/>
          <p:cNvSpPr>
            <a:spLocks noGrp="1"/>
          </p:cNvSpPr>
          <p:nvPr>
            <p:ph type="body" idx="1"/>
          </p:nvPr>
        </p:nvSpPr>
        <p:spPr/>
        <p:txBody>
          <a:bodyPr/>
          <a:lstStyle/>
          <a:p>
            <a:r>
              <a:rPr lang="en-US" sz="2200" dirty="0"/>
              <a:t>No</a:t>
            </a:r>
            <a:r>
              <a:rPr lang="en-US" sz="100" dirty="0"/>
              <a:t> </a:t>
            </a:r>
            <a:r>
              <a:rPr lang="en-US" sz="2200" dirty="0"/>
              <a:t>S</a:t>
            </a:r>
            <a:r>
              <a:rPr lang="en-US" sz="100" dirty="0"/>
              <a:t> </a:t>
            </a:r>
            <a:r>
              <a:rPr lang="en-US" sz="2200" dirty="0"/>
              <a:t>Q</a:t>
            </a:r>
            <a:r>
              <a:rPr lang="en-US" sz="100" dirty="0"/>
              <a:t> </a:t>
            </a:r>
            <a:r>
              <a:rPr lang="en-US" sz="2200" dirty="0"/>
              <a:t>L = Not Only S</a:t>
            </a:r>
            <a:r>
              <a:rPr lang="en-US" sz="100" dirty="0"/>
              <a:t> </a:t>
            </a:r>
            <a:r>
              <a:rPr lang="en-US" sz="2200" dirty="0"/>
              <a:t>Q</a:t>
            </a:r>
            <a:r>
              <a:rPr lang="en-US" sz="100" dirty="0"/>
              <a:t> </a:t>
            </a:r>
            <a:r>
              <a:rPr lang="en-US" sz="2200" dirty="0"/>
              <a:t>L</a:t>
            </a:r>
          </a:p>
          <a:p>
            <a:r>
              <a:rPr lang="en-US" sz="2200" dirty="0"/>
              <a:t>A category of recently introduced data storage and retrieval technologies not based on the relational model</a:t>
            </a:r>
          </a:p>
          <a:p>
            <a:r>
              <a:rPr lang="en-US" sz="2200" dirty="0"/>
              <a:t>Scaling out rather than scaling up</a:t>
            </a:r>
          </a:p>
          <a:p>
            <a:r>
              <a:rPr lang="en-US" sz="2200" dirty="0"/>
              <a:t>Natural for a cloud environment</a:t>
            </a:r>
          </a:p>
          <a:p>
            <a:r>
              <a:rPr lang="en-US" sz="2200" dirty="0"/>
              <a:t>Supports schema on read</a:t>
            </a:r>
          </a:p>
          <a:p>
            <a:r>
              <a:rPr lang="en-US" sz="2200" dirty="0"/>
              <a:t>Largely open source</a:t>
            </a:r>
          </a:p>
          <a:p>
            <a:r>
              <a:rPr lang="en-US" sz="2200" dirty="0"/>
              <a:t>Not ACID compliant!</a:t>
            </a:r>
          </a:p>
          <a:p>
            <a:r>
              <a:rPr lang="en-US" sz="2200" dirty="0" smtClean="0"/>
              <a:t>B</a:t>
            </a:r>
            <a:r>
              <a:rPr lang="en-US" sz="100" dirty="0" smtClean="0"/>
              <a:t> </a:t>
            </a:r>
            <a:r>
              <a:rPr lang="en-US" sz="2200" dirty="0" smtClean="0"/>
              <a:t>A</a:t>
            </a:r>
            <a:r>
              <a:rPr lang="en-US" sz="100" dirty="0" smtClean="0"/>
              <a:t> </a:t>
            </a:r>
            <a:r>
              <a:rPr lang="en-US" sz="2200" dirty="0" smtClean="0"/>
              <a:t>S</a:t>
            </a:r>
            <a:r>
              <a:rPr lang="en-US" sz="100" dirty="0" smtClean="0"/>
              <a:t> </a:t>
            </a:r>
            <a:r>
              <a:rPr lang="en-US" sz="2200" dirty="0" smtClean="0"/>
              <a:t>E </a:t>
            </a:r>
            <a:r>
              <a:rPr lang="en-US" sz="2200" dirty="0"/>
              <a:t>– basically available, soft state, eventually consistent</a:t>
            </a:r>
          </a:p>
        </p:txBody>
      </p:sp>
    </p:spTree>
    <p:extLst>
      <p:ext uri="{BB962C8B-B14F-4D97-AF65-F5344CB8AC3E}">
        <p14:creationId xmlns:p14="http://schemas.microsoft.com/office/powerpoint/2010/main" val="3253984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a:t>
            </a:r>
            <a:r>
              <a:rPr lang="en-US" sz="100" dirty="0"/>
              <a:t> </a:t>
            </a:r>
            <a:r>
              <a:rPr lang="en-US" dirty="0"/>
              <a:t>S</a:t>
            </a:r>
            <a:r>
              <a:rPr lang="en-US" sz="100" dirty="0"/>
              <a:t> </a:t>
            </a:r>
            <a:r>
              <a:rPr lang="en-US" dirty="0"/>
              <a:t>Q</a:t>
            </a:r>
            <a:r>
              <a:rPr lang="en-US" sz="100" dirty="0"/>
              <a:t> </a:t>
            </a:r>
            <a:r>
              <a:rPr lang="en-US" dirty="0"/>
              <a:t>L Classifications </a:t>
            </a:r>
            <a:r>
              <a:rPr lang="en-US" sz="2000" b="0" dirty="0"/>
              <a:t>(1 of 2)</a:t>
            </a:r>
          </a:p>
        </p:txBody>
      </p:sp>
      <p:sp>
        <p:nvSpPr>
          <p:cNvPr id="5" name="Text Placeholder 4"/>
          <p:cNvSpPr>
            <a:spLocks noGrp="1"/>
          </p:cNvSpPr>
          <p:nvPr>
            <p:ph type="body" idx="1"/>
          </p:nvPr>
        </p:nvSpPr>
        <p:spPr>
          <a:xfrm>
            <a:off x="457200" y="1600201"/>
            <a:ext cx="8229600" cy="4412672"/>
          </a:xfrm>
        </p:spPr>
        <p:txBody>
          <a:bodyPr/>
          <a:lstStyle/>
          <a:p>
            <a:r>
              <a:rPr lang="en-US" sz="2400" dirty="0">
                <a:solidFill>
                  <a:schemeClr val="tx1"/>
                </a:solidFill>
              </a:rPr>
              <a:t>Key-value stores</a:t>
            </a:r>
          </a:p>
          <a:p>
            <a:pPr lvl="1"/>
            <a:r>
              <a:rPr lang="en-US" sz="2400" dirty="0">
                <a:solidFill>
                  <a:schemeClr val="tx1"/>
                </a:solidFill>
              </a:rPr>
              <a:t>A simple pair of a key and an associated collection of values. Key is usually a string. Database has no knowledge of the structure or meaning of the values.</a:t>
            </a:r>
          </a:p>
          <a:p>
            <a:pPr lvl="1"/>
            <a:r>
              <a:rPr lang="en-US" sz="2400" dirty="0" err="1">
                <a:solidFill>
                  <a:schemeClr val="tx1"/>
                </a:solidFill>
              </a:rPr>
              <a:t>Exampe</a:t>
            </a:r>
            <a:r>
              <a:rPr lang="en-US" sz="2400" dirty="0">
                <a:solidFill>
                  <a:schemeClr val="tx1"/>
                </a:solidFill>
              </a:rPr>
              <a:t>: </a:t>
            </a:r>
            <a:r>
              <a:rPr lang="en-US" sz="2400" dirty="0" err="1">
                <a:solidFill>
                  <a:schemeClr val="tx1"/>
                </a:solidFill>
              </a:rPr>
              <a:t>Redis</a:t>
            </a:r>
            <a:endParaRPr lang="en-US" sz="2400" dirty="0">
              <a:solidFill>
                <a:schemeClr val="tx1"/>
              </a:solidFill>
            </a:endParaRPr>
          </a:p>
          <a:p>
            <a:r>
              <a:rPr lang="en-US" sz="2400" dirty="0">
                <a:solidFill>
                  <a:schemeClr val="tx1"/>
                </a:solidFill>
              </a:rPr>
              <a:t>Document stores</a:t>
            </a:r>
          </a:p>
          <a:p>
            <a:pPr lvl="1">
              <a:buClr>
                <a:schemeClr val="tx2"/>
              </a:buClr>
            </a:pPr>
            <a:r>
              <a:rPr lang="en-US" sz="2400" dirty="0">
                <a:solidFill>
                  <a:schemeClr val="tx1"/>
                </a:solidFill>
              </a:rPr>
              <a:t>Like a key-value store, but “document” goes further than “value”. Document is structured so specific elements can be manipulated separately.</a:t>
            </a:r>
          </a:p>
          <a:p>
            <a:pPr lvl="1">
              <a:buClr>
                <a:schemeClr val="tx2"/>
              </a:buClr>
            </a:pPr>
            <a:r>
              <a:rPr lang="en-US" sz="2400" dirty="0">
                <a:solidFill>
                  <a:schemeClr val="tx1"/>
                </a:solidFill>
              </a:rPr>
              <a:t>Example: Mongo</a:t>
            </a:r>
            <a:r>
              <a:rPr lang="en-US" sz="100" dirty="0">
                <a:solidFill>
                  <a:schemeClr val="tx1"/>
                </a:solidFill>
              </a:rPr>
              <a:t> </a:t>
            </a:r>
            <a:r>
              <a:rPr lang="en-US" sz="2400" dirty="0">
                <a:solidFill>
                  <a:schemeClr val="tx1"/>
                </a:solidFill>
              </a:rPr>
              <a:t>D</a:t>
            </a:r>
            <a:r>
              <a:rPr lang="en-US" sz="100" dirty="0">
                <a:solidFill>
                  <a:schemeClr val="tx1"/>
                </a:solidFill>
              </a:rPr>
              <a:t> </a:t>
            </a:r>
            <a:r>
              <a:rPr lang="en-US" sz="2400" dirty="0">
                <a:solidFill>
                  <a:schemeClr val="tx1"/>
                </a:solidFill>
              </a:rPr>
              <a:t>B</a:t>
            </a:r>
          </a:p>
        </p:txBody>
      </p:sp>
    </p:spTree>
    <p:extLst>
      <p:ext uri="{BB962C8B-B14F-4D97-AF65-F5344CB8AC3E}">
        <p14:creationId xmlns:p14="http://schemas.microsoft.com/office/powerpoint/2010/main" val="411025534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8681</TotalTime>
  <Words>2474</Words>
  <Application>Microsoft Office PowerPoint</Application>
  <PresentationFormat>On-screen Show (4:3)</PresentationFormat>
  <Paragraphs>239</Paragraphs>
  <Slides>29</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Noto Sans Symbols</vt:lpstr>
      <vt:lpstr>Times New Roman</vt:lpstr>
      <vt:lpstr>Verdana</vt:lpstr>
      <vt:lpstr>508 Lecture</vt:lpstr>
      <vt:lpstr>1_508 Lecture</vt:lpstr>
      <vt:lpstr>Modern Database Management</vt:lpstr>
      <vt:lpstr>Learning Objectives</vt:lpstr>
      <vt:lpstr>Introduction</vt:lpstr>
      <vt:lpstr>Characteristics of Big Data (1 of 2)</vt:lpstr>
      <vt:lpstr>Characteristics of Big Data (2 of 2)</vt:lpstr>
      <vt:lpstr>Figure 10-1 Examples of J SON and X M L</vt:lpstr>
      <vt:lpstr>Figure 10-2 Schema on Write versus. Schema on Read</vt:lpstr>
      <vt:lpstr>No S Q L</vt:lpstr>
      <vt:lpstr>No S Q L Classifications (1 of 2)</vt:lpstr>
      <vt:lpstr>No S Q L Classifications (2 of 2)</vt:lpstr>
      <vt:lpstr>Figure 10-3 Four-Part Figure Illustrating No S Q L Databases</vt:lpstr>
      <vt:lpstr>Table 10-2 Comparison of No S Q L Database Characteristics</vt:lpstr>
      <vt:lpstr>No S Q L Example: Mongo D B</vt:lpstr>
      <vt:lpstr>Figure 10-5 Sample Mongo Documents with Relationships</vt:lpstr>
      <vt:lpstr>Hadoop</vt:lpstr>
      <vt:lpstr>Hadoop Distributed File System (H D F S)</vt:lpstr>
      <vt:lpstr>Figure 10-14 MapReduce and H D F S</vt:lpstr>
      <vt:lpstr>MapReduce</vt:lpstr>
      <vt:lpstr>Figure 10-15 Schematic Representation of MapReduce</vt:lpstr>
      <vt:lpstr>Other Hadoop Components</vt:lpstr>
      <vt:lpstr>Figure 10-16 Sample Data Set for Pig and Hive Examples</vt:lpstr>
      <vt:lpstr>Figure 10.18 Sample Pig Script to Load Data from a C S V File</vt:lpstr>
      <vt:lpstr>Figure 10.22 Sample Pig Script with FILTER and GENERATE Clauses</vt:lpstr>
      <vt:lpstr>Figure 10.24 Sample CREATE TABLE Query in Hive</vt:lpstr>
      <vt:lpstr>Integrated Analytics and Data Science Platforms</vt:lpstr>
      <vt:lpstr>Figure 10-31 Teradata Aster Discovery Portfolio</vt:lpstr>
      <vt:lpstr>Figure 10-32 Teradata Unified Data Architecture: Logical View</vt:lpstr>
      <vt:lpstr>Figure 10-33 Teradata Unified Data Architecture: System Conceptual View</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V, Ramamoorthy (Cognizant)</cp:lastModifiedBy>
  <cp:revision>908</cp:revision>
  <dcterms:modified xsi:type="dcterms:W3CDTF">2018-03-19T12:04:00Z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